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56" r:id="rId3"/>
    <p:sldId id="277" r:id="rId4"/>
    <p:sldId id="279" r:id="rId5"/>
    <p:sldId id="258" r:id="rId6"/>
    <p:sldId id="257" r:id="rId7"/>
    <p:sldId id="281" r:id="rId8"/>
    <p:sldId id="282" r:id="rId9"/>
    <p:sldId id="273" r:id="rId10"/>
    <p:sldId id="280" r:id="rId11"/>
    <p:sldId id="283" r:id="rId12"/>
    <p:sldId id="284" r:id="rId13"/>
    <p:sldId id="285" r:id="rId14"/>
    <p:sldId id="308" r:id="rId15"/>
    <p:sldId id="286" r:id="rId16"/>
    <p:sldId id="271" r:id="rId17"/>
    <p:sldId id="310" r:id="rId18"/>
    <p:sldId id="311" r:id="rId19"/>
    <p:sldId id="287" r:id="rId20"/>
    <p:sldId id="289" r:id="rId21"/>
    <p:sldId id="290" r:id="rId22"/>
    <p:sldId id="291" r:id="rId23"/>
    <p:sldId id="288" r:id="rId24"/>
    <p:sldId id="259" r:id="rId25"/>
    <p:sldId id="274" r:id="rId26"/>
    <p:sldId id="293" r:id="rId27"/>
    <p:sldId id="296" r:id="rId28"/>
    <p:sldId id="292" r:id="rId29"/>
    <p:sldId id="299" r:id="rId30"/>
    <p:sldId id="309" r:id="rId31"/>
    <p:sldId id="264" r:id="rId32"/>
    <p:sldId id="298" r:id="rId33"/>
    <p:sldId id="294" r:id="rId34"/>
    <p:sldId id="295" r:id="rId35"/>
    <p:sldId id="260" r:id="rId36"/>
    <p:sldId id="297" r:id="rId37"/>
    <p:sldId id="262" r:id="rId38"/>
    <p:sldId id="275" r:id="rId39"/>
    <p:sldId id="261" r:id="rId40"/>
    <p:sldId id="300" r:id="rId41"/>
    <p:sldId id="301" r:id="rId42"/>
    <p:sldId id="263" r:id="rId43"/>
    <p:sldId id="265" r:id="rId44"/>
    <p:sldId id="276" r:id="rId45"/>
    <p:sldId id="268" r:id="rId46"/>
    <p:sldId id="269" r:id="rId47"/>
    <p:sldId id="302" r:id="rId48"/>
    <p:sldId id="267" r:id="rId49"/>
    <p:sldId id="303" r:id="rId50"/>
    <p:sldId id="304" r:id="rId51"/>
    <p:sldId id="266" r:id="rId52"/>
    <p:sldId id="305" r:id="rId53"/>
    <p:sldId id="306" r:id="rId54"/>
    <p:sldId id="307"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94660"/>
  </p:normalViewPr>
  <p:slideViewPr>
    <p:cSldViewPr>
      <p:cViewPr varScale="1">
        <p:scale>
          <a:sx n="93" d="100"/>
          <a:sy n="93" d="100"/>
        </p:scale>
        <p:origin x="1157" y="10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FDF16C-3472-4288-A8D5-1CC1BB76D2F5}" type="datetimeFigureOut">
              <a:rPr lang="en-US" smtClean="0"/>
              <a:t>8/15/2023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E6F31C-0CAF-4359-9FC7-CF462BC6510F}" type="slidenum">
              <a:rPr lang="en-US" smtClean="0"/>
              <a:t>‹#›</a:t>
            </a:fld>
            <a:endParaRPr lang="en-US"/>
          </a:p>
        </p:txBody>
      </p:sp>
    </p:spTree>
    <p:extLst>
      <p:ext uri="{BB962C8B-B14F-4D97-AF65-F5344CB8AC3E}">
        <p14:creationId xmlns:p14="http://schemas.microsoft.com/office/powerpoint/2010/main" val="135824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39E6F31C-0CAF-4359-9FC7-CF462BC6510F}" type="slidenum">
              <a:rPr lang="en-US" smtClean="0"/>
              <a:t>1</a:t>
            </a:fld>
            <a:endParaRPr lang="en-US" dirty="0"/>
          </a:p>
        </p:txBody>
      </p:sp>
    </p:spTree>
    <p:extLst>
      <p:ext uri="{BB962C8B-B14F-4D97-AF65-F5344CB8AC3E}">
        <p14:creationId xmlns:p14="http://schemas.microsoft.com/office/powerpoint/2010/main" val="12633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E4CB62A-B5C9-43A5-9D65-74A6AA6C6306}"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CB62A-B5C9-43A5-9D65-74A6AA6C6306}"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CB62A-B5C9-43A5-9D65-74A6AA6C6306}"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8C66DC2-ED8C-45A3-A70D-99AB5ED06B20}"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3442245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66DC2-ED8C-45A3-A70D-99AB5ED06B20}"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1185233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C66DC2-ED8C-45A3-A70D-99AB5ED06B20}"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2181790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C66DC2-ED8C-45A3-A70D-99AB5ED06B20}"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2100159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C66DC2-ED8C-45A3-A70D-99AB5ED06B20}" type="datetimeFigureOut">
              <a:rPr lang="en-US" smtClean="0"/>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1449245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C66DC2-ED8C-45A3-A70D-99AB5ED06B20}" type="datetimeFigureOut">
              <a:rPr lang="en-US" smtClean="0"/>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1122583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C66DC2-ED8C-45A3-A70D-99AB5ED06B20}" type="datetimeFigureOut">
              <a:rPr lang="en-US" smtClean="0"/>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1737295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8C66DC2-ED8C-45A3-A70D-99AB5ED06B20}"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2874114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4CB62A-B5C9-43A5-9D65-74A6AA6C6306}"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8C66DC2-ED8C-45A3-A70D-99AB5ED06B20}" type="datetimeFigureOut">
              <a:rPr lang="en-US" smtClean="0"/>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1354226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66DC2-ED8C-45A3-A70D-99AB5ED06B20}"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300313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C66DC2-ED8C-45A3-A70D-99AB5ED06B20}" type="datetimeFigureOut">
              <a:rPr lang="en-US" smtClean="0"/>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DBE306-A7CF-446E-B8BF-8963343C4A64}" type="slidenum">
              <a:rPr lang="en-US" smtClean="0"/>
              <a:t>‹#›</a:t>
            </a:fld>
            <a:endParaRPr lang="en-US"/>
          </a:p>
        </p:txBody>
      </p:sp>
    </p:spTree>
    <p:extLst>
      <p:ext uri="{BB962C8B-B14F-4D97-AF65-F5344CB8AC3E}">
        <p14:creationId xmlns:p14="http://schemas.microsoft.com/office/powerpoint/2010/main" val="425191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4CB62A-B5C9-43A5-9D65-74A6AA6C6306}" type="datetimeFigureOut">
              <a:rPr lang="en-US" smtClean="0"/>
              <a:pPr/>
              <a:t>8/15/2023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4CB62A-B5C9-43A5-9D65-74A6AA6C6306}"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4CB62A-B5C9-43A5-9D65-74A6AA6C6306}" type="datetimeFigureOut">
              <a:rPr lang="en-US" smtClean="0"/>
              <a:pPr/>
              <a:t>8/15/2023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4CB62A-B5C9-43A5-9D65-74A6AA6C6306}" type="datetimeFigureOut">
              <a:rPr lang="en-US" smtClean="0"/>
              <a:pPr/>
              <a:t>8/15/2023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CB62A-B5C9-43A5-9D65-74A6AA6C6306}" type="datetimeFigureOut">
              <a:rPr lang="en-US" smtClean="0"/>
              <a:pPr/>
              <a:t>8/15/2023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4CB62A-B5C9-43A5-9D65-74A6AA6C6306}"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4CB62A-B5C9-43A5-9D65-74A6AA6C6306}" type="datetimeFigureOut">
              <a:rPr lang="en-US" smtClean="0"/>
              <a:pPr/>
              <a:t>8/15/2023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73616A-CF61-4AD3-A73E-6DC6F914FC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4CB62A-B5C9-43A5-9D65-74A6AA6C6306}" type="datetimeFigureOut">
              <a:rPr lang="en-US" smtClean="0"/>
              <a:pPr/>
              <a:t>8/15/2023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3616A-CF61-4AD3-A73E-6DC6F914FCA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8C66DC2-ED8C-45A3-A70D-99AB5ED06B20}" type="datetimeFigureOut">
              <a:rPr lang="en-US" smtClean="0"/>
              <a:t>8/15/2023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DDBE306-A7CF-446E-B8BF-8963343C4A64}" type="slidenum">
              <a:rPr lang="en-US" smtClean="0"/>
              <a:t>‹#›</a:t>
            </a:fld>
            <a:endParaRPr lang="en-US"/>
          </a:p>
        </p:txBody>
      </p:sp>
    </p:spTree>
    <p:extLst>
      <p:ext uri="{BB962C8B-B14F-4D97-AF65-F5344CB8AC3E}">
        <p14:creationId xmlns:p14="http://schemas.microsoft.com/office/powerpoint/2010/main" val="3575493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838200"/>
          </a:xfrm>
        </p:spPr>
        <p:txBody>
          <a:bodyPr/>
          <a:lstStyle/>
          <a:p>
            <a:r>
              <a:rPr lang="en-US" dirty="0">
                <a:latin typeface="Berlin Sans FB" panose="020E0602020502020306" pitchFamily="34" charset="0"/>
              </a:rPr>
              <a:t>The </a:t>
            </a:r>
            <a:r>
              <a:rPr lang="en-US">
                <a:latin typeface="Berlin Sans FB" panose="020E0602020502020306" pitchFamily="34" charset="0"/>
              </a:rPr>
              <a:t>Geo-Political Arena</a:t>
            </a:r>
            <a:endParaRPr lang="en-US" dirty="0">
              <a:latin typeface="Berlin Sans FB" panose="020E0602020502020306" pitchFamily="34" charset="0"/>
            </a:endParaRPr>
          </a:p>
        </p:txBody>
      </p:sp>
      <p:pic>
        <p:nvPicPr>
          <p:cNvPr id="6" name="Content Placeholder 5" descr="ancient-near-east.jpg"/>
          <p:cNvPicPr>
            <a:picLocks noGrp="1" noChangeAspect="1"/>
          </p:cNvPicPr>
          <p:nvPr>
            <p:ph idx="1"/>
          </p:nvPr>
        </p:nvPicPr>
        <p:blipFill>
          <a:blip r:embed="rId3"/>
          <a:stretch>
            <a:fillRect/>
          </a:stretch>
        </p:blipFill>
        <p:spPr>
          <a:xfrm>
            <a:off x="182759" y="762000"/>
            <a:ext cx="8766826" cy="594360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8991600" cy="1447799"/>
          </a:xfrm>
        </p:spPr>
        <p:txBody>
          <a:bodyPr>
            <a:normAutofit fontScale="90000"/>
          </a:bodyPr>
          <a:lstStyle/>
          <a:p>
            <a:r>
              <a:rPr lang="en-US" dirty="0" err="1">
                <a:latin typeface="Matura MT Script Capitals" panose="03020802060602070202" pitchFamily="66" charset="0"/>
              </a:rPr>
              <a:t>Avaris</a:t>
            </a:r>
            <a:r>
              <a:rPr lang="en-US" dirty="0">
                <a:latin typeface="Matura MT Script Capitals" panose="03020802060602070202" pitchFamily="66" charset="0"/>
              </a:rPr>
              <a:t>, the Hyksos Capital of Egypt</a:t>
            </a:r>
            <a:br>
              <a:rPr lang="en-US" dirty="0">
                <a:latin typeface="Matura MT Script Capitals" panose="03020802060602070202" pitchFamily="66" charset="0"/>
              </a:rPr>
            </a:br>
            <a:r>
              <a:rPr lang="en-US" sz="1600" dirty="0">
                <a:latin typeface="Berlin Sans FB" panose="020E0602020502020306" pitchFamily="34" charset="0"/>
              </a:rPr>
              <a:t>The Hyksos were powerful Canaanites living in northern Egypt that overthrew the Egyptian ruler and controlled Egypt for over a century, from ca. 1648-1540 BC.  It is believed by many scholars that Joseph (Gen. 37-50) lived during this time.  Note Exodus 1:8:  “Now there arose a new king over Egypt, who did not know Joseph” implies a new (Egyptian) dynasty.</a:t>
            </a:r>
            <a:br>
              <a:rPr lang="en-US" sz="1300" dirty="0">
                <a:latin typeface="Berlin Sans FB" panose="020E0602020502020306" pitchFamily="34" charset="0"/>
              </a:rPr>
            </a:br>
            <a:endParaRPr lang="en-US" sz="1300" dirty="0">
              <a:latin typeface="Berlin Sans FB" panose="020E0602020502020306" pitchFamily="34" charset="0"/>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83" y="1371600"/>
            <a:ext cx="8335434" cy="5378003"/>
          </a:xfrm>
          <a:ln>
            <a:solidFill>
              <a:schemeClr val="accent1"/>
            </a:solidFill>
          </a:ln>
        </p:spPr>
      </p:pic>
    </p:spTree>
    <p:extLst>
      <p:ext uri="{BB962C8B-B14F-4D97-AF65-F5344CB8AC3E}">
        <p14:creationId xmlns:p14="http://schemas.microsoft.com/office/powerpoint/2010/main" val="419062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atura MT Script Capitals" panose="03020802060602070202" pitchFamily="66" charset="0"/>
              </a:rPr>
              <a:t>The Asiatic Tomb at </a:t>
            </a:r>
            <a:r>
              <a:rPr lang="en-US" dirty="0" err="1">
                <a:latin typeface="Matura MT Script Capitals" panose="03020802060602070202" pitchFamily="66" charset="0"/>
              </a:rPr>
              <a:t>Avaris</a:t>
            </a:r>
            <a:endParaRPr lang="en-US" dirty="0">
              <a:latin typeface="Matura MT Script Capitals" panose="03020802060602070202" pitchFamily="66" charset="0"/>
            </a:endParaRPr>
          </a:p>
        </p:txBody>
      </p:sp>
      <p:sp>
        <p:nvSpPr>
          <p:cNvPr id="3" name="Text Placeholder 2"/>
          <p:cNvSpPr>
            <a:spLocks noGrp="1"/>
          </p:cNvSpPr>
          <p:nvPr>
            <p:ph type="body" idx="1"/>
          </p:nvPr>
        </p:nvSpPr>
        <p:spPr/>
        <p:txBody>
          <a:bodyPr>
            <a:normAutofit fontScale="92500"/>
          </a:bodyPr>
          <a:lstStyle/>
          <a:p>
            <a:pPr algn="ctr"/>
            <a:r>
              <a:rPr lang="en-US" b="0" dirty="0">
                <a:latin typeface="Berlin Sans FB" panose="020E0602020502020306" pitchFamily="34" charset="0"/>
              </a:rPr>
              <a:t>Detail of the vandalized statue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 y="2667000"/>
            <a:ext cx="4429125" cy="2743200"/>
          </a:xfrm>
          <a:ln>
            <a:solidFill>
              <a:schemeClr val="tx1"/>
            </a:solidFill>
          </a:ln>
        </p:spPr>
      </p:pic>
      <p:sp>
        <p:nvSpPr>
          <p:cNvPr id="5" name="Text Placeholder 4"/>
          <p:cNvSpPr>
            <a:spLocks noGrp="1"/>
          </p:cNvSpPr>
          <p:nvPr>
            <p:ph type="body" sz="quarter" idx="3"/>
          </p:nvPr>
        </p:nvSpPr>
        <p:spPr>
          <a:xfrm>
            <a:off x="4645025" y="1535112"/>
            <a:ext cx="4346575" cy="827087"/>
          </a:xfrm>
        </p:spPr>
        <p:txBody>
          <a:bodyPr>
            <a:normAutofit fontScale="92500"/>
          </a:bodyPr>
          <a:lstStyle/>
          <a:p>
            <a:pPr algn="ctr"/>
            <a:r>
              <a:rPr lang="en-US" b="0" dirty="0">
                <a:latin typeface="Berlin Sans FB" panose="020E0602020502020306" pitchFamily="34" charset="0"/>
              </a:rPr>
              <a:t>The Tomb of a High Official (Joseph?) at </a:t>
            </a:r>
            <a:r>
              <a:rPr lang="en-US" b="0" dirty="0" err="1">
                <a:latin typeface="Berlin Sans FB" panose="020E0602020502020306" pitchFamily="34" charset="0"/>
              </a:rPr>
              <a:t>Avaris</a:t>
            </a:r>
            <a:endParaRPr lang="en-US" b="0" dirty="0">
              <a:latin typeface="Berlin Sans FB" panose="020E0602020502020306" pitchFamily="34" charset="0"/>
            </a:endParaRPr>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493391"/>
            <a:ext cx="4393426" cy="3602609"/>
          </a:xfrm>
          <a:ln>
            <a:solidFill>
              <a:schemeClr val="tx1"/>
            </a:solidFill>
          </a:ln>
        </p:spPr>
      </p:pic>
    </p:spTree>
    <p:extLst>
      <p:ext uri="{BB962C8B-B14F-4D97-AF65-F5344CB8AC3E}">
        <p14:creationId xmlns:p14="http://schemas.microsoft.com/office/powerpoint/2010/main" val="1659532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 y="0"/>
            <a:ext cx="6553200" cy="1676400"/>
          </a:xfrm>
        </p:spPr>
        <p:txBody>
          <a:bodyPr>
            <a:noAutofit/>
          </a:bodyPr>
          <a:lstStyle/>
          <a:p>
            <a:pPr algn="ctr"/>
            <a:r>
              <a:rPr lang="en-US" sz="3200" dirty="0">
                <a:latin typeface="Matura MT Script Capitals" panose="03020802060602070202" pitchFamily="66" charset="0"/>
              </a:rPr>
              <a:t>The Reconstructed Statue from the Nobles Tomb at </a:t>
            </a:r>
            <a:r>
              <a:rPr lang="en-US" sz="3200" dirty="0" err="1">
                <a:latin typeface="Matura MT Script Capitals" panose="03020802060602070202" pitchFamily="66" charset="0"/>
              </a:rPr>
              <a:t>Avaris</a:t>
            </a:r>
            <a:r>
              <a:rPr lang="en-US" sz="3200" dirty="0">
                <a:latin typeface="Matura MT Script Capitals" panose="03020802060602070202" pitchFamily="66" charset="0"/>
              </a:rPr>
              <a:t>:  Is this Joseph?</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81800" y="155355"/>
            <a:ext cx="1981200" cy="6666155"/>
          </a:xfrm>
        </p:spPr>
      </p:pic>
      <p:sp>
        <p:nvSpPr>
          <p:cNvPr id="12" name="Text Placeholder 11"/>
          <p:cNvSpPr>
            <a:spLocks noGrp="1"/>
          </p:cNvSpPr>
          <p:nvPr>
            <p:ph type="body" sz="half" idx="2"/>
          </p:nvPr>
        </p:nvSpPr>
        <p:spPr>
          <a:xfrm>
            <a:off x="76200" y="1676400"/>
            <a:ext cx="6477000" cy="5105400"/>
          </a:xfrm>
        </p:spPr>
        <p:txBody>
          <a:bodyPr>
            <a:normAutofit/>
          </a:bodyPr>
          <a:lstStyle/>
          <a:p>
            <a:r>
              <a:rPr lang="en-US" sz="1800" b="1" dirty="0">
                <a:latin typeface="Berlin Sans FB" panose="020E0602020502020306" pitchFamily="34" charset="0"/>
              </a:rPr>
              <a:t>Genesis 50:26</a:t>
            </a:r>
            <a:r>
              <a:rPr lang="en-US" sz="1800" dirty="0">
                <a:latin typeface="Berlin Sans FB" panose="020E0602020502020306" pitchFamily="34" charset="0"/>
              </a:rPr>
              <a:t>:  “So Joseph died at the age of a hundred and ten. And after they embalmed him, he was placed in a coffin in Egypt.”</a:t>
            </a:r>
          </a:p>
          <a:p>
            <a:r>
              <a:rPr lang="en-US" sz="1800" b="1" dirty="0">
                <a:latin typeface="Berlin Sans FB" panose="020E0602020502020306" pitchFamily="34" charset="0"/>
              </a:rPr>
              <a:t>Exodus 1:6-8</a:t>
            </a:r>
            <a:r>
              <a:rPr lang="en-US" sz="1800" dirty="0">
                <a:latin typeface="Berlin Sans FB" panose="020E0602020502020306" pitchFamily="34" charset="0"/>
              </a:rPr>
              <a:t>:  “Now Joseph and all his brothers and all that generation died, but the Israelites were exceedingly fruitful; they multiplied greatly, increased in numbers and became so numerous that the land was filled with them. Then a new king, to whom Joseph meant nothing, came to power in Egypt.” </a:t>
            </a:r>
          </a:p>
          <a:p>
            <a:r>
              <a:rPr lang="en-US" sz="1800" b="1" dirty="0">
                <a:latin typeface="Berlin Sans FB" panose="020E0602020502020306" pitchFamily="34" charset="0"/>
              </a:rPr>
              <a:t>Exodus 13:19</a:t>
            </a:r>
            <a:r>
              <a:rPr lang="en-US" sz="1800" dirty="0">
                <a:latin typeface="Berlin Sans FB" panose="020E0602020502020306" pitchFamily="34" charset="0"/>
              </a:rPr>
              <a:t>:  Moses took the bones of Joseph with him because Joseph had made the Israelites swear an oath. He had said, “God will surely come to your aid, and then you must carry my bones up with you from this place.”</a:t>
            </a:r>
          </a:p>
          <a:p>
            <a:r>
              <a:rPr lang="en-US" sz="1800" b="1" dirty="0">
                <a:latin typeface="Berlin Sans FB" panose="020E0602020502020306" pitchFamily="34" charset="0"/>
                <a:cs typeface="Times New Roman" pitchFamily="18" charset="0"/>
              </a:rPr>
              <a:t>Left</a:t>
            </a:r>
            <a:r>
              <a:rPr lang="en-US" sz="1800" dirty="0">
                <a:latin typeface="Berlin Sans FB" panose="020E0602020502020306" pitchFamily="34" charset="0"/>
                <a:cs typeface="Times New Roman" pitchFamily="18" charset="0"/>
              </a:rPr>
              <a:t>:  Reconstructed statue of an Egyptian Vizier with Semitic features, found smashed in a desecrated tomb at </a:t>
            </a:r>
            <a:r>
              <a:rPr lang="en-US" sz="1800" dirty="0" err="1">
                <a:latin typeface="Berlin Sans FB" panose="020E0602020502020306" pitchFamily="34" charset="0"/>
                <a:cs typeface="Times New Roman" pitchFamily="18" charset="0"/>
              </a:rPr>
              <a:t>Avaris</a:t>
            </a:r>
            <a:r>
              <a:rPr lang="en-US" sz="1800" dirty="0">
                <a:latin typeface="Berlin Sans FB" panose="020E0602020502020306" pitchFamily="34" charset="0"/>
                <a:cs typeface="Times New Roman" pitchFamily="18" charset="0"/>
              </a:rPr>
              <a:t>, possibly Joseph himself</a:t>
            </a:r>
          </a:p>
          <a:p>
            <a:endParaRPr lang="en-US" dirty="0">
              <a:latin typeface="Baskerville Old Face" panose="02020602080505020303" pitchFamily="18" charset="0"/>
            </a:endParaRPr>
          </a:p>
        </p:txBody>
      </p:sp>
    </p:spTree>
    <p:extLst>
      <p:ext uri="{BB962C8B-B14F-4D97-AF65-F5344CB8AC3E}">
        <p14:creationId xmlns:p14="http://schemas.microsoft.com/office/powerpoint/2010/main" val="32751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066800"/>
          </a:xfrm>
        </p:spPr>
        <p:txBody>
          <a:bodyPr>
            <a:normAutofit fontScale="90000"/>
          </a:bodyPr>
          <a:lstStyle/>
          <a:p>
            <a:r>
              <a:rPr lang="en-US" dirty="0" err="1">
                <a:latin typeface="Berlin Sans FB" panose="020E0602020502020306" pitchFamily="34" charset="0"/>
              </a:rPr>
              <a:t>Pitom</a:t>
            </a:r>
            <a:r>
              <a:rPr lang="en-US" dirty="0">
                <a:latin typeface="Berlin Sans FB" panose="020E0602020502020306" pitchFamily="34" charset="0"/>
              </a:rPr>
              <a:t> and Rameses:  Cities built by Israelite Slaves</a:t>
            </a:r>
            <a:endParaRPr lang="en-US" dirty="0"/>
          </a:p>
        </p:txBody>
      </p:sp>
      <p:sp>
        <p:nvSpPr>
          <p:cNvPr id="6" name="Content Placeholder 5"/>
          <p:cNvSpPr>
            <a:spLocks noGrp="1"/>
          </p:cNvSpPr>
          <p:nvPr>
            <p:ph idx="1"/>
          </p:nvPr>
        </p:nvSpPr>
        <p:spPr>
          <a:xfrm>
            <a:off x="76199" y="1219200"/>
            <a:ext cx="6858001" cy="1904999"/>
          </a:xfrm>
        </p:spPr>
        <p:txBody>
          <a:bodyPr>
            <a:normAutofit fontScale="70000" lnSpcReduction="20000"/>
          </a:bodyPr>
          <a:lstStyle/>
          <a:p>
            <a:r>
              <a:rPr lang="en-US" dirty="0">
                <a:latin typeface="Berlin Sans FB" panose="020E0602020502020306" pitchFamily="34" charset="0"/>
              </a:rPr>
              <a:t>Excavations at Biblical </a:t>
            </a:r>
            <a:r>
              <a:rPr lang="en-US" dirty="0" err="1">
                <a:latin typeface="Berlin Sans FB" panose="020E0602020502020306" pitchFamily="34" charset="0"/>
              </a:rPr>
              <a:t>Pithom</a:t>
            </a:r>
            <a:r>
              <a:rPr lang="en-US" dirty="0">
                <a:latin typeface="Berlin Sans FB" panose="020E0602020502020306" pitchFamily="34" charset="0"/>
              </a:rPr>
              <a:t>:  Store city of Rameses II</a:t>
            </a:r>
          </a:p>
          <a:p>
            <a:r>
              <a:rPr lang="en-US" dirty="0">
                <a:latin typeface="Berlin Sans FB" panose="020E0602020502020306" pitchFamily="34" charset="0"/>
              </a:rPr>
              <a:t>So they put slave masters over them to oppress them with forced labor, and they built </a:t>
            </a:r>
            <a:r>
              <a:rPr lang="en-US" dirty="0" err="1">
                <a:latin typeface="Berlin Sans FB" panose="020E0602020502020306" pitchFamily="34" charset="0"/>
              </a:rPr>
              <a:t>Pithom</a:t>
            </a:r>
            <a:r>
              <a:rPr lang="en-US" dirty="0">
                <a:latin typeface="Berlin Sans FB" panose="020E0602020502020306" pitchFamily="34" charset="0"/>
              </a:rPr>
              <a:t> and Rameses as store cities for Pharaoh (Exodus 1:11)</a:t>
            </a:r>
          </a:p>
        </p:txBody>
      </p:sp>
      <p:pic>
        <p:nvPicPr>
          <p:cNvPr id="7" name="Picture 6"/>
          <p:cNvPicPr>
            <a:picLocks noChangeAspect="1"/>
          </p:cNvPicPr>
          <p:nvPr/>
        </p:nvPicPr>
        <p:blipFill>
          <a:blip r:embed="rId2"/>
          <a:stretch>
            <a:fillRect/>
          </a:stretch>
        </p:blipFill>
        <p:spPr>
          <a:xfrm>
            <a:off x="5432526" y="3233254"/>
            <a:ext cx="3608228" cy="3445784"/>
          </a:xfrm>
          <a:prstGeom prst="rect">
            <a:avLst/>
          </a:prstGeom>
        </p:spPr>
      </p:pic>
      <p:pic>
        <p:nvPicPr>
          <p:cNvPr id="11266" name="Picture 2" descr="Image result for tell maskhuta holla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08" y="1175855"/>
            <a:ext cx="2023280" cy="19483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tell maskhuta hollad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3233254"/>
            <a:ext cx="5257800" cy="342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6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normAutofit fontScale="90000"/>
          </a:bodyPr>
          <a:lstStyle/>
          <a:p>
            <a:r>
              <a:rPr lang="en-US" dirty="0">
                <a:latin typeface="Berlin Sans FB" panose="020E0602020502020306" pitchFamily="34" charset="0"/>
              </a:rPr>
              <a:t>The Eighteenth Dynasty </a:t>
            </a:r>
            <a:br>
              <a:rPr lang="en-US" dirty="0">
                <a:latin typeface="Berlin Sans FB" panose="020E0602020502020306" pitchFamily="34" charset="0"/>
              </a:rPr>
            </a:br>
            <a:r>
              <a:rPr lang="en-US" sz="3100" dirty="0">
                <a:latin typeface="Berlin Sans FB" panose="020E0602020502020306" pitchFamily="34" charset="0"/>
              </a:rPr>
              <a:t>ca. 1550-1292 BC</a:t>
            </a:r>
          </a:p>
        </p:txBody>
      </p:sp>
      <p:sp>
        <p:nvSpPr>
          <p:cNvPr id="6" name="Text Placeholder 5"/>
          <p:cNvSpPr>
            <a:spLocks noGrp="1"/>
          </p:cNvSpPr>
          <p:nvPr>
            <p:ph type="body" idx="1"/>
          </p:nvPr>
        </p:nvSpPr>
        <p:spPr>
          <a:xfrm>
            <a:off x="76200" y="1447800"/>
            <a:ext cx="4495800" cy="613897"/>
          </a:xfrm>
        </p:spPr>
        <p:txBody>
          <a:bodyPr>
            <a:normAutofit fontScale="77500" lnSpcReduction="20000"/>
          </a:bodyPr>
          <a:lstStyle/>
          <a:p>
            <a:pPr algn="ctr"/>
            <a:r>
              <a:rPr lang="en-US" b="0" dirty="0">
                <a:latin typeface="Berlin Sans FB" panose="020E0602020502020306" pitchFamily="34" charset="0"/>
              </a:rPr>
              <a:t>Mummified skull of Thutmose III (1479-1425 BC):  Possible Pharaoh of the Exodus</a:t>
            </a:r>
          </a:p>
        </p:txBody>
      </p:sp>
      <p:pic>
        <p:nvPicPr>
          <p:cNvPr id="5" name="Content Placeholder 4" descr="totmes3_1.jpg"/>
          <p:cNvPicPr>
            <a:picLocks noGrp="1" noChangeAspect="1"/>
          </p:cNvPicPr>
          <p:nvPr>
            <p:ph sz="half" idx="2"/>
          </p:nvPr>
        </p:nvPicPr>
        <p:blipFill>
          <a:blip r:embed="rId2"/>
          <a:stretch>
            <a:fillRect/>
          </a:stretch>
        </p:blipFill>
        <p:spPr>
          <a:xfrm>
            <a:off x="94982" y="2155557"/>
            <a:ext cx="4401903" cy="2438400"/>
          </a:xfrm>
        </p:spPr>
      </p:pic>
      <p:sp>
        <p:nvSpPr>
          <p:cNvPr id="7" name="Text Placeholder 6"/>
          <p:cNvSpPr>
            <a:spLocks noGrp="1"/>
          </p:cNvSpPr>
          <p:nvPr>
            <p:ph type="body" sz="quarter" idx="3"/>
          </p:nvPr>
        </p:nvSpPr>
        <p:spPr>
          <a:xfrm>
            <a:off x="4645025" y="1371600"/>
            <a:ext cx="4422775" cy="533399"/>
          </a:xfrm>
        </p:spPr>
        <p:txBody>
          <a:bodyPr>
            <a:normAutofit fontScale="77500" lnSpcReduction="20000"/>
          </a:bodyPr>
          <a:lstStyle/>
          <a:p>
            <a:pPr algn="ctr"/>
            <a:r>
              <a:rPr lang="en-US" b="0" dirty="0">
                <a:latin typeface="Berlin Sans FB" panose="020E0602020502020306" pitchFamily="34" charset="0"/>
              </a:rPr>
              <a:t>Thebes:  Karnak Temple Processional Way</a:t>
            </a:r>
          </a:p>
        </p:txBody>
      </p:sp>
      <p:pic>
        <p:nvPicPr>
          <p:cNvPr id="9" name="Content Placeholder 8" descr="karnak-temple.jpg"/>
          <p:cNvPicPr>
            <a:picLocks noGrp="1" noChangeAspect="1"/>
          </p:cNvPicPr>
          <p:nvPr>
            <p:ph sz="quarter" idx="4"/>
          </p:nvPr>
        </p:nvPicPr>
        <p:blipFill>
          <a:blip r:embed="rId3" cstate="print"/>
          <a:stretch>
            <a:fillRect/>
          </a:stretch>
        </p:blipFill>
        <p:spPr>
          <a:xfrm>
            <a:off x="4654684" y="2174875"/>
            <a:ext cx="4367609" cy="2911740"/>
          </a:xfrm>
        </p:spPr>
      </p:pic>
      <p:pic>
        <p:nvPicPr>
          <p:cNvPr id="3074" name="Picture 2" descr="Image result for thutmose I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92" y="4687817"/>
            <a:ext cx="1946141" cy="2104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thutmose I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5695" y="5131733"/>
            <a:ext cx="2521573" cy="16844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hutmose II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4245" y="5131733"/>
            <a:ext cx="3655510" cy="165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390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a:latin typeface="Matura MT Script Capitals" panose="03020802060602070202" pitchFamily="66" charset="0"/>
              </a:rPr>
              <a:t>The Egyptian Empire </a:t>
            </a:r>
          </a:p>
        </p:txBody>
      </p:sp>
      <p:pic>
        <p:nvPicPr>
          <p:cNvPr id="4" name="Content Placeholder 3" descr="520px-Egypt_1450_BC.svg.png"/>
          <p:cNvPicPr>
            <a:picLocks noGrp="1" noChangeAspect="1"/>
          </p:cNvPicPr>
          <p:nvPr>
            <p:ph idx="1"/>
          </p:nvPr>
        </p:nvPicPr>
        <p:blipFill>
          <a:blip r:embed="rId2"/>
          <a:stretch>
            <a:fillRect/>
          </a:stretch>
        </p:blipFill>
        <p:spPr>
          <a:xfrm>
            <a:off x="381000" y="914400"/>
            <a:ext cx="5029199" cy="5802923"/>
          </a:xfrm>
          <a:ln>
            <a:solidFill>
              <a:schemeClr val="tx1"/>
            </a:solidFill>
          </a:ln>
        </p:spPr>
      </p:pic>
      <p:sp>
        <p:nvSpPr>
          <p:cNvPr id="5" name="TextBox 4"/>
          <p:cNvSpPr txBox="1"/>
          <p:nvPr/>
        </p:nvSpPr>
        <p:spPr>
          <a:xfrm>
            <a:off x="5715000" y="914400"/>
            <a:ext cx="3200400" cy="5940088"/>
          </a:xfrm>
          <a:prstGeom prst="rect">
            <a:avLst/>
          </a:prstGeom>
          <a:noFill/>
        </p:spPr>
        <p:txBody>
          <a:bodyPr wrap="square" rtlCol="0">
            <a:spAutoFit/>
          </a:bodyPr>
          <a:lstStyle/>
          <a:p>
            <a:r>
              <a:rPr lang="en-US" sz="2000" dirty="0">
                <a:latin typeface="Berlin Sans FB" panose="020E0602020502020306" pitchFamily="34" charset="0"/>
              </a:rPr>
              <a:t>Egypt experienced the apex of its power and influence during the 18</a:t>
            </a:r>
            <a:r>
              <a:rPr lang="en-US" sz="2000" baseline="30000" dirty="0">
                <a:latin typeface="Berlin Sans FB" panose="020E0602020502020306" pitchFamily="34" charset="0"/>
              </a:rPr>
              <a:t>th</a:t>
            </a:r>
            <a:r>
              <a:rPr lang="en-US" sz="2000" dirty="0">
                <a:latin typeface="Berlin Sans FB" panose="020E0602020502020306" pitchFamily="34" charset="0"/>
              </a:rPr>
              <a:t> Dynasty reign of </a:t>
            </a:r>
            <a:r>
              <a:rPr lang="en-US" sz="2000" dirty="0" err="1">
                <a:latin typeface="Berlin Sans FB" panose="020E0602020502020306" pitchFamily="34" charset="0"/>
              </a:rPr>
              <a:t>Thutmoses</a:t>
            </a:r>
            <a:r>
              <a:rPr lang="en-US" sz="2000" dirty="0">
                <a:latin typeface="Berlin Sans FB" panose="020E0602020502020306" pitchFamily="34" charset="0"/>
              </a:rPr>
              <a:t> III (1490-1436 BC), who controlled an empire stretching from Kush (Sudan and Ethiopia) to the banks of the Euphrates River in northern Mesopotamia.  It is precisely this pharaoh who is one of the leading candidates for the pharaoh of the Exodus, along with 19</a:t>
            </a:r>
            <a:r>
              <a:rPr lang="en-US" sz="2000" baseline="30000" dirty="0">
                <a:latin typeface="Berlin Sans FB" panose="020E0602020502020306" pitchFamily="34" charset="0"/>
              </a:rPr>
              <a:t>th</a:t>
            </a:r>
            <a:r>
              <a:rPr lang="en-US" sz="2000" dirty="0">
                <a:latin typeface="Berlin Sans FB" panose="020E0602020502020306" pitchFamily="34" charset="0"/>
              </a:rPr>
              <a:t> dynasty pharaoh Rameses II.  Chronological factors support </a:t>
            </a:r>
            <a:r>
              <a:rPr lang="en-US" sz="2000" dirty="0" err="1">
                <a:latin typeface="Berlin Sans FB" panose="020E0602020502020306" pitchFamily="34" charset="0"/>
              </a:rPr>
              <a:t>Thutmoses</a:t>
            </a:r>
            <a:r>
              <a:rPr lang="en-US" sz="2000" dirty="0">
                <a:latin typeface="Berlin Sans FB" panose="020E0602020502020306" pitchFamily="34" charset="0"/>
              </a:rPr>
              <a:t>, while other  information in the OT seems to support Rameses.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7"/>
            <a:ext cx="3390900" cy="3228975"/>
          </a:xfrm>
        </p:spPr>
        <p:txBody>
          <a:bodyPr>
            <a:normAutofit fontScale="90000"/>
          </a:bodyPr>
          <a:lstStyle/>
          <a:p>
            <a:r>
              <a:rPr lang="en-US" dirty="0">
                <a:latin typeface="Berlin Sans FB" panose="020E0602020502020306" pitchFamily="34" charset="0"/>
              </a:rPr>
              <a:t>Akhenaten:  The Heretic Pharaoh</a:t>
            </a:r>
            <a:br>
              <a:rPr lang="en-US" dirty="0">
                <a:latin typeface="Berlin Sans FB" panose="020E0602020502020306" pitchFamily="34" charset="0"/>
              </a:rPr>
            </a:br>
            <a:r>
              <a:rPr lang="en-US" dirty="0">
                <a:latin typeface="Berlin Sans FB" panose="020E0602020502020306" pitchFamily="34" charset="0"/>
              </a:rPr>
              <a:t>(1353-1336 BC)</a:t>
            </a:r>
          </a:p>
        </p:txBody>
      </p:sp>
      <p:pic>
        <p:nvPicPr>
          <p:cNvPr id="13314" name="Picture 2" descr="Image result for akhetat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2496" y="3657600"/>
            <a:ext cx="6053404" cy="303565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akhenat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900" y="274636"/>
            <a:ext cx="5715000" cy="32289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akhenaten and nefertit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3503611"/>
            <a:ext cx="2826652" cy="3189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778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Berlin Sans FB" panose="020E0602020502020306" pitchFamily="34" charset="0"/>
              </a:rPr>
              <a:t>The Amarna Letters</a:t>
            </a:r>
          </a:p>
        </p:txBody>
      </p:sp>
      <p:pic>
        <p:nvPicPr>
          <p:cNvPr id="14338" name="Picture 2" descr="Image result for amarna let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2743200"/>
            <a:ext cx="8839595" cy="397192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amarna let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34363"/>
            <a:ext cx="1662842" cy="253263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amarna let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8" y="83457"/>
            <a:ext cx="1676401" cy="257281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Image result for tell amar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9408" y="671553"/>
            <a:ext cx="4959834" cy="1973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011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051007"/>
          </a:xfrm>
        </p:spPr>
        <p:txBody>
          <a:bodyPr>
            <a:normAutofit fontScale="90000"/>
          </a:bodyPr>
          <a:lstStyle/>
          <a:p>
            <a:r>
              <a:rPr lang="en-US" dirty="0">
                <a:latin typeface="Berlin Sans FB" panose="020E0602020502020306" pitchFamily="34" charset="0"/>
              </a:rPr>
              <a:t>The Nineteenth Dynasty</a:t>
            </a:r>
            <a:br>
              <a:rPr lang="en-US" dirty="0">
                <a:latin typeface="Berlin Sans FB" panose="020E0602020502020306" pitchFamily="34" charset="0"/>
              </a:rPr>
            </a:br>
            <a:r>
              <a:rPr lang="en-US" sz="3100" dirty="0">
                <a:latin typeface="Berlin Sans FB" panose="020E0602020502020306" pitchFamily="34" charset="0"/>
              </a:rPr>
              <a:t>ca. 1292-1189 BC</a:t>
            </a:r>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017" y="1051007"/>
            <a:ext cx="3918815" cy="2630882"/>
          </a:xfrm>
        </p:spPr>
      </p:pic>
      <p:pic>
        <p:nvPicPr>
          <p:cNvPr id="13" name="Content Placeholder 1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0018" y="3716616"/>
            <a:ext cx="4539387" cy="3021529"/>
          </a:xfrm>
        </p:spPr>
      </p:pic>
      <p:pic>
        <p:nvPicPr>
          <p:cNvPr id="1025" name="Picture 1" descr="C:\Users\jeffrey.hudon\Desktop\Statue of Ramses II 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39" t="-909" r="3017" b="-1"/>
          <a:stretch/>
        </p:blipFill>
        <p:spPr bwMode="auto">
          <a:xfrm>
            <a:off x="6629400" y="1822420"/>
            <a:ext cx="2403964" cy="49085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effrey.hudon\Desktop\Merneptah_Israel_Stele_Cairo.JPG"/>
          <p:cNvPicPr>
            <a:picLocks noChangeAspect="1" noChangeArrowheads="1"/>
          </p:cNvPicPr>
          <p:nvPr/>
        </p:nvPicPr>
        <p:blipFill rotWithShape="1">
          <a:blip r:embed="rId5">
            <a:extLst>
              <a:ext uri="{28A0092B-C50C-407E-A947-70E740481C1C}">
                <a14:useLocalDpi xmlns:a14="http://schemas.microsoft.com/office/drawing/2010/main" val="0"/>
              </a:ext>
            </a:extLst>
          </a:blip>
          <a:srcRect l="8339" t="5446" r="12041"/>
          <a:stretch/>
        </p:blipFill>
        <p:spPr bwMode="auto">
          <a:xfrm>
            <a:off x="4638498" y="3486327"/>
            <a:ext cx="1813483" cy="32446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ffrey.hudon\Desktop\images.jpg"/>
          <p:cNvPicPr>
            <a:picLocks noChangeAspect="1" noChangeArrowheads="1"/>
          </p:cNvPicPr>
          <p:nvPr/>
        </p:nvPicPr>
        <p:blipFill rotWithShape="1">
          <a:blip r:embed="rId6">
            <a:extLst>
              <a:ext uri="{28A0092B-C50C-407E-A947-70E740481C1C}">
                <a14:useLocalDpi xmlns:a14="http://schemas.microsoft.com/office/drawing/2010/main" val="0"/>
              </a:ext>
            </a:extLst>
          </a:blip>
          <a:srcRect b="7555"/>
          <a:stretch/>
        </p:blipFill>
        <p:spPr bwMode="auto">
          <a:xfrm>
            <a:off x="4050511" y="1868508"/>
            <a:ext cx="2447159" cy="148640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521074" y="914401"/>
            <a:ext cx="254441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Berlin Sans FB" panose="020E0602020502020306" pitchFamily="34" charset="0"/>
              </a:rPr>
              <a:t>Rameses II:  </a:t>
            </a:r>
            <a:br>
              <a:rPr kumimoji="0" lang="en-US" sz="2800" b="0" i="0" u="none" strike="noStrike" kern="1200" cap="none" spc="0" normalizeH="0" baseline="0" noProof="0" dirty="0">
                <a:ln>
                  <a:noFill/>
                </a:ln>
                <a:solidFill>
                  <a:prstClr val="black"/>
                </a:solidFill>
                <a:effectLst/>
                <a:uLnTx/>
                <a:uFillTx/>
                <a:latin typeface="Berlin Sans FB" panose="020E0602020502020306" pitchFamily="34" charset="0"/>
              </a:rPr>
            </a:br>
            <a:r>
              <a:rPr kumimoji="0" lang="en-US" sz="2800" b="0" i="0" u="none" strike="noStrike" kern="1200" cap="none" spc="0" normalizeH="0" baseline="0" noProof="0" dirty="0">
                <a:ln>
                  <a:noFill/>
                </a:ln>
                <a:solidFill>
                  <a:prstClr val="black"/>
                </a:solidFill>
                <a:effectLst/>
                <a:uLnTx/>
                <a:uFillTx/>
                <a:latin typeface="Berlin Sans FB" panose="020E0602020502020306" pitchFamily="34" charset="0"/>
              </a:rPr>
              <a:t>1279-1212 BC</a:t>
            </a:r>
          </a:p>
        </p:txBody>
      </p:sp>
      <p:sp>
        <p:nvSpPr>
          <p:cNvPr id="2" name="Rectangle 1"/>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62740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dirty="0">
                <a:latin typeface="Berlin Sans FB" panose="020E0602020502020306" pitchFamily="34" charset="0"/>
              </a:rPr>
              <a:t>Pharaoh </a:t>
            </a:r>
            <a:r>
              <a:rPr lang="en-US" dirty="0" err="1">
                <a:latin typeface="Berlin Sans FB" panose="020E0602020502020306" pitchFamily="34" charset="0"/>
              </a:rPr>
              <a:t>Merneptah</a:t>
            </a:r>
            <a:r>
              <a:rPr lang="en-US" dirty="0">
                <a:latin typeface="Berlin Sans FB" panose="020E0602020502020306" pitchFamily="34" charset="0"/>
              </a:rPr>
              <a:t> (1213-1203 BC)</a:t>
            </a:r>
          </a:p>
        </p:txBody>
      </p:sp>
      <p:sp>
        <p:nvSpPr>
          <p:cNvPr id="3" name="Content Placeholder 2"/>
          <p:cNvSpPr>
            <a:spLocks noGrp="1"/>
          </p:cNvSpPr>
          <p:nvPr>
            <p:ph idx="1"/>
          </p:nvPr>
        </p:nvSpPr>
        <p:spPr>
          <a:xfrm>
            <a:off x="6096000" y="3240411"/>
            <a:ext cx="3048000" cy="3617589"/>
          </a:xfrm>
        </p:spPr>
        <p:txBody>
          <a:bodyPr>
            <a:normAutofit fontScale="77500" lnSpcReduction="20000"/>
          </a:bodyPr>
          <a:lstStyle/>
          <a:p>
            <a:pPr marL="0" indent="0">
              <a:buNone/>
            </a:pPr>
            <a:r>
              <a:rPr lang="en-US" dirty="0">
                <a:latin typeface="Berlin Sans FB" panose="020E0602020502020306" pitchFamily="34" charset="0"/>
              </a:rPr>
              <a:t>This 19</a:t>
            </a:r>
            <a:r>
              <a:rPr lang="en-US" baseline="30000" dirty="0">
                <a:latin typeface="Berlin Sans FB" panose="020E0602020502020306" pitchFamily="34" charset="0"/>
              </a:rPr>
              <a:t>th</a:t>
            </a:r>
            <a:r>
              <a:rPr lang="en-US" dirty="0">
                <a:latin typeface="Berlin Sans FB" panose="020E0602020502020306" pitchFamily="34" charset="0"/>
              </a:rPr>
              <a:t> dynasty Pharaoh was not the vigorous ruler like his father, Rameses II, but he made history when he erected a monument and temple relief that mentioned Israel for the first time outside of the Bible.</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745" y="3352800"/>
            <a:ext cx="2543175" cy="337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723" b="5673"/>
          <a:stretch/>
        </p:blipFill>
        <p:spPr bwMode="auto">
          <a:xfrm>
            <a:off x="2999509" y="3240411"/>
            <a:ext cx="3048000" cy="349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53" y="1098691"/>
            <a:ext cx="3106451" cy="1904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7926"/>
          <a:stretch/>
        </p:blipFill>
        <p:spPr bwMode="auto">
          <a:xfrm>
            <a:off x="3352800" y="989771"/>
            <a:ext cx="5676900" cy="212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742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6879858" cy="609600"/>
          </a:xfrm>
        </p:spPr>
        <p:txBody>
          <a:bodyPr/>
          <a:lstStyle/>
          <a:p>
            <a:pPr algn="ctr"/>
            <a:r>
              <a:rPr lang="en-US" dirty="0">
                <a:latin typeface="Berlin Sans FB" panose="020E0602020502020306" pitchFamily="34" charset="0"/>
              </a:rPr>
              <a:t>The Canaanites and Phoenicians</a:t>
            </a:r>
          </a:p>
        </p:txBody>
      </p:sp>
      <p:pic>
        <p:nvPicPr>
          <p:cNvPr id="4" name="Picture 3"/>
          <p:cNvPicPr>
            <a:picLocks noChangeAspect="1"/>
          </p:cNvPicPr>
          <p:nvPr/>
        </p:nvPicPr>
        <p:blipFill>
          <a:blip r:embed="rId2"/>
          <a:stretch>
            <a:fillRect/>
          </a:stretch>
        </p:blipFill>
        <p:spPr>
          <a:xfrm>
            <a:off x="117866" y="3460599"/>
            <a:ext cx="4449474" cy="3337105"/>
          </a:xfrm>
          <a:prstGeom prst="rect">
            <a:avLst/>
          </a:prstGeom>
        </p:spPr>
      </p:pic>
      <p:pic>
        <p:nvPicPr>
          <p:cNvPr id="5" name="Picture 4"/>
          <p:cNvPicPr>
            <a:picLocks noChangeAspect="1"/>
          </p:cNvPicPr>
          <p:nvPr/>
        </p:nvPicPr>
        <p:blipFill>
          <a:blip r:embed="rId3"/>
          <a:stretch>
            <a:fillRect/>
          </a:stretch>
        </p:blipFill>
        <p:spPr>
          <a:xfrm>
            <a:off x="4651671" y="4922210"/>
            <a:ext cx="4412627" cy="1882721"/>
          </a:xfrm>
          <a:prstGeom prst="rect">
            <a:avLst/>
          </a:prstGeom>
        </p:spPr>
      </p:pic>
      <p:pic>
        <p:nvPicPr>
          <p:cNvPr id="2050" name="Picture 2" descr="Image result for baal ugar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0572" y="76200"/>
            <a:ext cx="2083039" cy="28981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aal ugarit"/>
          <p:cNvPicPr>
            <a:picLocks noChangeAspect="1" noChangeArrowheads="1"/>
          </p:cNvPicPr>
          <p:nvPr/>
        </p:nvPicPr>
        <p:blipFill rotWithShape="1">
          <a:blip r:embed="rId5">
            <a:extLst>
              <a:ext uri="{28A0092B-C50C-407E-A947-70E740481C1C}">
                <a14:useLocalDpi xmlns:a14="http://schemas.microsoft.com/office/drawing/2010/main" val="0"/>
              </a:ext>
            </a:extLst>
          </a:blip>
          <a:srcRect l="10217" r="8928" b="1474"/>
          <a:stretch/>
        </p:blipFill>
        <p:spPr bwMode="auto">
          <a:xfrm>
            <a:off x="5305652" y="721329"/>
            <a:ext cx="1420682" cy="3258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a:srcRect b="2469"/>
          <a:stretch/>
        </p:blipFill>
        <p:spPr>
          <a:xfrm>
            <a:off x="6792793" y="3083164"/>
            <a:ext cx="2271505" cy="1793636"/>
          </a:xfrm>
          <a:prstGeom prst="rect">
            <a:avLst/>
          </a:prstGeom>
        </p:spPr>
      </p:pic>
      <p:pic>
        <p:nvPicPr>
          <p:cNvPr id="7" name="Picture 6"/>
          <p:cNvPicPr>
            <a:picLocks noChangeAspect="1"/>
          </p:cNvPicPr>
          <p:nvPr/>
        </p:nvPicPr>
        <p:blipFill>
          <a:blip r:embed="rId7"/>
          <a:stretch>
            <a:fillRect/>
          </a:stretch>
        </p:blipFill>
        <p:spPr>
          <a:xfrm>
            <a:off x="117866" y="717400"/>
            <a:ext cx="3474335" cy="2635400"/>
          </a:xfrm>
          <a:prstGeom prst="rect">
            <a:avLst/>
          </a:prstGeom>
        </p:spPr>
      </p:pic>
      <p:pic>
        <p:nvPicPr>
          <p:cNvPr id="8" name="Picture 7"/>
          <p:cNvPicPr>
            <a:picLocks noChangeAspect="1"/>
          </p:cNvPicPr>
          <p:nvPr/>
        </p:nvPicPr>
        <p:blipFill rotWithShape="1">
          <a:blip r:embed="rId8"/>
          <a:srcRect l="5815" r="8900"/>
          <a:stretch/>
        </p:blipFill>
        <p:spPr>
          <a:xfrm>
            <a:off x="3699863" y="717400"/>
            <a:ext cx="1498127" cy="2637577"/>
          </a:xfrm>
          <a:prstGeom prst="rect">
            <a:avLst/>
          </a:prstGeom>
        </p:spPr>
      </p:pic>
      <p:pic>
        <p:nvPicPr>
          <p:cNvPr id="9" name="Picture 2" descr="Image result for ugariti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84109" y="4091710"/>
            <a:ext cx="1911745" cy="652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655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8047"/>
            <a:ext cx="8610600" cy="646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743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anose="03020802060602070202" pitchFamily="66" charset="0"/>
              </a:rPr>
              <a:t>The Waters of </a:t>
            </a:r>
            <a:r>
              <a:rPr lang="en-US" dirty="0" err="1">
                <a:latin typeface="Matura MT Script Capitals" panose="03020802060602070202" pitchFamily="66" charset="0"/>
              </a:rPr>
              <a:t>Nephtoah</a:t>
            </a:r>
            <a:endParaRPr lang="en-US" dirty="0">
              <a:latin typeface="Matura MT Script Capitals" panose="03020802060602070202" pitchFamily="66" charset="0"/>
            </a:endParaRPr>
          </a:p>
        </p:txBody>
      </p:sp>
      <p:sp>
        <p:nvSpPr>
          <p:cNvPr id="3" name="Content Placeholder 2"/>
          <p:cNvSpPr>
            <a:spLocks noGrp="1"/>
          </p:cNvSpPr>
          <p:nvPr>
            <p:ph idx="1"/>
          </p:nvPr>
        </p:nvSpPr>
        <p:spPr>
          <a:xfrm>
            <a:off x="76200" y="1066800"/>
            <a:ext cx="2895600" cy="5410200"/>
          </a:xfrm>
        </p:spPr>
        <p:txBody>
          <a:bodyPr>
            <a:normAutofit fontScale="92500" lnSpcReduction="20000"/>
          </a:bodyPr>
          <a:lstStyle/>
          <a:p>
            <a:pPr marL="0" indent="0">
              <a:buNone/>
            </a:pPr>
            <a:r>
              <a:rPr lang="en-US" dirty="0">
                <a:latin typeface="Berlin Sans FB" panose="020E0602020502020306" pitchFamily="34" charset="0"/>
              </a:rPr>
              <a:t>Joshua 15:9:  From the hilltop the boundary headed toward the spring of the waters of </a:t>
            </a:r>
            <a:r>
              <a:rPr lang="en-US" dirty="0" err="1">
                <a:latin typeface="Berlin Sans FB" panose="020E0602020502020306" pitchFamily="34" charset="0"/>
              </a:rPr>
              <a:t>Nephtoah</a:t>
            </a:r>
            <a:r>
              <a:rPr lang="en-US" dirty="0">
                <a:latin typeface="Berlin Sans FB" panose="020E0602020502020306" pitchFamily="34" charset="0"/>
              </a:rPr>
              <a:t>, came out at the towns of Mount Ephron and went down toward </a:t>
            </a:r>
            <a:r>
              <a:rPr lang="en-US" dirty="0" err="1">
                <a:latin typeface="Berlin Sans FB" panose="020E0602020502020306" pitchFamily="34" charset="0"/>
              </a:rPr>
              <a:t>Baalah</a:t>
            </a:r>
            <a:r>
              <a:rPr lang="en-US" dirty="0">
                <a:latin typeface="Berlin Sans FB" panose="020E0602020502020306" pitchFamily="34" charset="0"/>
              </a:rPr>
              <a:t> (that is, </a:t>
            </a:r>
            <a:r>
              <a:rPr lang="en-US" dirty="0" err="1">
                <a:latin typeface="Berlin Sans FB" panose="020E0602020502020306" pitchFamily="34" charset="0"/>
              </a:rPr>
              <a:t>Kiriath</a:t>
            </a:r>
            <a:r>
              <a:rPr lang="en-US" dirty="0">
                <a:latin typeface="Berlin Sans FB" panose="020E0602020502020306" pitchFamily="34" charset="0"/>
              </a:rPr>
              <a:t> </a:t>
            </a:r>
            <a:r>
              <a:rPr lang="en-US" dirty="0" err="1">
                <a:latin typeface="Berlin Sans FB" panose="020E0602020502020306" pitchFamily="34" charset="0"/>
              </a:rPr>
              <a:t>Jearim</a:t>
            </a:r>
            <a:r>
              <a:rPr lang="en-US" dirty="0">
                <a:latin typeface="Berlin Sans FB" panose="020E0602020502020306" pitchFamily="34" charset="0"/>
              </a:rPr>
              <a: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2590800"/>
            <a:ext cx="614362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862355"/>
            <a:ext cx="3048000" cy="166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838199"/>
            <a:ext cx="27717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7070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latin typeface="Matura MT Script Capitals" panose="03020802060602070202" pitchFamily="66" charset="0"/>
              </a:rPr>
              <a:t>The Legacy of Egypt</a:t>
            </a:r>
          </a:p>
        </p:txBody>
      </p:sp>
      <p:sp>
        <p:nvSpPr>
          <p:cNvPr id="3" name="Content Placeholder 2"/>
          <p:cNvSpPr>
            <a:spLocks noGrp="1"/>
          </p:cNvSpPr>
          <p:nvPr>
            <p:ph idx="1"/>
          </p:nvPr>
        </p:nvSpPr>
        <p:spPr>
          <a:xfrm>
            <a:off x="0" y="838200"/>
            <a:ext cx="9144000" cy="1524000"/>
          </a:xfrm>
        </p:spPr>
        <p:txBody>
          <a:bodyPr>
            <a:normAutofit fontScale="70000" lnSpcReduction="20000"/>
          </a:bodyPr>
          <a:lstStyle/>
          <a:p>
            <a:r>
              <a:rPr lang="en-US" dirty="0">
                <a:latin typeface="Berlin Sans FB" panose="020E0602020502020306" pitchFamily="34" charset="0"/>
              </a:rPr>
              <a:t>“Behold, you are trusting now in Egypt, that broken reed of a staff, which will pierce the hand of any man who leans on it. Such is Pharaoh king of Egypt to all who trust in him.” (2 Kings 18:21)</a:t>
            </a:r>
          </a:p>
          <a:p>
            <a:r>
              <a:rPr lang="en-US" dirty="0">
                <a:latin typeface="Berlin Sans FB" panose="020E0602020502020306" pitchFamily="34" charset="0"/>
              </a:rPr>
              <a:t>“When Israel was a child, I loved him, and out of Egypt I called my son.” (Hosea 11:1)</a:t>
            </a:r>
          </a:p>
        </p:txBody>
      </p:sp>
      <p:pic>
        <p:nvPicPr>
          <p:cNvPr id="1026" name="Picture 2" descr="pyramid in egypt">
            <a:extLst>
              <a:ext uri="{FF2B5EF4-FFF2-40B4-BE49-F238E27FC236}">
                <a16:creationId xmlns:a16="http://schemas.microsoft.com/office/drawing/2014/main" id="{05CE5822-F3B2-C2CE-4FA7-7B35738904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37486"/>
            <a:ext cx="79248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66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a:latin typeface="Matura MT Script Capitals" pitchFamily="66" charset="0"/>
              </a:rPr>
              <a:t>The Neo-Assyrian Empire</a:t>
            </a:r>
          </a:p>
        </p:txBody>
      </p:sp>
      <p:pic>
        <p:nvPicPr>
          <p:cNvPr id="4" name="Content Placeholder 3" descr="assyrian_empire_map.jpg"/>
          <p:cNvPicPr>
            <a:picLocks noGrp="1" noChangeAspect="1"/>
          </p:cNvPicPr>
          <p:nvPr>
            <p:ph idx="1"/>
          </p:nvPr>
        </p:nvPicPr>
        <p:blipFill>
          <a:blip r:embed="rId2"/>
          <a:stretch>
            <a:fillRect/>
          </a:stretch>
        </p:blipFill>
        <p:spPr>
          <a:xfrm>
            <a:off x="955552" y="685801"/>
            <a:ext cx="7208473" cy="6096000"/>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latin typeface="Matura MT Script Capitals" panose="03020802060602070202" pitchFamily="66" charset="0"/>
              </a:rPr>
              <a:t>The Neo-Assyrians</a:t>
            </a:r>
          </a:p>
        </p:txBody>
      </p:sp>
      <p:sp>
        <p:nvSpPr>
          <p:cNvPr id="3" name="Content Placeholder 2"/>
          <p:cNvSpPr>
            <a:spLocks noGrp="1"/>
          </p:cNvSpPr>
          <p:nvPr>
            <p:ph idx="1"/>
          </p:nvPr>
        </p:nvSpPr>
        <p:spPr>
          <a:xfrm>
            <a:off x="228600" y="914400"/>
            <a:ext cx="8686800" cy="5715000"/>
          </a:xfrm>
        </p:spPr>
        <p:txBody>
          <a:bodyPr>
            <a:normAutofit fontScale="62500" lnSpcReduction="20000"/>
          </a:bodyPr>
          <a:lstStyle/>
          <a:p>
            <a:pPr marL="0" indent="0">
              <a:buNone/>
            </a:pPr>
            <a:r>
              <a:rPr lang="en-US" dirty="0">
                <a:latin typeface="Berlin Sans FB" panose="020E0602020502020306" pitchFamily="34" charset="0"/>
              </a:rPr>
              <a:t>Assyria was a great empire largely based in its later years at Nineveh, a huge metropolis on the Tigris River in Mesopotamia (modern Iraq).  Expansion into the Levant began in earnest with </a:t>
            </a:r>
            <a:r>
              <a:rPr lang="en-US" b="1" u="sng" dirty="0" err="1">
                <a:latin typeface="Berlin Sans FB" panose="020E0602020502020306" pitchFamily="34" charset="0"/>
              </a:rPr>
              <a:t>Shalmaneser</a:t>
            </a:r>
            <a:r>
              <a:rPr lang="en-US" b="1" u="sng" dirty="0">
                <a:latin typeface="Berlin Sans FB" panose="020E0602020502020306" pitchFamily="34" charset="0"/>
              </a:rPr>
              <a:t> III</a:t>
            </a:r>
            <a:r>
              <a:rPr lang="en-US" b="1" dirty="0">
                <a:latin typeface="Berlin Sans FB" panose="020E0602020502020306" pitchFamily="34" charset="0"/>
              </a:rPr>
              <a:t> </a:t>
            </a:r>
            <a:r>
              <a:rPr lang="en-US" dirty="0">
                <a:latin typeface="Berlin Sans FB" panose="020E0602020502020306" pitchFamily="34" charset="0"/>
              </a:rPr>
              <a:t>(859-824 BC), who fought a horrific battle against a coalition of states, led by Ahab of Israel in 853 BC at </a:t>
            </a:r>
            <a:r>
              <a:rPr lang="en-US" dirty="0" err="1">
                <a:latin typeface="Berlin Sans FB" panose="020E0602020502020306" pitchFamily="34" charset="0"/>
              </a:rPr>
              <a:t>Qarqar</a:t>
            </a:r>
            <a:r>
              <a:rPr lang="en-US" dirty="0">
                <a:latin typeface="Berlin Sans FB" panose="020E0602020502020306" pitchFamily="34" charset="0"/>
              </a:rPr>
              <a:t> in Syria.  Israel was later made a vassal client state in 841 BC.  Assyria went into decline (Jonah was active during this period) until the reign of </a:t>
            </a:r>
            <a:r>
              <a:rPr lang="en-US" b="1" u="sng" dirty="0" err="1">
                <a:latin typeface="Berlin Sans FB" panose="020E0602020502020306" pitchFamily="34" charset="0"/>
              </a:rPr>
              <a:t>Tiglath-pileser</a:t>
            </a:r>
            <a:r>
              <a:rPr lang="en-US" b="1" u="sng" dirty="0">
                <a:latin typeface="Berlin Sans FB" panose="020E0602020502020306" pitchFamily="34" charset="0"/>
              </a:rPr>
              <a:t> III</a:t>
            </a:r>
            <a:r>
              <a:rPr lang="en-US" b="1" dirty="0">
                <a:latin typeface="Berlin Sans FB" panose="020E0602020502020306" pitchFamily="34" charset="0"/>
              </a:rPr>
              <a:t> </a:t>
            </a:r>
            <a:r>
              <a:rPr lang="en-US" dirty="0">
                <a:latin typeface="Berlin Sans FB" panose="020E0602020502020306" pitchFamily="34" charset="0"/>
              </a:rPr>
              <a:t>(745-727 BC; 2 Kgs 15:29; 16:7-10), who annexed much of Israel and made Judah a vassal.  Assyrian kings </a:t>
            </a:r>
            <a:r>
              <a:rPr lang="en-US" b="1" u="sng" dirty="0" err="1">
                <a:latin typeface="Berlin Sans FB" panose="020E0602020502020306" pitchFamily="34" charset="0"/>
              </a:rPr>
              <a:t>Shalmaneser</a:t>
            </a:r>
            <a:r>
              <a:rPr lang="en-US" b="1" u="sng" dirty="0">
                <a:latin typeface="Berlin Sans FB" panose="020E0602020502020306" pitchFamily="34" charset="0"/>
              </a:rPr>
              <a:t> V</a:t>
            </a:r>
            <a:r>
              <a:rPr lang="en-US" dirty="0">
                <a:latin typeface="Berlin Sans FB" panose="020E0602020502020306" pitchFamily="34" charset="0"/>
              </a:rPr>
              <a:t> (727-722 BC) and </a:t>
            </a:r>
            <a:r>
              <a:rPr lang="en-US" b="1" u="sng" dirty="0">
                <a:latin typeface="Berlin Sans FB" panose="020E0602020502020306" pitchFamily="34" charset="0"/>
              </a:rPr>
              <a:t>Sargon II</a:t>
            </a:r>
            <a:r>
              <a:rPr lang="en-US" b="1" dirty="0">
                <a:latin typeface="Berlin Sans FB" panose="020E0602020502020306" pitchFamily="34" charset="0"/>
              </a:rPr>
              <a:t> </a:t>
            </a:r>
            <a:r>
              <a:rPr lang="en-US" dirty="0">
                <a:latin typeface="Berlin Sans FB" panose="020E0602020502020306" pitchFamily="34" charset="0"/>
              </a:rPr>
              <a:t>(722-705 BC) both claim to have conquered Samaria in 722 BC, which ended the northern kingdom of Israel.  At the death of Sargon II, Hezekiah of Judah revolted against Assyria and </a:t>
            </a:r>
            <a:r>
              <a:rPr lang="en-US" b="1" u="sng" dirty="0">
                <a:latin typeface="Berlin Sans FB" panose="020E0602020502020306" pitchFamily="34" charset="0"/>
              </a:rPr>
              <a:t>Sennacherib</a:t>
            </a:r>
            <a:r>
              <a:rPr lang="en-US" dirty="0">
                <a:latin typeface="Berlin Sans FB" panose="020E0602020502020306" pitchFamily="34" charset="0"/>
              </a:rPr>
              <a:t> (705-681 BC) responded by a full scale invasion of Judah, destroying 46 cities and towns and laying siege to Jerusalem itself.  He claimed of shutting up Hezekiah “like a bird in a cage” (2 Kgs 18:17-19:9) but never stated that he conquered Jerusalem.  The OT accounts tell us that his entire army was wiped out and Jerusalem miraculously saved (2 Kgs 19:35).  Reading between the lines from Assyrian annals support the biblical accounts, as retreating from an ongoing siege was unprecedented in Assyrian history.  Judah did later become an Assyrian vassal under later rulers </a:t>
            </a:r>
            <a:r>
              <a:rPr lang="en-US" b="1" u="sng" dirty="0">
                <a:latin typeface="Berlin Sans FB" panose="020E0602020502020306" pitchFamily="34" charset="0"/>
              </a:rPr>
              <a:t>Esarhaddon</a:t>
            </a:r>
            <a:r>
              <a:rPr lang="en-US" dirty="0">
                <a:latin typeface="Berlin Sans FB" panose="020E0602020502020306" pitchFamily="34" charset="0"/>
              </a:rPr>
              <a:t> (680-669 BC) and </a:t>
            </a:r>
            <a:r>
              <a:rPr lang="en-US" b="1" u="sng" dirty="0">
                <a:latin typeface="Berlin Sans FB" panose="020E0602020502020306" pitchFamily="34" charset="0"/>
              </a:rPr>
              <a:t>Ashurbanipal</a:t>
            </a:r>
            <a:r>
              <a:rPr lang="en-US" dirty="0">
                <a:latin typeface="Berlin Sans FB" panose="020E0602020502020306" pitchFamily="34" charset="0"/>
              </a:rPr>
              <a:t> (669-627 BC).  Assyria weakened after Ashurbanipal’s death and was finally crushed by Babylonian and other external enemies.  The great city of Nineveh fell in 612 BC.  Nobody lamented this event (see the book of Nahum), because Assyria was one of most brutal empires in history.</a:t>
            </a:r>
          </a:p>
        </p:txBody>
      </p:sp>
    </p:spTree>
    <p:extLst>
      <p:ext uri="{BB962C8B-B14F-4D97-AF65-F5344CB8AC3E}">
        <p14:creationId xmlns:p14="http://schemas.microsoft.com/office/powerpoint/2010/main" val="1916425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447800"/>
          </a:xfrm>
        </p:spPr>
        <p:txBody>
          <a:bodyPr>
            <a:normAutofit fontScale="90000"/>
          </a:bodyPr>
          <a:lstStyle/>
          <a:p>
            <a:r>
              <a:rPr lang="en-US" dirty="0">
                <a:latin typeface="Berlin Sans FB" panose="020E0602020502020306" pitchFamily="34" charset="0"/>
              </a:rPr>
              <a:t>Nineveh on the Tigris River:</a:t>
            </a:r>
            <a:br>
              <a:rPr lang="en-US" dirty="0">
                <a:latin typeface="Berlin Sans FB" panose="020E0602020502020306" pitchFamily="34" charset="0"/>
              </a:rPr>
            </a:br>
            <a:r>
              <a:rPr lang="en-US" sz="2700" dirty="0">
                <a:latin typeface="Berlin Sans FB" panose="020E0602020502020306" pitchFamily="34" charset="0"/>
              </a:rPr>
              <a:t>The great capital of the Neo-Assyrian Empire until its fall in 612 BC</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828800"/>
            <a:ext cx="8649093" cy="4713269"/>
          </a:xfrm>
          <a:ln>
            <a:solidFill>
              <a:schemeClr val="tx1"/>
            </a:solidFill>
          </a:ln>
        </p:spPr>
      </p:pic>
    </p:spTree>
    <p:extLst>
      <p:ext uri="{BB962C8B-B14F-4D97-AF65-F5344CB8AC3E}">
        <p14:creationId xmlns:p14="http://schemas.microsoft.com/office/powerpoint/2010/main" val="2291532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Matura MT Script Capitals" panose="03020802060602070202" pitchFamily="66" charset="0"/>
              </a:rPr>
              <a:t>Assyrians in the Bible</a:t>
            </a:r>
          </a:p>
        </p:txBody>
      </p:sp>
      <p:sp>
        <p:nvSpPr>
          <p:cNvPr id="3" name="Content Placeholder 2"/>
          <p:cNvSpPr>
            <a:spLocks noGrp="1"/>
          </p:cNvSpPr>
          <p:nvPr>
            <p:ph idx="1"/>
          </p:nvPr>
        </p:nvSpPr>
        <p:spPr>
          <a:xfrm>
            <a:off x="76200" y="762000"/>
            <a:ext cx="8991600" cy="6096000"/>
          </a:xfrm>
        </p:spPr>
        <p:txBody>
          <a:bodyPr>
            <a:normAutofit lnSpcReduction="10000"/>
          </a:bodyPr>
          <a:lstStyle/>
          <a:p>
            <a:r>
              <a:rPr lang="en-US" sz="1900" b="1" dirty="0" err="1">
                <a:latin typeface="Berlin Sans FB" panose="020E0602020502020306" pitchFamily="34" charset="0"/>
              </a:rPr>
              <a:t>Shalman</a:t>
            </a:r>
            <a:r>
              <a:rPr lang="en-US" sz="1900" b="1" dirty="0">
                <a:latin typeface="Berlin Sans FB" panose="020E0602020502020306" pitchFamily="34" charset="0"/>
              </a:rPr>
              <a:t> (</a:t>
            </a:r>
            <a:r>
              <a:rPr lang="en-US" sz="1900" b="1" dirty="0" err="1">
                <a:latin typeface="Berlin Sans FB" panose="020E0602020502020306" pitchFamily="34" charset="0"/>
              </a:rPr>
              <a:t>Shalmaneser</a:t>
            </a:r>
            <a:r>
              <a:rPr lang="en-US" sz="1900" b="1" dirty="0">
                <a:latin typeface="Berlin Sans FB" panose="020E0602020502020306" pitchFamily="34" charset="0"/>
              </a:rPr>
              <a:t> III): </a:t>
            </a:r>
            <a:r>
              <a:rPr lang="en-US" sz="1900" dirty="0">
                <a:latin typeface="Berlin Sans FB" panose="020E0602020502020306" pitchFamily="34" charset="0"/>
              </a:rPr>
              <a:t> Hosea 10:14 </a:t>
            </a:r>
            <a:r>
              <a:rPr lang="en-US" sz="1700" dirty="0">
                <a:latin typeface="Berlin Sans FB" panose="020E0602020502020306" pitchFamily="34" charset="0"/>
              </a:rPr>
              <a:t>“the roar of battle will rise against your people, so that all your fortresses will be devastated—as </a:t>
            </a:r>
            <a:r>
              <a:rPr lang="en-US" sz="1700" dirty="0" err="1">
                <a:latin typeface="Berlin Sans FB" panose="020E0602020502020306" pitchFamily="34" charset="0"/>
              </a:rPr>
              <a:t>Shalman</a:t>
            </a:r>
            <a:r>
              <a:rPr lang="en-US" sz="1700" dirty="0">
                <a:latin typeface="Berlin Sans FB" panose="020E0602020502020306" pitchFamily="34" charset="0"/>
              </a:rPr>
              <a:t> devastated Beth </a:t>
            </a:r>
            <a:r>
              <a:rPr lang="en-US" sz="1700" dirty="0" err="1">
                <a:latin typeface="Berlin Sans FB" panose="020E0602020502020306" pitchFamily="34" charset="0"/>
              </a:rPr>
              <a:t>Arbel</a:t>
            </a:r>
            <a:r>
              <a:rPr lang="en-US" sz="1700" dirty="0">
                <a:latin typeface="Berlin Sans FB" panose="020E0602020502020306" pitchFamily="34" charset="0"/>
              </a:rPr>
              <a:t> on the day of battle, when mothers were dashed to the ground with their children.”</a:t>
            </a:r>
          </a:p>
          <a:p>
            <a:r>
              <a:rPr lang="en-US" sz="1900" b="1" dirty="0" err="1">
                <a:latin typeface="Berlin Sans FB" panose="020E0602020502020306" pitchFamily="34" charset="0"/>
              </a:rPr>
              <a:t>Pul</a:t>
            </a:r>
            <a:r>
              <a:rPr lang="en-US" sz="1900" b="1" dirty="0">
                <a:latin typeface="Berlin Sans FB" panose="020E0602020502020306" pitchFamily="34" charset="0"/>
              </a:rPr>
              <a:t> (</a:t>
            </a:r>
            <a:r>
              <a:rPr lang="en-US" sz="1900" b="1" dirty="0" err="1">
                <a:latin typeface="Berlin Sans FB" panose="020E0602020502020306" pitchFamily="34" charset="0"/>
              </a:rPr>
              <a:t>Tiglath</a:t>
            </a:r>
            <a:r>
              <a:rPr lang="en-US" sz="1900" b="1" dirty="0">
                <a:latin typeface="Berlin Sans FB" panose="020E0602020502020306" pitchFamily="34" charset="0"/>
              </a:rPr>
              <a:t> </a:t>
            </a:r>
            <a:r>
              <a:rPr lang="en-US" sz="1900" b="1" dirty="0" err="1">
                <a:latin typeface="Berlin Sans FB" panose="020E0602020502020306" pitchFamily="34" charset="0"/>
              </a:rPr>
              <a:t>pileser</a:t>
            </a:r>
            <a:r>
              <a:rPr lang="en-US" sz="1900" b="1" dirty="0">
                <a:latin typeface="Berlin Sans FB" panose="020E0602020502020306" pitchFamily="34" charset="0"/>
              </a:rPr>
              <a:t> III) </a:t>
            </a:r>
            <a:r>
              <a:rPr lang="en-US" sz="1900" dirty="0">
                <a:latin typeface="Berlin Sans FB" panose="020E0602020502020306" pitchFamily="34" charset="0"/>
              </a:rPr>
              <a:t>2 Kings 15:29</a:t>
            </a:r>
            <a:r>
              <a:rPr lang="en-US" sz="1700" dirty="0">
                <a:latin typeface="Berlin Sans FB" panose="020E0602020502020306" pitchFamily="34" charset="0"/>
              </a:rPr>
              <a:t>:  “In the time of </a:t>
            </a:r>
            <a:r>
              <a:rPr lang="en-US" sz="1700" dirty="0" err="1">
                <a:latin typeface="Berlin Sans FB" panose="020E0602020502020306" pitchFamily="34" charset="0"/>
              </a:rPr>
              <a:t>Pekah</a:t>
            </a:r>
            <a:r>
              <a:rPr lang="en-US" sz="1700" dirty="0">
                <a:latin typeface="Berlin Sans FB" panose="020E0602020502020306" pitchFamily="34" charset="0"/>
              </a:rPr>
              <a:t> king of Israel, </a:t>
            </a:r>
            <a:r>
              <a:rPr lang="en-US" sz="1700" dirty="0" err="1">
                <a:latin typeface="Berlin Sans FB" panose="020E0602020502020306" pitchFamily="34" charset="0"/>
              </a:rPr>
              <a:t>Tiglath-Pileser</a:t>
            </a:r>
            <a:r>
              <a:rPr lang="en-US" sz="1700" dirty="0">
                <a:latin typeface="Berlin Sans FB" panose="020E0602020502020306" pitchFamily="34" charset="0"/>
              </a:rPr>
              <a:t> king of Assyria came and took </a:t>
            </a:r>
            <a:r>
              <a:rPr lang="en-US" sz="1700" dirty="0" err="1">
                <a:latin typeface="Berlin Sans FB" panose="020E0602020502020306" pitchFamily="34" charset="0"/>
              </a:rPr>
              <a:t>Ijon,Abel</a:t>
            </a:r>
            <a:r>
              <a:rPr lang="en-US" sz="1700" dirty="0">
                <a:latin typeface="Berlin Sans FB" panose="020E0602020502020306" pitchFamily="34" charset="0"/>
              </a:rPr>
              <a:t> Beth </a:t>
            </a:r>
            <a:r>
              <a:rPr lang="en-US" sz="1700" dirty="0" err="1">
                <a:latin typeface="Berlin Sans FB" panose="020E0602020502020306" pitchFamily="34" charset="0"/>
              </a:rPr>
              <a:t>Maakah</a:t>
            </a:r>
            <a:r>
              <a:rPr lang="en-US" sz="1700" dirty="0">
                <a:latin typeface="Berlin Sans FB" panose="020E0602020502020306" pitchFamily="34" charset="0"/>
              </a:rPr>
              <a:t>, </a:t>
            </a:r>
            <a:r>
              <a:rPr lang="en-US" sz="1700" dirty="0" err="1">
                <a:latin typeface="Berlin Sans FB" panose="020E0602020502020306" pitchFamily="34" charset="0"/>
              </a:rPr>
              <a:t>Janoah</a:t>
            </a:r>
            <a:r>
              <a:rPr lang="en-US" sz="1700" dirty="0">
                <a:latin typeface="Berlin Sans FB" panose="020E0602020502020306" pitchFamily="34" charset="0"/>
              </a:rPr>
              <a:t>, </a:t>
            </a:r>
            <a:r>
              <a:rPr lang="en-US" sz="1700" dirty="0" err="1">
                <a:latin typeface="Berlin Sans FB" panose="020E0602020502020306" pitchFamily="34" charset="0"/>
              </a:rPr>
              <a:t>Kedesh</a:t>
            </a:r>
            <a:r>
              <a:rPr lang="en-US" sz="1700" dirty="0">
                <a:latin typeface="Berlin Sans FB" panose="020E0602020502020306" pitchFamily="34" charset="0"/>
              </a:rPr>
              <a:t> and </a:t>
            </a:r>
            <a:r>
              <a:rPr lang="en-US" sz="1700" dirty="0" err="1">
                <a:latin typeface="Berlin Sans FB" panose="020E0602020502020306" pitchFamily="34" charset="0"/>
              </a:rPr>
              <a:t>Hazor</a:t>
            </a:r>
            <a:r>
              <a:rPr lang="en-US" sz="1700" dirty="0">
                <a:latin typeface="Berlin Sans FB" panose="020E0602020502020306" pitchFamily="34" charset="0"/>
              </a:rPr>
              <a:t>. He took Gilead and Galilee, including all the land of Naphtali, and deported the people to Assyria.”</a:t>
            </a:r>
          </a:p>
          <a:p>
            <a:r>
              <a:rPr lang="en-US" sz="1900" b="1" dirty="0" err="1">
                <a:latin typeface="Berlin Sans FB" panose="020E0602020502020306" pitchFamily="34" charset="0"/>
              </a:rPr>
              <a:t>Shalmaneser</a:t>
            </a:r>
            <a:r>
              <a:rPr lang="en-US" sz="1900" b="1" dirty="0">
                <a:latin typeface="Berlin Sans FB" panose="020E0602020502020306" pitchFamily="34" charset="0"/>
              </a:rPr>
              <a:t> V:  </a:t>
            </a:r>
            <a:r>
              <a:rPr lang="en-US" sz="1600" dirty="0">
                <a:latin typeface="Berlin Sans FB" panose="020E0602020502020306" pitchFamily="34" charset="0"/>
              </a:rPr>
              <a:t>Conquered the Northern Kingdom of Israel and destroyed Samaria.</a:t>
            </a:r>
            <a:endParaRPr lang="en-US" sz="1900" b="1" dirty="0">
              <a:latin typeface="Berlin Sans FB" panose="020E0602020502020306" pitchFamily="34" charset="0"/>
            </a:endParaRPr>
          </a:p>
          <a:p>
            <a:r>
              <a:rPr lang="en-US" sz="1900" b="1" dirty="0">
                <a:latin typeface="Berlin Sans FB" panose="020E0602020502020306" pitchFamily="34" charset="0"/>
              </a:rPr>
              <a:t>Sargon II:  </a:t>
            </a:r>
            <a:r>
              <a:rPr lang="en-US" sz="1900" dirty="0">
                <a:latin typeface="Berlin Sans FB" panose="020E0602020502020306" pitchFamily="34" charset="0"/>
              </a:rPr>
              <a:t>2 Kings 17:24; Isaiah 20:1-2  </a:t>
            </a:r>
            <a:r>
              <a:rPr lang="en-US" sz="1600" dirty="0">
                <a:latin typeface="Berlin Sans FB" panose="020E0602020502020306" pitchFamily="34" charset="0"/>
              </a:rPr>
              <a:t>Deported the population of Israel to Assyria and imported foreigners.</a:t>
            </a:r>
            <a:endParaRPr lang="en-US" sz="1900" b="1" dirty="0">
              <a:latin typeface="Berlin Sans FB" panose="020E0602020502020306" pitchFamily="34" charset="0"/>
            </a:endParaRPr>
          </a:p>
          <a:p>
            <a:r>
              <a:rPr lang="en-US" sz="1900" b="1" dirty="0">
                <a:latin typeface="Berlin Sans FB" panose="020E0602020502020306" pitchFamily="34" charset="0"/>
              </a:rPr>
              <a:t>Sennacherib:</a:t>
            </a:r>
            <a:r>
              <a:rPr lang="en-US" sz="1900" dirty="0">
                <a:latin typeface="Berlin Sans FB" panose="020E0602020502020306" pitchFamily="34" charset="0"/>
              </a:rPr>
              <a:t>  2 Kings 18:13-37:  </a:t>
            </a:r>
            <a:r>
              <a:rPr lang="en-US" sz="1700" dirty="0">
                <a:latin typeface="Berlin Sans FB" panose="020E0602020502020306" pitchFamily="34" charset="0"/>
              </a:rPr>
              <a:t>Sennacherib invaded Judah and destroyed all of her cities except Jerusalem.  While besieging Jerusalem, his entire army of 185,000 men died and Sennacherib returned to Nineveh.</a:t>
            </a:r>
          </a:p>
          <a:p>
            <a:r>
              <a:rPr lang="en-US" sz="1900" b="1" dirty="0">
                <a:latin typeface="Berlin Sans FB" panose="020E0602020502020306" pitchFamily="34" charset="0"/>
              </a:rPr>
              <a:t>Esarhaddon:</a:t>
            </a:r>
            <a:r>
              <a:rPr lang="en-US" sz="1900" dirty="0">
                <a:latin typeface="Berlin Sans FB" panose="020E0602020502020306" pitchFamily="34" charset="0"/>
              </a:rPr>
              <a:t>  2 Kings 19:37; Isaiah 38:38 and Ezra 4:2</a:t>
            </a:r>
            <a:r>
              <a:rPr lang="en-US" sz="1800" dirty="0">
                <a:latin typeface="Berlin Sans FB" panose="020E0602020502020306" pitchFamily="34" charset="0"/>
              </a:rPr>
              <a:t>  </a:t>
            </a:r>
            <a:r>
              <a:rPr lang="en-US" sz="1700" dirty="0">
                <a:latin typeface="Berlin Sans FB" panose="020E0602020502020306" pitchFamily="34" charset="0"/>
              </a:rPr>
              <a:t>“they came to </a:t>
            </a:r>
            <a:r>
              <a:rPr lang="en-US" sz="1700" dirty="0" err="1">
                <a:latin typeface="Berlin Sans FB" panose="020E0602020502020306" pitchFamily="34" charset="0"/>
              </a:rPr>
              <a:t>Zerubbabel</a:t>
            </a:r>
            <a:r>
              <a:rPr lang="en-US" sz="1700" dirty="0">
                <a:latin typeface="Berlin Sans FB" panose="020E0602020502020306" pitchFamily="34" charset="0"/>
              </a:rPr>
              <a:t> and to the heads of the families and said, "Let us help you build because, like you, we seek your God and have been sacrificing to him since the time of Esarhaddon king of Assyria, who brought us here.“</a:t>
            </a:r>
          </a:p>
          <a:p>
            <a:r>
              <a:rPr lang="en-US" sz="1900" b="1" dirty="0">
                <a:latin typeface="Berlin Sans FB" panose="020E0602020502020306" pitchFamily="34" charset="0"/>
              </a:rPr>
              <a:t>Ashurbanipal:</a:t>
            </a:r>
            <a:r>
              <a:rPr lang="en-US" sz="1900" dirty="0">
                <a:latin typeface="Berlin Sans FB" panose="020E0602020502020306" pitchFamily="34" charset="0"/>
              </a:rPr>
              <a:t>  Ezra 4:10  </a:t>
            </a:r>
            <a:r>
              <a:rPr lang="en-US" sz="1600" dirty="0">
                <a:latin typeface="Berlin Sans FB" panose="020E0602020502020306" pitchFamily="34" charset="0"/>
              </a:rPr>
              <a:t>“…</a:t>
            </a:r>
            <a:r>
              <a:rPr lang="en-US" sz="1700" dirty="0">
                <a:latin typeface="Berlin Sans FB" panose="020E0602020502020306" pitchFamily="34" charset="0"/>
              </a:rPr>
              <a:t>and the other people whom the great and honorable </a:t>
            </a:r>
            <a:r>
              <a:rPr lang="en-US" sz="1700" dirty="0" err="1">
                <a:latin typeface="Berlin Sans FB" panose="020E0602020502020306" pitchFamily="34" charset="0"/>
              </a:rPr>
              <a:t>Osnapper</a:t>
            </a:r>
            <a:r>
              <a:rPr lang="en-US" sz="1700" dirty="0">
                <a:latin typeface="Berlin Sans FB" panose="020E0602020502020306" pitchFamily="34" charset="0"/>
              </a:rPr>
              <a:t> (Ashurbanipal) deported and settled in the city of Samaria and elsewhere in Trans-Euphrates.”</a:t>
            </a:r>
          </a:p>
          <a:p>
            <a:r>
              <a:rPr lang="en-US" sz="1900" b="1" dirty="0">
                <a:latin typeface="Berlin Sans FB" panose="020E0602020502020306" pitchFamily="34" charset="0"/>
              </a:rPr>
              <a:t>Assyrian Interactions with Israel:  </a:t>
            </a:r>
            <a:r>
              <a:rPr lang="en-US" sz="1800" dirty="0">
                <a:latin typeface="Berlin Sans FB" panose="020E0602020502020306" pitchFamily="34" charset="0"/>
              </a:rPr>
              <a:t>1 Kings 22:1 refers to the Battle of </a:t>
            </a:r>
            <a:r>
              <a:rPr lang="en-US" sz="1800" dirty="0" err="1">
                <a:latin typeface="Berlin Sans FB" panose="020E0602020502020306" pitchFamily="34" charset="0"/>
              </a:rPr>
              <a:t>Qarqar</a:t>
            </a:r>
            <a:r>
              <a:rPr lang="en-US" sz="1800" dirty="0">
                <a:latin typeface="Berlin Sans FB" panose="020E0602020502020306" pitchFamily="34" charset="0"/>
              </a:rPr>
              <a:t>; 2 Kings; 2 Chronicles; Jonah; Isaiah; Hosea; Micah and Nahum</a:t>
            </a:r>
          </a:p>
          <a:p>
            <a:endParaRPr lang="en-US" sz="1800" dirty="0"/>
          </a:p>
        </p:txBody>
      </p:sp>
    </p:spTree>
    <p:extLst>
      <p:ext uri="{BB962C8B-B14F-4D97-AF65-F5344CB8AC3E}">
        <p14:creationId xmlns:p14="http://schemas.microsoft.com/office/powerpoint/2010/main" val="1866870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838200"/>
          </a:xfrm>
        </p:spPr>
        <p:txBody>
          <a:bodyPr/>
          <a:lstStyle/>
          <a:p>
            <a:r>
              <a:rPr lang="en-US" dirty="0" err="1">
                <a:latin typeface="Berlin Sans FB" panose="020E0602020502020306" pitchFamily="34" charset="0"/>
              </a:rPr>
              <a:t>Shalmaneser</a:t>
            </a:r>
            <a:r>
              <a:rPr lang="en-US" dirty="0">
                <a:latin typeface="Berlin Sans FB" panose="020E0602020502020306" pitchFamily="34" charset="0"/>
              </a:rPr>
              <a:t> III in the Levant</a:t>
            </a:r>
          </a:p>
        </p:txBody>
      </p:sp>
      <p:sp>
        <p:nvSpPr>
          <p:cNvPr id="6" name="Text Placeholder 5"/>
          <p:cNvSpPr>
            <a:spLocks noGrp="1"/>
          </p:cNvSpPr>
          <p:nvPr>
            <p:ph type="body" idx="1"/>
          </p:nvPr>
        </p:nvSpPr>
        <p:spPr>
          <a:xfrm>
            <a:off x="76199" y="850528"/>
            <a:ext cx="4473215" cy="1130673"/>
          </a:xfrm>
        </p:spPr>
        <p:txBody>
          <a:bodyPr>
            <a:normAutofit fontScale="85000" lnSpcReduction="10000"/>
          </a:bodyPr>
          <a:lstStyle/>
          <a:p>
            <a:pPr algn="ctr"/>
            <a:r>
              <a:rPr lang="en-US" dirty="0">
                <a:latin typeface="Berlin Sans FB" panose="020E0602020502020306" pitchFamily="34" charset="0"/>
              </a:rPr>
              <a:t>The </a:t>
            </a:r>
            <a:r>
              <a:rPr lang="en-US" dirty="0" err="1">
                <a:latin typeface="Berlin Sans FB" panose="020E0602020502020306" pitchFamily="34" charset="0"/>
              </a:rPr>
              <a:t>Kurkh</a:t>
            </a:r>
            <a:r>
              <a:rPr lang="en-US" dirty="0">
                <a:latin typeface="Berlin Sans FB" panose="020E0602020502020306" pitchFamily="34" charset="0"/>
              </a:rPr>
              <a:t> Stele (853 BC)</a:t>
            </a:r>
          </a:p>
          <a:p>
            <a:pPr algn="ctr"/>
            <a:r>
              <a:rPr lang="en-US" b="0" dirty="0">
                <a:latin typeface="Berlin Sans FB" panose="020E0602020502020306" pitchFamily="34" charset="0"/>
              </a:rPr>
              <a:t>“For three years there was no war between Israel and Aram” (1 Kings 22:1)</a:t>
            </a:r>
          </a:p>
        </p:txBody>
      </p:sp>
      <p:pic>
        <p:nvPicPr>
          <p:cNvPr id="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28600" y="2133600"/>
            <a:ext cx="1905000" cy="4430167"/>
          </a:xfrm>
        </p:spPr>
      </p:pic>
      <p:sp>
        <p:nvSpPr>
          <p:cNvPr id="7" name="Text Placeholder 6"/>
          <p:cNvSpPr>
            <a:spLocks noGrp="1"/>
          </p:cNvSpPr>
          <p:nvPr>
            <p:ph type="body" sz="quarter" idx="3"/>
          </p:nvPr>
        </p:nvSpPr>
        <p:spPr>
          <a:xfrm>
            <a:off x="6248400" y="2667000"/>
            <a:ext cx="2795560" cy="838200"/>
          </a:xfrm>
        </p:spPr>
        <p:txBody>
          <a:bodyPr>
            <a:normAutofit fontScale="85000" lnSpcReduction="10000"/>
          </a:bodyPr>
          <a:lstStyle/>
          <a:p>
            <a:pPr algn="ctr"/>
            <a:r>
              <a:rPr lang="en-US" dirty="0">
                <a:latin typeface="Berlin Sans FB" panose="020E0602020502020306" pitchFamily="34" charset="0"/>
              </a:rPr>
              <a:t>The Black Obelisk (841 BC)</a:t>
            </a:r>
          </a:p>
        </p:txBody>
      </p:sp>
      <p:pic>
        <p:nvPicPr>
          <p:cNvPr id="9" name="Content Placeholder 8" descr="th (1).jpg"/>
          <p:cNvPicPr>
            <a:picLocks noGrp="1" noChangeAspect="1"/>
          </p:cNvPicPr>
          <p:nvPr>
            <p:ph sz="quarter" idx="4"/>
          </p:nvPr>
        </p:nvPicPr>
        <p:blipFill>
          <a:blip r:embed="rId3"/>
          <a:stretch>
            <a:fillRect/>
          </a:stretch>
        </p:blipFill>
        <p:spPr>
          <a:xfrm>
            <a:off x="4724400" y="3841124"/>
            <a:ext cx="4319560" cy="2577338"/>
          </a:xfrm>
        </p:spPr>
      </p:pic>
      <p:pic>
        <p:nvPicPr>
          <p:cNvPr id="5122" name="Picture 2" descr="Image result for shalmaneser ii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153"/>
          <a:stretch/>
        </p:blipFill>
        <p:spPr bwMode="auto">
          <a:xfrm>
            <a:off x="4862654" y="853396"/>
            <a:ext cx="1309545" cy="282030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shalmaneser i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9406" y="2592594"/>
            <a:ext cx="2342594" cy="35121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qarqa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122"/>
          <a:stretch/>
        </p:blipFill>
        <p:spPr bwMode="auto">
          <a:xfrm>
            <a:off x="6341852" y="850528"/>
            <a:ext cx="2608656" cy="1778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107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battle of qarqar in the bi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2400"/>
            <a:ext cx="8295912" cy="6621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214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3687296"/>
            <a:ext cx="6400800" cy="3134214"/>
          </a:xfrm>
          <a:prstGeom prst="rect">
            <a:avLst/>
          </a:prstGeom>
        </p:spPr>
      </p:pic>
      <p:pic>
        <p:nvPicPr>
          <p:cNvPr id="4" name="Picture 3"/>
          <p:cNvPicPr>
            <a:picLocks noChangeAspect="1"/>
          </p:cNvPicPr>
          <p:nvPr/>
        </p:nvPicPr>
        <p:blipFill>
          <a:blip r:embed="rId3"/>
          <a:stretch>
            <a:fillRect/>
          </a:stretch>
        </p:blipFill>
        <p:spPr>
          <a:xfrm>
            <a:off x="6324600" y="152400"/>
            <a:ext cx="2652805" cy="1989604"/>
          </a:xfrm>
          <a:prstGeom prst="rect">
            <a:avLst/>
          </a:prstGeom>
        </p:spPr>
      </p:pic>
      <p:pic>
        <p:nvPicPr>
          <p:cNvPr id="12290" name="Picture 2" descr="Image result for lachish relief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52400"/>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lachish relief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7222" y="4490454"/>
            <a:ext cx="2400183" cy="229512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lachish relief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8110" y="2214080"/>
            <a:ext cx="1738405" cy="2204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256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2438400" cy="1066800"/>
          </a:xfrm>
        </p:spPr>
        <p:txBody>
          <a:bodyPr>
            <a:normAutofit/>
          </a:bodyPr>
          <a:lstStyle/>
          <a:p>
            <a:pPr algn="ctr"/>
            <a:r>
              <a:rPr lang="en-US" dirty="0">
                <a:latin typeface="Berlin Sans FB" panose="020E0602020502020306" pitchFamily="34" charset="0"/>
              </a:rPr>
              <a:t>Ugarit and Ugaritic</a:t>
            </a:r>
          </a:p>
        </p:txBody>
      </p:sp>
      <p:pic>
        <p:nvPicPr>
          <p:cNvPr id="6" name="Picture 5"/>
          <p:cNvPicPr>
            <a:picLocks noChangeAspect="1"/>
          </p:cNvPicPr>
          <p:nvPr/>
        </p:nvPicPr>
        <p:blipFill>
          <a:blip r:embed="rId2"/>
          <a:stretch>
            <a:fillRect/>
          </a:stretch>
        </p:blipFill>
        <p:spPr>
          <a:xfrm>
            <a:off x="3688606" y="3186427"/>
            <a:ext cx="5409788" cy="3565819"/>
          </a:xfrm>
          <a:prstGeom prst="rect">
            <a:avLst/>
          </a:prstGeom>
        </p:spPr>
      </p:pic>
      <p:pic>
        <p:nvPicPr>
          <p:cNvPr id="7" name="Picture 6"/>
          <p:cNvPicPr>
            <a:picLocks noChangeAspect="1"/>
          </p:cNvPicPr>
          <p:nvPr/>
        </p:nvPicPr>
        <p:blipFill rotWithShape="1">
          <a:blip r:embed="rId3"/>
          <a:srcRect l="4108"/>
          <a:stretch/>
        </p:blipFill>
        <p:spPr>
          <a:xfrm>
            <a:off x="7388969" y="84908"/>
            <a:ext cx="1709423" cy="3049208"/>
          </a:xfrm>
          <a:prstGeom prst="rect">
            <a:avLst/>
          </a:prstGeom>
        </p:spPr>
      </p:pic>
      <p:pic>
        <p:nvPicPr>
          <p:cNvPr id="8" name="Picture 7"/>
          <p:cNvPicPr>
            <a:picLocks noChangeAspect="1"/>
          </p:cNvPicPr>
          <p:nvPr/>
        </p:nvPicPr>
        <p:blipFill rotWithShape="1">
          <a:blip r:embed="rId4"/>
          <a:srcRect t="4455"/>
          <a:stretch/>
        </p:blipFill>
        <p:spPr>
          <a:xfrm>
            <a:off x="2438400" y="52311"/>
            <a:ext cx="4838247" cy="3081805"/>
          </a:xfrm>
          <a:prstGeom prst="rect">
            <a:avLst/>
          </a:prstGeom>
        </p:spPr>
      </p:pic>
      <p:pic>
        <p:nvPicPr>
          <p:cNvPr id="10" name="Picture 9"/>
          <p:cNvPicPr>
            <a:picLocks noChangeAspect="1"/>
          </p:cNvPicPr>
          <p:nvPr/>
        </p:nvPicPr>
        <p:blipFill>
          <a:blip r:embed="rId5"/>
          <a:stretch>
            <a:fillRect/>
          </a:stretch>
        </p:blipFill>
        <p:spPr>
          <a:xfrm>
            <a:off x="2069403" y="4871454"/>
            <a:ext cx="1518372" cy="1880792"/>
          </a:xfrm>
          <a:prstGeom prst="rect">
            <a:avLst/>
          </a:prstGeom>
        </p:spPr>
      </p:pic>
      <p:pic>
        <p:nvPicPr>
          <p:cNvPr id="11" name="Picture 10"/>
          <p:cNvPicPr>
            <a:picLocks noChangeAspect="1"/>
          </p:cNvPicPr>
          <p:nvPr/>
        </p:nvPicPr>
        <p:blipFill>
          <a:blip r:embed="rId6"/>
          <a:stretch>
            <a:fillRect/>
          </a:stretch>
        </p:blipFill>
        <p:spPr>
          <a:xfrm>
            <a:off x="100104" y="3779730"/>
            <a:ext cx="1927523" cy="2976870"/>
          </a:xfrm>
          <a:prstGeom prst="rect">
            <a:avLst/>
          </a:prstGeom>
        </p:spPr>
      </p:pic>
      <p:pic>
        <p:nvPicPr>
          <p:cNvPr id="12" name="Picture 11"/>
          <p:cNvPicPr>
            <a:picLocks noChangeAspect="1"/>
          </p:cNvPicPr>
          <p:nvPr/>
        </p:nvPicPr>
        <p:blipFill rotWithShape="1">
          <a:blip r:embed="rId7"/>
          <a:srcRect t="24568"/>
          <a:stretch/>
        </p:blipFill>
        <p:spPr>
          <a:xfrm>
            <a:off x="89209" y="1066800"/>
            <a:ext cx="2290785" cy="2667000"/>
          </a:xfrm>
          <a:prstGeom prst="rect">
            <a:avLst/>
          </a:prstGeom>
        </p:spPr>
      </p:pic>
      <p:pic>
        <p:nvPicPr>
          <p:cNvPr id="3" name="Picture 2"/>
          <p:cNvPicPr>
            <a:picLocks noChangeAspect="1"/>
          </p:cNvPicPr>
          <p:nvPr/>
        </p:nvPicPr>
        <p:blipFill>
          <a:blip r:embed="rId8"/>
          <a:stretch>
            <a:fillRect/>
          </a:stretch>
        </p:blipFill>
        <p:spPr>
          <a:xfrm>
            <a:off x="2449286" y="3220612"/>
            <a:ext cx="1123950" cy="1540800"/>
          </a:xfrm>
          <a:prstGeom prst="rect">
            <a:avLst/>
          </a:prstGeom>
        </p:spPr>
      </p:pic>
    </p:spTree>
    <p:extLst>
      <p:ext uri="{BB962C8B-B14F-4D97-AF65-F5344CB8AC3E}">
        <p14:creationId xmlns:p14="http://schemas.microsoft.com/office/powerpoint/2010/main" val="330830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a:latin typeface="Matura MT Script Capitals" panose="03020802060602070202" pitchFamily="66" charset="0"/>
              </a:rPr>
              <a:t>The Assyrian Throne Room of Sennacherib at Nineveh</a:t>
            </a:r>
          </a:p>
        </p:txBody>
      </p:sp>
      <p:pic>
        <p:nvPicPr>
          <p:cNvPr id="4" name="Content Placeholder 3" descr="throneroom.jpg"/>
          <p:cNvPicPr>
            <a:picLocks noGrp="1" noChangeAspect="1"/>
          </p:cNvPicPr>
          <p:nvPr>
            <p:ph idx="1"/>
          </p:nvPr>
        </p:nvPicPr>
        <p:blipFill>
          <a:blip r:embed="rId2"/>
          <a:stretch>
            <a:fillRect/>
          </a:stretch>
        </p:blipFill>
        <p:spPr>
          <a:xfrm>
            <a:off x="1143000" y="1219200"/>
            <a:ext cx="6876990" cy="5505065"/>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a:latin typeface="Matura MT Script Capitals" panose="03020802060602070202" pitchFamily="66" charset="0"/>
              </a:rPr>
              <a:t>The Destruction of Sennacherib</a:t>
            </a:r>
            <a:br>
              <a:rPr lang="en-US" dirty="0">
                <a:latin typeface="Matura MT Script Capitals" panose="03020802060602070202" pitchFamily="66" charset="0"/>
              </a:rPr>
            </a:br>
            <a:r>
              <a:rPr lang="en-US" sz="2700" dirty="0">
                <a:latin typeface="Berlin Sans FB" panose="020E0602020502020306" pitchFamily="34" charset="0"/>
              </a:rPr>
              <a:t>Lord Byron (1788-1824)</a:t>
            </a:r>
          </a:p>
        </p:txBody>
      </p:sp>
      <p:sp>
        <p:nvSpPr>
          <p:cNvPr id="3" name="Content Placeholder 2"/>
          <p:cNvSpPr>
            <a:spLocks noGrp="1"/>
          </p:cNvSpPr>
          <p:nvPr>
            <p:ph idx="1"/>
          </p:nvPr>
        </p:nvSpPr>
        <p:spPr>
          <a:xfrm>
            <a:off x="0" y="1143000"/>
            <a:ext cx="9067800" cy="5410200"/>
          </a:xfrm>
        </p:spPr>
        <p:txBody>
          <a:bodyPr>
            <a:noAutofit/>
          </a:bodyPr>
          <a:lstStyle/>
          <a:p>
            <a:pPr marL="0" indent="0">
              <a:buNone/>
            </a:pPr>
            <a:r>
              <a:rPr lang="en-US" sz="1800" dirty="0">
                <a:latin typeface="Berlin Sans FB" panose="020E0602020502020306" pitchFamily="34" charset="0"/>
              </a:rPr>
              <a:t> The Assyrian came down like the wolf on the fold, And his cohorts were gleaming in purple and gold; And the sheen of their spears was like stars on the sea, When the blue wave rolls nightly on deep Galilee.  Like the leaves of the forest when Summer is green, That host with their banners at sunset were seen: Like the leaves of the forest when Autumn hath blown, That host on the morrow lay withered and </a:t>
            </a:r>
            <a:r>
              <a:rPr lang="en-US" sz="1800" dirty="0" err="1">
                <a:latin typeface="Berlin Sans FB" panose="020E0602020502020306" pitchFamily="34" charset="0"/>
              </a:rPr>
              <a:t>strown</a:t>
            </a:r>
            <a:r>
              <a:rPr lang="en-US" sz="1800" dirty="0">
                <a:latin typeface="Berlin Sans FB" panose="020E0602020502020306" pitchFamily="34" charset="0"/>
              </a:rPr>
              <a:t>.</a:t>
            </a:r>
          </a:p>
          <a:p>
            <a:pPr marL="0" indent="0">
              <a:buNone/>
            </a:pPr>
            <a:r>
              <a:rPr lang="en-US" sz="1800" dirty="0">
                <a:latin typeface="Berlin Sans FB" panose="020E0602020502020306" pitchFamily="34" charset="0"/>
              </a:rPr>
              <a:t>For the Angel of Death spread his wings on the blast, And breathed in the face of the foe as he passed; And the eyes of the sleepers waxed deadly and chill,</a:t>
            </a:r>
          </a:p>
          <a:p>
            <a:pPr marL="0" indent="0">
              <a:buNone/>
            </a:pPr>
            <a:r>
              <a:rPr lang="en-US" sz="1800" dirty="0">
                <a:latin typeface="Berlin Sans FB" panose="020E0602020502020306" pitchFamily="34" charset="0"/>
              </a:rPr>
              <a:t>And their hearts but once heaved, and for ever grew still!  And there lay the steed with his nostril all wide, But through it there rolled not the breath of his pride; And the foam of his gasping lay white on the turf, And cold as the spray of the rock-beating surf.</a:t>
            </a:r>
          </a:p>
          <a:p>
            <a:pPr marL="0" indent="0">
              <a:buNone/>
            </a:pPr>
            <a:r>
              <a:rPr lang="en-US" sz="1800" dirty="0">
                <a:latin typeface="Berlin Sans FB" panose="020E0602020502020306" pitchFamily="34" charset="0"/>
              </a:rPr>
              <a:t>And there lay the rider distorted and pale, With the dew on his brow, and the rust on his mail: And the tents were all silent, the banners alone, The lances </a:t>
            </a:r>
            <a:r>
              <a:rPr lang="en-US" sz="1800" dirty="0" err="1">
                <a:latin typeface="Berlin Sans FB" panose="020E0602020502020306" pitchFamily="34" charset="0"/>
              </a:rPr>
              <a:t>unlifted</a:t>
            </a:r>
            <a:r>
              <a:rPr lang="en-US" sz="1800" dirty="0">
                <a:latin typeface="Berlin Sans FB" panose="020E0602020502020306" pitchFamily="34" charset="0"/>
              </a:rPr>
              <a:t>, the trumpet </a:t>
            </a:r>
            <a:r>
              <a:rPr lang="en-US" sz="1800" dirty="0" err="1">
                <a:latin typeface="Berlin Sans FB" panose="020E0602020502020306" pitchFamily="34" charset="0"/>
              </a:rPr>
              <a:t>unblown</a:t>
            </a:r>
            <a:r>
              <a:rPr lang="en-US" sz="1800" dirty="0">
                <a:latin typeface="Berlin Sans FB" panose="020E0602020502020306" pitchFamily="34" charset="0"/>
              </a:rPr>
              <a:t>. And the widows of </a:t>
            </a:r>
            <a:r>
              <a:rPr lang="en-US" sz="1800" dirty="0" err="1">
                <a:latin typeface="Berlin Sans FB" panose="020E0602020502020306" pitchFamily="34" charset="0"/>
              </a:rPr>
              <a:t>Ashur</a:t>
            </a:r>
            <a:r>
              <a:rPr lang="en-US" sz="1800" dirty="0">
                <a:latin typeface="Berlin Sans FB" panose="020E0602020502020306" pitchFamily="34" charset="0"/>
              </a:rPr>
              <a:t> are loud in their wail, And the idols are broke in the temple of Baal; And the might of the Gentile, </a:t>
            </a:r>
            <a:r>
              <a:rPr lang="en-US" sz="1800" dirty="0" err="1">
                <a:latin typeface="Berlin Sans FB" panose="020E0602020502020306" pitchFamily="34" charset="0"/>
              </a:rPr>
              <a:t>unsmote</a:t>
            </a:r>
            <a:r>
              <a:rPr lang="en-US" sz="1800" dirty="0">
                <a:latin typeface="Berlin Sans FB" panose="020E0602020502020306" pitchFamily="34" charset="0"/>
              </a:rPr>
              <a:t> by the sword, Hath melted like snow in the glance of the Lord!</a:t>
            </a:r>
            <a:br>
              <a:rPr lang="en-US" sz="1800" dirty="0">
                <a:latin typeface="Berlin Sans FB" panose="020E0602020502020306" pitchFamily="34" charset="0"/>
              </a:rPr>
            </a:br>
            <a:endParaRPr lang="en-US" sz="1800" dirty="0">
              <a:latin typeface="Berlin Sans FB" panose="020E0602020502020306" pitchFamily="34" charset="0"/>
            </a:endParaRPr>
          </a:p>
        </p:txBody>
      </p:sp>
      <p:pic>
        <p:nvPicPr>
          <p:cNvPr id="6146" name="Picture 2" descr="Image result for lord byr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5307402"/>
            <a:ext cx="2287832" cy="152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352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914400"/>
          </a:xfrm>
        </p:spPr>
        <p:txBody>
          <a:bodyPr>
            <a:normAutofit/>
          </a:bodyPr>
          <a:lstStyle/>
          <a:p>
            <a:r>
              <a:rPr lang="en-US" dirty="0">
                <a:latin typeface="Berlin Sans FB" panose="020E0602020502020306" pitchFamily="34" charset="0"/>
              </a:rPr>
              <a:t>Ashurbanipal’s Palace without Rival</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 y="1118711"/>
            <a:ext cx="8850061" cy="5434490"/>
          </a:xfrm>
        </p:spPr>
      </p:pic>
    </p:spTree>
    <p:extLst>
      <p:ext uri="{BB962C8B-B14F-4D97-AF65-F5344CB8AC3E}">
        <p14:creationId xmlns:p14="http://schemas.microsoft.com/office/powerpoint/2010/main" val="517148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latin typeface="Matura MT Script Capitals" panose="03020802060602070202" pitchFamily="66" charset="0"/>
              </a:rPr>
              <a:t>Ashurbanipal’s “Garden Party”</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762000"/>
            <a:ext cx="8229600" cy="3322363"/>
          </a:xfrm>
        </p:spPr>
      </p:pic>
      <p:pic>
        <p:nvPicPr>
          <p:cNvPr id="1026" name="Picture 2" descr="C:\Users\jeffrey.hudon\Desktop\NGS61221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10" y="4191000"/>
            <a:ext cx="3970398" cy="25761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effrey.hudon\Desktop\ni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220792"/>
            <a:ext cx="3810000" cy="2546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053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3200" dirty="0">
                <a:latin typeface="Matura MT Script Capitals" panose="03020802060602070202" pitchFamily="66" charset="0"/>
              </a:rPr>
              <a:t>A Wedding Procession of modern day “Assyrians”</a:t>
            </a:r>
            <a:br>
              <a:rPr lang="en-US" sz="3200" dirty="0">
                <a:latin typeface="Matura MT Script Capitals" panose="03020802060602070202" pitchFamily="66" charset="0"/>
              </a:rPr>
            </a:br>
            <a:r>
              <a:rPr lang="en-US" sz="1800" dirty="0">
                <a:latin typeface="Berlin Sans FB" panose="020E0602020502020306" pitchFamily="34" charset="0"/>
              </a:rPr>
              <a:t>The Assyrian Christian Church in Iraq has no direct link to the ancient Assyrians, but this is quite an interesting photo.  Many of these Christians fell under the control of ISIS and have been martyred.</a:t>
            </a:r>
          </a:p>
        </p:txBody>
      </p:sp>
      <p:pic>
        <p:nvPicPr>
          <p:cNvPr id="4" name="Content Placeholder 3" descr="assyrians_today.jpg"/>
          <p:cNvPicPr>
            <a:picLocks noGrp="1" noChangeAspect="1"/>
          </p:cNvPicPr>
          <p:nvPr>
            <p:ph idx="1"/>
          </p:nvPr>
        </p:nvPicPr>
        <p:blipFill>
          <a:blip r:embed="rId2"/>
          <a:stretch>
            <a:fillRect/>
          </a:stretch>
        </p:blipFill>
        <p:spPr>
          <a:xfrm>
            <a:off x="500210" y="1143000"/>
            <a:ext cx="7870303" cy="52578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lstStyle/>
          <a:p>
            <a:r>
              <a:rPr lang="en-US" dirty="0">
                <a:latin typeface="Matura MT Script Capitals" panose="03020802060602070202" pitchFamily="66" charset="0"/>
              </a:rPr>
              <a:t>The Legacy of Assyria</a:t>
            </a:r>
          </a:p>
        </p:txBody>
      </p:sp>
      <p:sp>
        <p:nvSpPr>
          <p:cNvPr id="3" name="Content Placeholder 2"/>
          <p:cNvSpPr>
            <a:spLocks noGrp="1"/>
          </p:cNvSpPr>
          <p:nvPr>
            <p:ph idx="1"/>
          </p:nvPr>
        </p:nvSpPr>
        <p:spPr>
          <a:xfrm>
            <a:off x="152400" y="762000"/>
            <a:ext cx="8915400" cy="5867400"/>
          </a:xfrm>
        </p:spPr>
        <p:txBody>
          <a:bodyPr>
            <a:noAutofit/>
          </a:bodyPr>
          <a:lstStyle/>
          <a:p>
            <a:r>
              <a:rPr lang="en-US" sz="2400" dirty="0">
                <a:latin typeface="Berlin Sans FB" panose="020E0602020502020306" pitchFamily="34" charset="0"/>
              </a:rPr>
              <a:t>"Woe to the Assyrian, the rod of my anger, in whose hand is the club of my wrath! (Isaiah 10:5)</a:t>
            </a:r>
          </a:p>
          <a:p>
            <a:r>
              <a:rPr lang="en-US" sz="2400" dirty="0">
                <a:latin typeface="Berlin Sans FB" panose="020E0602020502020306" pitchFamily="34" charset="0"/>
              </a:rPr>
              <a:t>He will stretch out his hand against the north and destroy Assyria, leaving Nineveh utterly desolate and dry as the desert.  Flocks and herds will lie down there, creatures of every kind. The desert owl and the screech owl will roost on her columns. Their hooting will echo through the windows, rubble will fill the doorways, the beams of cedar will be exposed. This is the city of revelry that lived in safety.  She said to herself, “I am the one! And there is none besides me.”  What a ruin she has become, a lair for wild beasts! All who pass by her scoff and shake their fists.  (Zephaniah 2:13-15)</a:t>
            </a:r>
          </a:p>
          <a:p>
            <a:r>
              <a:rPr lang="en-US" sz="2400" dirty="0">
                <a:latin typeface="Berlin Sans FB" panose="020E0602020502020306" pitchFamily="34" charset="0"/>
              </a:rPr>
              <a:t>Assyria exemplified a culture that both lived and died by the sword.</a:t>
            </a:r>
          </a:p>
          <a:p>
            <a:r>
              <a:rPr lang="en-US" sz="2400" dirty="0">
                <a:latin typeface="Berlin Sans FB" panose="020E0602020502020306" pitchFamily="34" charset="0"/>
              </a:rPr>
              <a:t>The Prophecy of Nahum:  Delight and rejoicing over Nineveh’s destruction.</a:t>
            </a:r>
          </a:p>
        </p:txBody>
      </p:sp>
    </p:spTree>
    <p:extLst>
      <p:ext uri="{BB962C8B-B14F-4D97-AF65-F5344CB8AC3E}">
        <p14:creationId xmlns:p14="http://schemas.microsoft.com/office/powerpoint/2010/main" val="2081735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a:latin typeface="Matura MT Script Capitals" panose="03020802060602070202" pitchFamily="66" charset="0"/>
              </a:rPr>
              <a:t>The Neo-Babylonian Empire</a:t>
            </a:r>
          </a:p>
        </p:txBody>
      </p:sp>
      <p:pic>
        <p:nvPicPr>
          <p:cNvPr id="4" name="Content Placeholder 3" descr="Babylonian_Empire.jpg"/>
          <p:cNvPicPr>
            <a:picLocks noGrp="1" noChangeAspect="1"/>
          </p:cNvPicPr>
          <p:nvPr>
            <p:ph idx="1"/>
          </p:nvPr>
        </p:nvPicPr>
        <p:blipFill>
          <a:blip r:embed="rId2"/>
          <a:stretch>
            <a:fillRect/>
          </a:stretch>
        </p:blipFill>
        <p:spPr>
          <a:xfrm>
            <a:off x="838201" y="914401"/>
            <a:ext cx="7572472" cy="58170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latin typeface="Matura MT Script Capitals" panose="03020802060602070202" pitchFamily="66" charset="0"/>
              </a:rPr>
              <a:t>The Neo-Babylonian Empire</a:t>
            </a:r>
          </a:p>
        </p:txBody>
      </p:sp>
      <p:sp>
        <p:nvSpPr>
          <p:cNvPr id="3" name="Content Placeholder 2"/>
          <p:cNvSpPr>
            <a:spLocks noGrp="1"/>
          </p:cNvSpPr>
          <p:nvPr>
            <p:ph idx="1"/>
          </p:nvPr>
        </p:nvSpPr>
        <p:spPr>
          <a:xfrm>
            <a:off x="76200" y="783772"/>
            <a:ext cx="8991600" cy="6074228"/>
          </a:xfrm>
        </p:spPr>
        <p:txBody>
          <a:bodyPr>
            <a:normAutofit fontScale="70000" lnSpcReduction="20000"/>
          </a:bodyPr>
          <a:lstStyle/>
          <a:p>
            <a:r>
              <a:rPr lang="en-US" dirty="0">
                <a:latin typeface="Berlin Sans FB" panose="020E0602020502020306" pitchFamily="34" charset="0"/>
              </a:rPr>
              <a:t>Babylon is first mentioned in Gen. 10:10 as founded by </a:t>
            </a:r>
            <a:r>
              <a:rPr lang="en-US" b="1" dirty="0">
                <a:latin typeface="Berlin Sans FB" panose="020E0602020502020306" pitchFamily="34" charset="0"/>
              </a:rPr>
              <a:t>Nimrod</a:t>
            </a:r>
            <a:r>
              <a:rPr lang="en-US" dirty="0">
                <a:latin typeface="Berlin Sans FB" panose="020E0602020502020306" pitchFamily="34" charset="0"/>
              </a:rPr>
              <a:t>.  </a:t>
            </a:r>
            <a:r>
              <a:rPr lang="en-US" b="1" u="sng" dirty="0" err="1">
                <a:latin typeface="Berlin Sans FB" panose="020E0602020502020306" pitchFamily="34" charset="0"/>
              </a:rPr>
              <a:t>Merodach-Baladan</a:t>
            </a:r>
            <a:r>
              <a:rPr lang="en-US" dirty="0">
                <a:latin typeface="Berlin Sans FB" panose="020E0602020502020306" pitchFamily="34" charset="0"/>
              </a:rPr>
              <a:t>, king of Babylon (Isaiah 39:1) sent emissaries to visit Hezekiah when Judah revolted against Assyria in 705-4 BC.</a:t>
            </a:r>
          </a:p>
          <a:p>
            <a:r>
              <a:rPr lang="en-US" dirty="0">
                <a:latin typeface="Berlin Sans FB" panose="020E0602020502020306" pitchFamily="34" charset="0"/>
              </a:rPr>
              <a:t>Babylonian king </a:t>
            </a:r>
            <a:r>
              <a:rPr lang="en-US" b="1" u="sng" dirty="0" err="1">
                <a:latin typeface="Berlin Sans FB" panose="020E0602020502020306" pitchFamily="34" charset="0"/>
              </a:rPr>
              <a:t>Nabopolassar</a:t>
            </a:r>
            <a:r>
              <a:rPr lang="en-US" dirty="0">
                <a:latin typeface="Berlin Sans FB" panose="020E0602020502020306" pitchFamily="34" charset="0"/>
              </a:rPr>
              <a:t> resisted then attacked Assyria and conquered </a:t>
            </a:r>
            <a:r>
              <a:rPr lang="en-US" dirty="0" err="1">
                <a:latin typeface="Berlin Sans FB" panose="020E0602020502020306" pitchFamily="34" charset="0"/>
              </a:rPr>
              <a:t>Asshur</a:t>
            </a:r>
            <a:r>
              <a:rPr lang="en-US" dirty="0">
                <a:latin typeface="Berlin Sans FB" panose="020E0602020502020306" pitchFamily="34" charset="0"/>
              </a:rPr>
              <a:t> (614 BC) then Nineveh in 612 BC.  His son, </a:t>
            </a:r>
            <a:r>
              <a:rPr lang="en-US" b="1" u="sng" dirty="0">
                <a:latin typeface="Berlin Sans FB" panose="020E0602020502020306" pitchFamily="34" charset="0"/>
              </a:rPr>
              <a:t>Nebuchadnezzar</a:t>
            </a:r>
            <a:r>
              <a:rPr lang="en-US" dirty="0">
                <a:latin typeface="Berlin Sans FB" panose="020E0602020502020306" pitchFamily="34" charset="0"/>
              </a:rPr>
              <a:t> took his place in 605 BC and expanded his empire to include the Levant and Egypt.  Rebellious vassals such as Judah were punished by deporting part of their population (one of these deportees was Daniel).  Further rebellious acts of Judah led to a brief campaign in 597 BC, where king </a:t>
            </a:r>
            <a:r>
              <a:rPr lang="en-US" dirty="0" err="1">
                <a:latin typeface="Berlin Sans FB" panose="020E0602020502020306" pitchFamily="34" charset="0"/>
              </a:rPr>
              <a:t>Jehoiachin</a:t>
            </a:r>
            <a:r>
              <a:rPr lang="en-US" dirty="0">
                <a:latin typeface="Berlin Sans FB" panose="020E0602020502020306" pitchFamily="34" charset="0"/>
              </a:rPr>
              <a:t> was exiled and Zedekiah made Judah’s king.  Finally, Judah revolted again, against the warnings of the prophet Jeremiah, and Nebuchadnezzar returned with a large army and destroyed all of Judah’s cities, besieged and conquered Jerusalem, destroyed the Temple of YHWH and deported most of the population to Babylonia in 586 BC.  Another rebellion was put down in 582 BC.  The empire declined after Nebuchadnezzar’s death.  The last king, </a:t>
            </a:r>
            <a:r>
              <a:rPr lang="en-US" b="1" u="sng" dirty="0" err="1">
                <a:latin typeface="Berlin Sans FB" panose="020E0602020502020306" pitchFamily="34" charset="0"/>
              </a:rPr>
              <a:t>Nabonidus</a:t>
            </a:r>
            <a:r>
              <a:rPr lang="en-US" dirty="0">
                <a:latin typeface="Berlin Sans FB" panose="020E0602020502020306" pitchFamily="34" charset="0"/>
              </a:rPr>
              <a:t>, ruled from a desert oasis.  His son, </a:t>
            </a:r>
            <a:r>
              <a:rPr lang="en-US" b="1" u="sng" dirty="0">
                <a:latin typeface="Berlin Sans FB" panose="020E0602020502020306" pitchFamily="34" charset="0"/>
              </a:rPr>
              <a:t>Belshazzar</a:t>
            </a:r>
            <a:r>
              <a:rPr lang="en-US" dirty="0">
                <a:latin typeface="Berlin Sans FB" panose="020E0602020502020306" pitchFamily="34" charset="0"/>
              </a:rPr>
              <a:t>, was the de facto ruler in Babylon itself when the city fell to the Medes and Persians in 539 BC (Dan. 5:30).</a:t>
            </a:r>
          </a:p>
          <a:p>
            <a:endParaRPr lang="en-US" dirty="0"/>
          </a:p>
        </p:txBody>
      </p:sp>
    </p:spTree>
    <p:extLst>
      <p:ext uri="{BB962C8B-B14F-4D97-AF65-F5344CB8AC3E}">
        <p14:creationId xmlns:p14="http://schemas.microsoft.com/office/powerpoint/2010/main" val="740855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itchFamily="66" charset="0"/>
              </a:rPr>
              <a:t>The Ishtar Gate of Babylon</a:t>
            </a:r>
          </a:p>
        </p:txBody>
      </p:sp>
      <p:pic>
        <p:nvPicPr>
          <p:cNvPr id="4" name="Content Placeholder 3" descr="Babylon-reconstr-ishtar-gate-babylon.jpg"/>
          <p:cNvPicPr>
            <a:picLocks noGrp="1" noChangeAspect="1"/>
          </p:cNvPicPr>
          <p:nvPr>
            <p:ph idx="1"/>
          </p:nvPr>
        </p:nvPicPr>
        <p:blipFill>
          <a:blip r:embed="rId2"/>
          <a:stretch>
            <a:fillRect/>
          </a:stretch>
        </p:blipFill>
        <p:spPr>
          <a:xfrm>
            <a:off x="330764" y="762000"/>
            <a:ext cx="8482471" cy="59436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a:latin typeface="Matura MT Script Capitals" pitchFamily="66" charset="0"/>
              </a:rPr>
              <a:t>The Ishtar Gate</a:t>
            </a:r>
          </a:p>
        </p:txBody>
      </p:sp>
      <p:pic>
        <p:nvPicPr>
          <p:cNvPr id="4" name="Content Placeholder 3" descr="Babylon-reconstr-ishtar-gate-babylon.jpg"/>
          <p:cNvPicPr>
            <a:picLocks noGrp="1" noChangeAspect="1"/>
          </p:cNvPicPr>
          <p:nvPr>
            <p:ph sz="half" idx="1"/>
          </p:nvPr>
        </p:nvPicPr>
        <p:blipFill>
          <a:blip r:embed="rId2"/>
          <a:stretch>
            <a:fillRect/>
          </a:stretch>
        </p:blipFill>
        <p:spPr>
          <a:xfrm>
            <a:off x="76199" y="3733800"/>
            <a:ext cx="4256099" cy="2982214"/>
          </a:xfrm>
          <a:ln>
            <a:solidFill>
              <a:schemeClr val="tx2"/>
            </a:solidFill>
          </a:ln>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1219200"/>
            <a:ext cx="4572000" cy="3429000"/>
          </a:xfrm>
          <a:ln>
            <a:solidFill>
              <a:schemeClr val="tx1"/>
            </a:solidFill>
          </a:ln>
        </p:spPr>
      </p:pic>
      <p:pic>
        <p:nvPicPr>
          <p:cNvPr id="1026" name="Picture 2" descr="C:\Users\jeffrey.hudon\Desktop\IshtarGateWond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84" y="1219200"/>
            <a:ext cx="4203700" cy="245754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27" name="Picture 3" descr="C:\Users\jeffrey.hudon\Desktop\Ishtar_Gate_fragments_Istanbul_Museum_(1).JPG"/>
          <p:cNvPicPr>
            <a:picLocks noChangeAspect="1" noChangeArrowheads="1"/>
          </p:cNvPicPr>
          <p:nvPr/>
        </p:nvPicPr>
        <p:blipFill rotWithShape="1">
          <a:blip r:embed="rId5">
            <a:extLst>
              <a:ext uri="{28A0092B-C50C-407E-A947-70E740481C1C}">
                <a14:useLocalDpi xmlns:a14="http://schemas.microsoft.com/office/drawing/2010/main" val="0"/>
              </a:ext>
            </a:extLst>
          </a:blip>
          <a:srcRect l="4711" t="25206" r="3294" b="14124"/>
          <a:stretch/>
        </p:blipFill>
        <p:spPr bwMode="auto">
          <a:xfrm>
            <a:off x="4724400" y="4724400"/>
            <a:ext cx="4114800" cy="203527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50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Autofit/>
          </a:bodyPr>
          <a:lstStyle/>
          <a:p>
            <a:r>
              <a:rPr lang="en-US" dirty="0">
                <a:latin typeface="Matura MT Script Capitals" pitchFamily="66" charset="0"/>
              </a:rPr>
              <a:t>Egypt:  Land of the Pharaohs</a:t>
            </a:r>
          </a:p>
        </p:txBody>
      </p:sp>
      <p:pic>
        <p:nvPicPr>
          <p:cNvPr id="4" name="Content Placeholder 3" descr="page449-ancient-egyptian-pyramids.jpg"/>
          <p:cNvPicPr>
            <a:picLocks noGrp="1" noChangeAspect="1"/>
          </p:cNvPicPr>
          <p:nvPr>
            <p:ph idx="1"/>
          </p:nvPr>
        </p:nvPicPr>
        <p:blipFill>
          <a:blip r:embed="rId2"/>
          <a:stretch>
            <a:fillRect/>
          </a:stretch>
        </p:blipFill>
        <p:spPr>
          <a:xfrm>
            <a:off x="152400" y="1142999"/>
            <a:ext cx="8805621" cy="5195315"/>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fontScale="90000"/>
          </a:bodyPr>
          <a:lstStyle/>
          <a:p>
            <a:r>
              <a:rPr lang="en-US" dirty="0">
                <a:latin typeface="Berlin Sans FB" panose="020E0602020502020306" pitchFamily="34" charset="0"/>
              </a:rPr>
              <a:t>Was this the Hanging Gardens of Babylon?</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319"/>
          <a:stretch/>
        </p:blipFill>
        <p:spPr>
          <a:xfrm>
            <a:off x="82638" y="866505"/>
            <a:ext cx="3651161" cy="2733211"/>
          </a:xfrm>
          <a:ln>
            <a:solidFill>
              <a:schemeClr val="tx1"/>
            </a:solidFill>
          </a:ln>
        </p:spPr>
      </p:pic>
      <p:pic>
        <p:nvPicPr>
          <p:cNvPr id="3" name="Picture 2"/>
          <p:cNvPicPr>
            <a:picLocks noChangeAspect="1"/>
          </p:cNvPicPr>
          <p:nvPr/>
        </p:nvPicPr>
        <p:blipFill>
          <a:blip r:embed="rId3"/>
          <a:stretch>
            <a:fillRect/>
          </a:stretch>
        </p:blipFill>
        <p:spPr>
          <a:xfrm>
            <a:off x="76200" y="3738562"/>
            <a:ext cx="5410200" cy="3043237"/>
          </a:xfrm>
          <a:prstGeom prst="rect">
            <a:avLst/>
          </a:prstGeom>
        </p:spPr>
      </p:pic>
      <p:pic>
        <p:nvPicPr>
          <p:cNvPr id="8194" name="Picture 2" descr="Image result for hanging gardens of babylon 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872" y="3738562"/>
            <a:ext cx="3508054" cy="304323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anging gardens of babylon ruins"/>
          <p:cNvPicPr>
            <a:picLocks noChangeAspect="1" noChangeArrowheads="1"/>
          </p:cNvPicPr>
          <p:nvPr/>
        </p:nvPicPr>
        <p:blipFill rotWithShape="1">
          <a:blip r:embed="rId5">
            <a:extLst>
              <a:ext uri="{28A0092B-C50C-407E-A947-70E740481C1C}">
                <a14:useLocalDpi xmlns:a14="http://schemas.microsoft.com/office/drawing/2010/main" val="0"/>
              </a:ext>
            </a:extLst>
          </a:blip>
          <a:srcRect t="13459" b="13208"/>
          <a:stretch/>
        </p:blipFill>
        <p:spPr bwMode="auto">
          <a:xfrm>
            <a:off x="3962400" y="828702"/>
            <a:ext cx="5065526" cy="278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0052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normAutofit fontScale="90000"/>
          </a:bodyPr>
          <a:lstStyle/>
          <a:p>
            <a:r>
              <a:rPr lang="en-US" sz="3600" dirty="0">
                <a:latin typeface="Matura MT Script Capitals" panose="03020802060602070202" pitchFamily="66" charset="0"/>
              </a:rPr>
              <a:t>Nabonidus and His Queen Touring Babylon</a:t>
            </a:r>
          </a:p>
        </p:txBody>
      </p:sp>
      <p:pic>
        <p:nvPicPr>
          <p:cNvPr id="4" name="Content Placeholder 3" descr="PayneBabylonLL.jpg"/>
          <p:cNvPicPr>
            <a:picLocks noGrp="1" noChangeAspect="1"/>
          </p:cNvPicPr>
          <p:nvPr>
            <p:ph idx="1"/>
          </p:nvPr>
        </p:nvPicPr>
        <p:blipFill>
          <a:blip r:embed="rId2"/>
          <a:stretch>
            <a:fillRect/>
          </a:stretch>
        </p:blipFill>
        <p:spPr>
          <a:xfrm>
            <a:off x="228599" y="838200"/>
            <a:ext cx="8785253" cy="5833408"/>
          </a:xfrm>
          <a:ln>
            <a:solidFill>
              <a:schemeClr val="tx1"/>
            </a:solid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a:latin typeface="Matura MT Script Capitals" panose="03020802060602070202" pitchFamily="66" charset="0"/>
              </a:rPr>
              <a:t>The Persian Empire</a:t>
            </a:r>
          </a:p>
        </p:txBody>
      </p:sp>
      <p:pic>
        <p:nvPicPr>
          <p:cNvPr id="4" name="Content Placeholder 3" descr="Persian%20Empire%201612x1126.jpg"/>
          <p:cNvPicPr>
            <a:picLocks noGrp="1" noChangeAspect="1"/>
          </p:cNvPicPr>
          <p:nvPr>
            <p:ph idx="1"/>
          </p:nvPr>
        </p:nvPicPr>
        <p:blipFill>
          <a:blip r:embed="rId2"/>
          <a:stretch>
            <a:fillRect/>
          </a:stretch>
        </p:blipFill>
        <p:spPr>
          <a:xfrm>
            <a:off x="533401" y="838199"/>
            <a:ext cx="8198334" cy="5726627"/>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a:latin typeface="Matura MT Script Capitals" panose="03020802060602070202" pitchFamily="66" charset="0"/>
              </a:rPr>
              <a:t>The Persian Empire</a:t>
            </a:r>
          </a:p>
        </p:txBody>
      </p:sp>
      <p:sp>
        <p:nvSpPr>
          <p:cNvPr id="3" name="Content Placeholder 2"/>
          <p:cNvSpPr>
            <a:spLocks noGrp="1"/>
          </p:cNvSpPr>
          <p:nvPr>
            <p:ph idx="1"/>
          </p:nvPr>
        </p:nvSpPr>
        <p:spPr>
          <a:xfrm>
            <a:off x="228600" y="838200"/>
            <a:ext cx="8610600" cy="5715000"/>
          </a:xfrm>
        </p:spPr>
        <p:txBody>
          <a:bodyPr>
            <a:normAutofit fontScale="62500" lnSpcReduction="20000"/>
          </a:bodyPr>
          <a:lstStyle/>
          <a:p>
            <a:r>
              <a:rPr lang="en-US" dirty="0">
                <a:latin typeface="Berlin Sans FB" panose="020E0602020502020306" pitchFamily="34" charset="0"/>
              </a:rPr>
              <a:t>Unlike the Assyrians and Babylonians, who used terror and deportations to maintain control of their vassals and subjects, the Persians were (relatively speaking) much more lenient. After conquering Babylon, where he was treated like a hero, </a:t>
            </a:r>
            <a:r>
              <a:rPr lang="en-US" b="1" u="sng" dirty="0">
                <a:latin typeface="Berlin Sans FB" panose="020E0602020502020306" pitchFamily="34" charset="0"/>
              </a:rPr>
              <a:t>Cyrus the Great</a:t>
            </a:r>
            <a:r>
              <a:rPr lang="en-US" b="1" dirty="0">
                <a:latin typeface="Berlin Sans FB" panose="020E0602020502020306" pitchFamily="34" charset="0"/>
              </a:rPr>
              <a:t> </a:t>
            </a:r>
            <a:r>
              <a:rPr lang="en-US" dirty="0">
                <a:latin typeface="Berlin Sans FB" panose="020E0602020502020306" pitchFamily="34" charset="0"/>
              </a:rPr>
              <a:t>allowed deported peoples to return to their homelands.  This was known as </a:t>
            </a:r>
            <a:r>
              <a:rPr lang="en-US" b="1" u="sng" dirty="0">
                <a:latin typeface="Berlin Sans FB" panose="020E0602020502020306" pitchFamily="34" charset="0"/>
              </a:rPr>
              <a:t>The Edict of Cyrus</a:t>
            </a:r>
            <a:r>
              <a:rPr lang="en-US" b="1" dirty="0">
                <a:latin typeface="Berlin Sans FB" panose="020E0602020502020306" pitchFamily="34" charset="0"/>
              </a:rPr>
              <a:t> </a:t>
            </a:r>
            <a:r>
              <a:rPr lang="en-US" dirty="0">
                <a:latin typeface="Berlin Sans FB" panose="020E0602020502020306" pitchFamily="34" charset="0"/>
              </a:rPr>
              <a:t>(see the following slides).  Among the returnees were groups of exiled </a:t>
            </a:r>
            <a:r>
              <a:rPr lang="en-US" dirty="0" err="1">
                <a:latin typeface="Berlin Sans FB" panose="020E0602020502020306" pitchFamily="34" charset="0"/>
              </a:rPr>
              <a:t>Judahites</a:t>
            </a:r>
            <a:r>
              <a:rPr lang="en-US" dirty="0">
                <a:latin typeface="Berlin Sans FB" panose="020E0602020502020306" pitchFamily="34" charset="0"/>
              </a:rPr>
              <a:t> (now called Jews), who returned to Jerusalem and began to rebuild the Temple under the leadership of Zerubbabel.  Later groups or “waves” followed.  Judah was made a semi-autonomous province named </a:t>
            </a:r>
            <a:r>
              <a:rPr lang="en-US" b="1" u="sng" dirty="0" err="1">
                <a:latin typeface="Berlin Sans FB" panose="020E0602020502020306" pitchFamily="34" charset="0"/>
              </a:rPr>
              <a:t>Yehud</a:t>
            </a:r>
            <a:r>
              <a:rPr lang="en-US" dirty="0">
                <a:latin typeface="Berlin Sans FB" panose="020E0602020502020306" pitchFamily="34" charset="0"/>
              </a:rPr>
              <a:t> overseen by Jewish governors.  Coins began to be widely used during this time, as well as a reliable mail (pony express) service. </a:t>
            </a:r>
          </a:p>
          <a:p>
            <a:r>
              <a:rPr lang="en-US" dirty="0">
                <a:latin typeface="Berlin Sans FB" panose="020E0602020502020306" pitchFamily="34" charset="0"/>
              </a:rPr>
              <a:t>Later Persian kings repeatedly attempted to invade Greece, but were ultimately unsuccessful.  One of these, </a:t>
            </a:r>
            <a:r>
              <a:rPr lang="en-US" b="1" u="sng" dirty="0">
                <a:latin typeface="Berlin Sans FB" panose="020E0602020502020306" pitchFamily="34" charset="0"/>
              </a:rPr>
              <a:t>Xerxes</a:t>
            </a:r>
            <a:r>
              <a:rPr lang="en-US" b="1" dirty="0">
                <a:latin typeface="Berlin Sans FB" panose="020E0602020502020306" pitchFamily="34" charset="0"/>
              </a:rPr>
              <a:t> </a:t>
            </a:r>
            <a:r>
              <a:rPr lang="en-US" dirty="0">
                <a:latin typeface="Berlin Sans FB" panose="020E0602020502020306" pitchFamily="34" charset="0"/>
              </a:rPr>
              <a:t>(</a:t>
            </a:r>
            <a:r>
              <a:rPr lang="en-US" b="1" u="sng" dirty="0">
                <a:latin typeface="Berlin Sans FB" panose="020E0602020502020306" pitchFamily="34" charset="0"/>
              </a:rPr>
              <a:t>Ahasuerus</a:t>
            </a:r>
            <a:r>
              <a:rPr lang="en-US" dirty="0">
                <a:latin typeface="Berlin Sans FB" panose="020E0602020502020306" pitchFamily="34" charset="0"/>
              </a:rPr>
              <a:t>) plays a prominent role in the book of Esther.   </a:t>
            </a:r>
          </a:p>
          <a:p>
            <a:r>
              <a:rPr lang="en-US" dirty="0">
                <a:latin typeface="Berlin Sans FB" panose="020E0602020502020306" pitchFamily="34" charset="0"/>
              </a:rPr>
              <a:t>Persia and its kings became increasingly corrupt and when unable to stop a relatively small Greek army led by Alexander at the Granicus River in 334 BC.  Decisive victories at Issus (333 BC) and Arbela in 331 BC crushed the Persian Empire and Hellenism took over the Near East.  The great Persian capitals at Persepolis, Susa and Pasargadae were sacked and burned (see the painting in a following slide).</a:t>
            </a:r>
          </a:p>
        </p:txBody>
      </p:sp>
    </p:spTree>
    <p:extLst>
      <p:ext uri="{BB962C8B-B14F-4D97-AF65-F5344CB8AC3E}">
        <p14:creationId xmlns:p14="http://schemas.microsoft.com/office/powerpoint/2010/main" val="2128583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371600"/>
          </a:xfrm>
        </p:spPr>
        <p:txBody>
          <a:bodyPr>
            <a:noAutofit/>
          </a:bodyPr>
          <a:lstStyle/>
          <a:p>
            <a:r>
              <a:rPr lang="en-US" sz="3600" dirty="0">
                <a:latin typeface="Matura MT Script Capitals" panose="03020802060602070202" pitchFamily="66" charset="0"/>
              </a:rPr>
              <a:t>Persepolis:  The Capital of the Persian Empire </a:t>
            </a:r>
            <a:br>
              <a:rPr lang="en-US" sz="1600" dirty="0">
                <a:latin typeface="Matura MT Script Capitals" panose="03020802060602070202" pitchFamily="66" charset="0"/>
              </a:rPr>
            </a:br>
            <a:r>
              <a:rPr lang="en-US" sz="1600" dirty="0">
                <a:latin typeface="Berlin Sans FB" panose="020E0602020502020306" pitchFamily="34" charset="0"/>
              </a:rPr>
              <a:t>The Story of Esther takes place at Susa, a subsidiary Persian capital</a:t>
            </a:r>
            <a:endParaRPr lang="en-US" sz="4000" dirty="0">
              <a:latin typeface="Berlin Sans FB" panose="020E0602020502020306" pitchFamily="34" charset="0"/>
            </a:endParaRPr>
          </a:p>
        </p:txBody>
      </p:sp>
      <p:pic>
        <p:nvPicPr>
          <p:cNvPr id="4" name="Content Placeholder 3" descr="lost-city-persepolis-iran_24727_600x450.jpg"/>
          <p:cNvPicPr>
            <a:picLocks noGrp="1" noChangeAspect="1"/>
          </p:cNvPicPr>
          <p:nvPr>
            <p:ph idx="1"/>
          </p:nvPr>
        </p:nvPicPr>
        <p:blipFill>
          <a:blip r:embed="rId2"/>
          <a:stretch>
            <a:fillRect/>
          </a:stretch>
        </p:blipFill>
        <p:spPr>
          <a:xfrm>
            <a:off x="1295400" y="1524000"/>
            <a:ext cx="6858000" cy="51435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a:latin typeface="Matura MT Script Capitals" panose="03020802060602070202" pitchFamily="66" charset="0"/>
              </a:rPr>
              <a:t>Cyrus the Great</a:t>
            </a:r>
            <a:br>
              <a:rPr lang="en-US" dirty="0">
                <a:latin typeface="Matura MT Script Capitals" panose="03020802060602070202" pitchFamily="66" charset="0"/>
              </a:rPr>
            </a:br>
            <a:r>
              <a:rPr lang="en-US" sz="1800" dirty="0">
                <a:latin typeface="Berlin Sans FB" panose="020E0602020502020306" pitchFamily="34" charset="0"/>
              </a:rPr>
              <a:t>Cyrus was proclaimed YHWH’s Anointed One (Messiah) in Isaiah 44:28; 45:1 as he delivered the Jews from their Babylonian Captivity and allowed them the freedom to return to the Land of Israel and rebuild the Temple in Jerusalem</a:t>
            </a:r>
          </a:p>
        </p:txBody>
      </p:sp>
      <p:sp>
        <p:nvSpPr>
          <p:cNvPr id="4" name="Text Placeholder 3"/>
          <p:cNvSpPr>
            <a:spLocks noGrp="1"/>
          </p:cNvSpPr>
          <p:nvPr>
            <p:ph type="body" idx="1"/>
          </p:nvPr>
        </p:nvSpPr>
        <p:spPr>
          <a:xfrm>
            <a:off x="457200" y="1828800"/>
            <a:ext cx="4040188" cy="761999"/>
          </a:xfrm>
        </p:spPr>
        <p:txBody>
          <a:bodyPr>
            <a:normAutofit lnSpcReduction="10000"/>
          </a:bodyPr>
          <a:lstStyle/>
          <a:p>
            <a:pPr algn="ctr"/>
            <a:r>
              <a:rPr lang="en-US" b="0" dirty="0">
                <a:latin typeface="Berlin Sans FB" panose="020E0602020502020306" pitchFamily="34" charset="0"/>
              </a:rPr>
              <a:t>Cyrus triumphantly entering Babylon after its capture</a:t>
            </a:r>
          </a:p>
        </p:txBody>
      </p:sp>
      <p:pic>
        <p:nvPicPr>
          <p:cNvPr id="9" name="Content Placeholder 8" descr="Cyrus.jpg"/>
          <p:cNvPicPr>
            <a:picLocks noGrp="1" noChangeAspect="1"/>
          </p:cNvPicPr>
          <p:nvPr>
            <p:ph sz="half" idx="2"/>
          </p:nvPr>
        </p:nvPicPr>
        <p:blipFill>
          <a:blip r:embed="rId2"/>
          <a:stretch>
            <a:fillRect/>
          </a:stretch>
        </p:blipFill>
        <p:spPr>
          <a:xfrm>
            <a:off x="152400" y="2743200"/>
            <a:ext cx="4646216" cy="3505200"/>
          </a:xfrm>
        </p:spPr>
      </p:pic>
      <p:sp>
        <p:nvSpPr>
          <p:cNvPr id="6" name="Text Placeholder 5"/>
          <p:cNvSpPr>
            <a:spLocks noGrp="1"/>
          </p:cNvSpPr>
          <p:nvPr>
            <p:ph type="body" sz="quarter" idx="3"/>
          </p:nvPr>
        </p:nvSpPr>
        <p:spPr>
          <a:xfrm>
            <a:off x="4645025" y="1600200"/>
            <a:ext cx="4346575" cy="609600"/>
          </a:xfrm>
        </p:spPr>
        <p:txBody>
          <a:bodyPr/>
          <a:lstStyle/>
          <a:p>
            <a:pPr algn="ctr"/>
            <a:r>
              <a:rPr lang="en-US" b="0" dirty="0">
                <a:latin typeface="Berlin Sans FB" panose="020E0602020502020306" pitchFamily="34" charset="0"/>
              </a:rPr>
              <a:t>Tomb of Cyrus at Pasargadae</a:t>
            </a:r>
          </a:p>
        </p:txBody>
      </p:sp>
      <p:pic>
        <p:nvPicPr>
          <p:cNvPr id="8" name="Content Placeholder 7" descr="Tomb_of_Cyrus_the_Great_animated.gif"/>
          <p:cNvPicPr>
            <a:picLocks noGrp="1" noChangeAspect="1"/>
          </p:cNvPicPr>
          <p:nvPr>
            <p:ph sz="quarter" idx="4"/>
          </p:nvPr>
        </p:nvPicPr>
        <p:blipFill>
          <a:blip r:embed="rId3"/>
          <a:stretch>
            <a:fillRect/>
          </a:stretch>
        </p:blipFill>
        <p:spPr>
          <a:xfrm>
            <a:off x="4953000" y="2362200"/>
            <a:ext cx="4041775" cy="3031331"/>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020762"/>
          </a:xfrm>
        </p:spPr>
        <p:txBody>
          <a:bodyPr>
            <a:normAutofit/>
          </a:bodyPr>
          <a:lstStyle/>
          <a:p>
            <a:r>
              <a:rPr lang="en-US" dirty="0">
                <a:latin typeface="Matura MT Script Capitals" panose="03020802060602070202" pitchFamily="66" charset="0"/>
              </a:rPr>
              <a:t>The Monuments of Cyrus</a:t>
            </a:r>
          </a:p>
        </p:txBody>
      </p:sp>
      <p:sp>
        <p:nvSpPr>
          <p:cNvPr id="5" name="Text Placeholder 4"/>
          <p:cNvSpPr>
            <a:spLocks noGrp="1"/>
          </p:cNvSpPr>
          <p:nvPr>
            <p:ph type="body" idx="1"/>
          </p:nvPr>
        </p:nvSpPr>
        <p:spPr>
          <a:xfrm>
            <a:off x="228600" y="1154113"/>
            <a:ext cx="3657600" cy="446087"/>
          </a:xfrm>
        </p:spPr>
        <p:txBody>
          <a:bodyPr>
            <a:normAutofit lnSpcReduction="10000"/>
          </a:bodyPr>
          <a:lstStyle/>
          <a:p>
            <a:r>
              <a:rPr lang="en-US" b="0" dirty="0">
                <a:latin typeface="Berlin Sans FB" panose="020E0602020502020306" pitchFamily="34" charset="0"/>
              </a:rPr>
              <a:t>Statue in Relief of Cyrus</a:t>
            </a:r>
          </a:p>
        </p:txBody>
      </p:sp>
      <p:pic>
        <p:nvPicPr>
          <p:cNvPr id="9" name="Content Placeholder 8" descr="cyrus-the-great.jpg"/>
          <p:cNvPicPr>
            <a:picLocks noGrp="1" noChangeAspect="1"/>
          </p:cNvPicPr>
          <p:nvPr>
            <p:ph sz="half" idx="2"/>
          </p:nvPr>
        </p:nvPicPr>
        <p:blipFill>
          <a:blip r:embed="rId2"/>
          <a:stretch>
            <a:fillRect/>
          </a:stretch>
        </p:blipFill>
        <p:spPr>
          <a:xfrm>
            <a:off x="152400" y="1759272"/>
            <a:ext cx="3618067" cy="4824090"/>
          </a:xfrm>
          <a:ln>
            <a:solidFill>
              <a:schemeClr val="tx1"/>
            </a:solidFill>
          </a:ln>
        </p:spPr>
      </p:pic>
      <p:sp>
        <p:nvSpPr>
          <p:cNvPr id="7" name="Text Placeholder 6"/>
          <p:cNvSpPr>
            <a:spLocks noGrp="1"/>
          </p:cNvSpPr>
          <p:nvPr>
            <p:ph type="body" sz="quarter" idx="3"/>
          </p:nvPr>
        </p:nvSpPr>
        <p:spPr>
          <a:xfrm>
            <a:off x="4114801" y="1447800"/>
            <a:ext cx="4572000" cy="1600200"/>
          </a:xfrm>
        </p:spPr>
        <p:txBody>
          <a:bodyPr>
            <a:noAutofit/>
          </a:bodyPr>
          <a:lstStyle/>
          <a:p>
            <a:pPr>
              <a:spcBef>
                <a:spcPts val="0"/>
              </a:spcBef>
            </a:pPr>
            <a:r>
              <a:rPr lang="en-US" b="0" dirty="0">
                <a:latin typeface="Berlin Sans FB" panose="020E0602020502020306" pitchFamily="34" charset="0"/>
              </a:rPr>
              <a:t>The tomb of Cyrus located at Pasargadae:  His capital with an  extensive garden complex (built ca. 540-530 BC)</a:t>
            </a:r>
          </a:p>
        </p:txBody>
      </p:sp>
      <p:pic>
        <p:nvPicPr>
          <p:cNvPr id="10" name="Content Placeholder 9" descr="cyrus-the-great.jpg"/>
          <p:cNvPicPr>
            <a:picLocks noGrp="1" noChangeAspect="1"/>
          </p:cNvPicPr>
          <p:nvPr>
            <p:ph sz="quarter" idx="4"/>
          </p:nvPr>
        </p:nvPicPr>
        <p:blipFill>
          <a:blip r:embed="rId3"/>
          <a:stretch>
            <a:fillRect/>
          </a:stretch>
        </p:blipFill>
        <p:spPr>
          <a:xfrm>
            <a:off x="3949303" y="3244978"/>
            <a:ext cx="5042297" cy="3352800"/>
          </a:xfrm>
          <a:ln>
            <a:solidFill>
              <a:schemeClr val="tx1"/>
            </a:solidFill>
          </a:ln>
        </p:spPr>
      </p:pic>
    </p:spTree>
    <p:extLst>
      <p:ext uri="{BB962C8B-B14F-4D97-AF65-F5344CB8AC3E}">
        <p14:creationId xmlns:p14="http://schemas.microsoft.com/office/powerpoint/2010/main" val="1802554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latin typeface="Matura MT Script Capitals" panose="03020802060602070202" pitchFamily="66" charset="0"/>
              </a:rPr>
              <a:t>The Cyrus Cylinder  </a:t>
            </a:r>
            <a:r>
              <a:rPr lang="en-US" dirty="0">
                <a:latin typeface="Berlin Sans FB" panose="020E0602020502020306" pitchFamily="34" charset="0"/>
              </a:rPr>
              <a:t>(ca. 539 BC)</a:t>
            </a:r>
          </a:p>
        </p:txBody>
      </p:sp>
      <p:pic>
        <p:nvPicPr>
          <p:cNvPr id="4" name="Content Placeholder 3" descr="cyrus cylinder.jpg"/>
          <p:cNvPicPr>
            <a:picLocks noGrp="1" noChangeAspect="1"/>
          </p:cNvPicPr>
          <p:nvPr>
            <p:ph idx="1"/>
          </p:nvPr>
        </p:nvPicPr>
        <p:blipFill>
          <a:blip r:embed="rId2"/>
          <a:stretch>
            <a:fillRect/>
          </a:stretch>
        </p:blipFill>
        <p:spPr>
          <a:xfrm>
            <a:off x="762000" y="1901031"/>
            <a:ext cx="7620000" cy="3924300"/>
          </a:xfrm>
        </p:spPr>
      </p:pic>
      <p:sp>
        <p:nvSpPr>
          <p:cNvPr id="7" name="Text Placeholder 6"/>
          <p:cNvSpPr>
            <a:spLocks noGrp="1"/>
          </p:cNvSpPr>
          <p:nvPr>
            <p:ph type="body" sz="half" idx="4294967295"/>
          </p:nvPr>
        </p:nvSpPr>
        <p:spPr>
          <a:xfrm>
            <a:off x="1524000" y="5943600"/>
            <a:ext cx="6019800" cy="838200"/>
          </a:xfrm>
        </p:spPr>
        <p:txBody>
          <a:bodyPr>
            <a:normAutofit fontScale="47500" lnSpcReduction="20000"/>
          </a:bodyPr>
          <a:lstStyle/>
          <a:p>
            <a:pPr marL="0" indent="0" algn="ctr">
              <a:buNone/>
            </a:pPr>
            <a:r>
              <a:rPr lang="en-US" dirty="0">
                <a:latin typeface="Berlin Sans FB" panose="020E0602020502020306" pitchFamily="34" charset="0"/>
              </a:rPr>
              <a:t>Found as a foundational deposit in Babylon in 1879, the Cyrus Cylinder contains a royal decree allowing deported peoples to return to their native lands.  This corroborates the account in Ezra.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477962"/>
          </a:xfrm>
        </p:spPr>
        <p:txBody>
          <a:bodyPr/>
          <a:lstStyle/>
          <a:p>
            <a:r>
              <a:rPr lang="en-US" dirty="0">
                <a:latin typeface="Matura MT Script Capitals" panose="03020802060602070202" pitchFamily="66" charset="0"/>
              </a:rPr>
              <a:t>The Great Persian Epicenters</a:t>
            </a:r>
          </a:p>
        </p:txBody>
      </p:sp>
      <p:sp>
        <p:nvSpPr>
          <p:cNvPr id="3" name="Text Placeholder 2"/>
          <p:cNvSpPr>
            <a:spLocks noGrp="1"/>
          </p:cNvSpPr>
          <p:nvPr>
            <p:ph type="body" idx="1"/>
          </p:nvPr>
        </p:nvSpPr>
        <p:spPr>
          <a:xfrm>
            <a:off x="457200" y="1535112"/>
            <a:ext cx="4040188" cy="1208087"/>
          </a:xfrm>
        </p:spPr>
        <p:txBody>
          <a:bodyPr>
            <a:normAutofit/>
          </a:bodyPr>
          <a:lstStyle/>
          <a:p>
            <a:pPr algn="ctr"/>
            <a:r>
              <a:rPr lang="en-US" b="0" dirty="0">
                <a:latin typeface="Berlin Sans FB" panose="020E0602020502020306" pitchFamily="34" charset="0"/>
              </a:rPr>
              <a:t>Persepolis:  The Showcase Capital of Persia</a:t>
            </a:r>
          </a:p>
        </p:txBody>
      </p:sp>
      <p:pic>
        <p:nvPicPr>
          <p:cNvPr id="7" name="Content Placeholder 6" descr="Ruins-of-Persepolis.jpg"/>
          <p:cNvPicPr>
            <a:picLocks noGrp="1" noChangeAspect="1"/>
          </p:cNvPicPr>
          <p:nvPr>
            <p:ph sz="half" idx="2"/>
          </p:nvPr>
        </p:nvPicPr>
        <p:blipFill>
          <a:blip r:embed="rId2" cstate="print"/>
          <a:stretch>
            <a:fillRect/>
          </a:stretch>
        </p:blipFill>
        <p:spPr>
          <a:xfrm>
            <a:off x="152400" y="2971800"/>
            <a:ext cx="4610958" cy="3077903"/>
          </a:xfrm>
          <a:ln>
            <a:solidFill>
              <a:schemeClr val="tx1"/>
            </a:solidFill>
          </a:ln>
        </p:spPr>
      </p:pic>
      <p:sp>
        <p:nvSpPr>
          <p:cNvPr id="5" name="Text Placeholder 4"/>
          <p:cNvSpPr>
            <a:spLocks noGrp="1"/>
          </p:cNvSpPr>
          <p:nvPr>
            <p:ph type="body" sz="quarter" idx="3"/>
          </p:nvPr>
        </p:nvSpPr>
        <p:spPr>
          <a:xfrm>
            <a:off x="4645025" y="1535112"/>
            <a:ext cx="4041775" cy="1284288"/>
          </a:xfrm>
        </p:spPr>
        <p:txBody>
          <a:bodyPr>
            <a:normAutofit/>
          </a:bodyPr>
          <a:lstStyle/>
          <a:p>
            <a:pPr algn="ctr"/>
            <a:r>
              <a:rPr lang="en-US" b="0" dirty="0">
                <a:latin typeface="Berlin Sans FB" panose="020E0602020502020306" pitchFamily="34" charset="0"/>
              </a:rPr>
              <a:t>Palace of Xerxes </a:t>
            </a:r>
          </a:p>
          <a:p>
            <a:pPr algn="ctr"/>
            <a:r>
              <a:rPr lang="en-US" b="0" dirty="0">
                <a:latin typeface="Berlin Sans FB" panose="020E0602020502020306" pitchFamily="34" charset="0"/>
              </a:rPr>
              <a:t>Frieze from Susa</a:t>
            </a:r>
          </a:p>
        </p:txBody>
      </p:sp>
      <p:pic>
        <p:nvPicPr>
          <p:cNvPr id="8" name="Content Placeholder 7" descr="Esther-Susa-GlazedBrickFrieze.jpg"/>
          <p:cNvPicPr>
            <a:picLocks noGrp="1" noChangeAspect="1"/>
          </p:cNvPicPr>
          <p:nvPr>
            <p:ph sz="quarter" idx="4"/>
          </p:nvPr>
        </p:nvPicPr>
        <p:blipFill>
          <a:blip r:embed="rId3"/>
          <a:stretch>
            <a:fillRect/>
          </a:stretch>
        </p:blipFill>
        <p:spPr>
          <a:xfrm>
            <a:off x="4876800" y="2971800"/>
            <a:ext cx="4077176" cy="3123116"/>
          </a:xfrm>
          <a:ln>
            <a:solidFill>
              <a:schemeClr val="tx1"/>
            </a:solidFill>
          </a:ln>
        </p:spPr>
      </p:pic>
    </p:spTree>
    <p:extLst>
      <p:ext uri="{BB962C8B-B14F-4D97-AF65-F5344CB8AC3E}">
        <p14:creationId xmlns:p14="http://schemas.microsoft.com/office/powerpoint/2010/main" val="1913119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normAutofit/>
          </a:bodyPr>
          <a:lstStyle/>
          <a:p>
            <a:r>
              <a:rPr lang="en-US" sz="5400" dirty="0">
                <a:latin typeface="Berlin Sans FB" panose="020E0602020502020306" pitchFamily="34" charset="0"/>
              </a:rPr>
              <a:t>Judah under Persian Control</a:t>
            </a:r>
          </a:p>
        </p:txBody>
      </p:sp>
      <p:sp>
        <p:nvSpPr>
          <p:cNvPr id="3" name="Text Placeholder 2"/>
          <p:cNvSpPr>
            <a:spLocks noGrp="1"/>
          </p:cNvSpPr>
          <p:nvPr>
            <p:ph type="body" idx="1"/>
          </p:nvPr>
        </p:nvSpPr>
        <p:spPr/>
        <p:txBody>
          <a:bodyPr/>
          <a:lstStyle/>
          <a:p>
            <a:pPr algn="ctr"/>
            <a:r>
              <a:rPr lang="en-US" b="0" dirty="0">
                <a:latin typeface="Berlin Sans FB" panose="020E0602020502020306" pitchFamily="34" charset="0"/>
              </a:rPr>
              <a:t>Jewish “YEHUD” Coins</a:t>
            </a:r>
          </a:p>
        </p:txBody>
      </p:sp>
      <p:pic>
        <p:nvPicPr>
          <p:cNvPr id="7" name="Content Placeholder 6" descr="5-Yehud-Coins.jpg"/>
          <p:cNvPicPr>
            <a:picLocks noGrp="1" noChangeAspect="1"/>
          </p:cNvPicPr>
          <p:nvPr>
            <p:ph sz="half" idx="2"/>
          </p:nvPr>
        </p:nvPicPr>
        <p:blipFill rotWithShape="1">
          <a:blip r:embed="rId2"/>
          <a:srcRect r="2066"/>
          <a:stretch/>
        </p:blipFill>
        <p:spPr>
          <a:xfrm>
            <a:off x="231030" y="2590800"/>
            <a:ext cx="4629724" cy="2971800"/>
          </a:xfrm>
        </p:spPr>
      </p:pic>
      <p:sp>
        <p:nvSpPr>
          <p:cNvPr id="5" name="Text Placeholder 4"/>
          <p:cNvSpPr>
            <a:spLocks noGrp="1"/>
          </p:cNvSpPr>
          <p:nvPr>
            <p:ph type="body" sz="quarter" idx="3"/>
          </p:nvPr>
        </p:nvSpPr>
        <p:spPr>
          <a:xfrm>
            <a:off x="4860754" y="1535113"/>
            <a:ext cx="4130846" cy="639762"/>
          </a:xfrm>
        </p:spPr>
        <p:txBody>
          <a:bodyPr/>
          <a:lstStyle/>
          <a:p>
            <a:pPr algn="ctr"/>
            <a:r>
              <a:rPr lang="en-US" dirty="0"/>
              <a:t> </a:t>
            </a:r>
            <a:r>
              <a:rPr lang="en-US" b="0" dirty="0">
                <a:latin typeface="Berlin Sans FB" panose="020E0602020502020306" pitchFamily="34" charset="0"/>
              </a:rPr>
              <a:t>“YEHUD” Seal Impressions</a:t>
            </a:r>
          </a:p>
        </p:txBody>
      </p:sp>
      <p:pic>
        <p:nvPicPr>
          <p:cNvPr id="8" name="Content Placeholder 7" descr="41jsT1esRFL._SL500_AA300_.jpg"/>
          <p:cNvPicPr>
            <a:picLocks noGrp="1" noChangeAspect="1"/>
          </p:cNvPicPr>
          <p:nvPr>
            <p:ph sz="quarter" idx="4"/>
          </p:nvPr>
        </p:nvPicPr>
        <p:blipFill rotWithShape="1">
          <a:blip r:embed="rId3"/>
          <a:srcRect l="15449" r="15876"/>
          <a:stretch/>
        </p:blipFill>
        <p:spPr>
          <a:xfrm>
            <a:off x="5442011" y="2361408"/>
            <a:ext cx="3035680" cy="4420392"/>
          </a:xfrm>
        </p:spPr>
      </p:pic>
    </p:spTree>
    <p:extLst>
      <p:ext uri="{BB962C8B-B14F-4D97-AF65-F5344CB8AC3E}">
        <p14:creationId xmlns:p14="http://schemas.microsoft.com/office/powerpoint/2010/main" val="2638191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a:bodyPr>
          <a:lstStyle/>
          <a:p>
            <a:r>
              <a:rPr lang="en-US" sz="3200" dirty="0">
                <a:latin typeface="Matura MT Script Capitals" panose="03020802060602070202" pitchFamily="66" charset="0"/>
              </a:rPr>
              <a:t>The Black Land:  Ancient Egypt</a:t>
            </a:r>
          </a:p>
        </p:txBody>
      </p:sp>
      <p:pic>
        <p:nvPicPr>
          <p:cNvPr id="4" name="Content Placeholder 3" descr="geogmape.gif"/>
          <p:cNvPicPr>
            <a:picLocks noGrp="1" noChangeAspect="1"/>
          </p:cNvPicPr>
          <p:nvPr>
            <p:ph idx="1"/>
          </p:nvPr>
        </p:nvPicPr>
        <p:blipFill>
          <a:blip r:embed="rId2"/>
          <a:stretch>
            <a:fillRect/>
          </a:stretch>
        </p:blipFill>
        <p:spPr>
          <a:xfrm>
            <a:off x="381000" y="685800"/>
            <a:ext cx="3657600" cy="5985165"/>
          </a:xfrm>
        </p:spPr>
      </p:pic>
      <p:sp>
        <p:nvSpPr>
          <p:cNvPr id="5" name="TextBox 4"/>
          <p:cNvSpPr txBox="1"/>
          <p:nvPr/>
        </p:nvSpPr>
        <p:spPr>
          <a:xfrm>
            <a:off x="4267200" y="762000"/>
            <a:ext cx="4876800" cy="5355312"/>
          </a:xfrm>
          <a:prstGeom prst="rect">
            <a:avLst/>
          </a:prstGeom>
          <a:noFill/>
        </p:spPr>
        <p:txBody>
          <a:bodyPr wrap="square" rtlCol="0">
            <a:spAutoFit/>
          </a:bodyPr>
          <a:lstStyle/>
          <a:p>
            <a:r>
              <a:rPr lang="en-US" dirty="0">
                <a:latin typeface="Berlin Sans FB" panose="020E0602020502020306" pitchFamily="34" charset="0"/>
              </a:rPr>
              <a:t>The Egyptians called their land “The Black Land” due to the fertility of the soil on the banks of the Nile River.  Vast deserts surrounded Egypt to the west and east, which isolated her from enemies and cultural influences.  This desert was called “The Red Land.”  The Nile River is the life blood of Egypt that helps explain why the first plague turned the Nile into blood (Exodus 7:14-24).  Each year the river flooded its banks and fertilized the soil, allowing the Egyptian to grow a variety of crops along a  less than 12 mile wide strip.  The Nile is one of the few major rivers that flows north and Egypt is divided into two parts:  Upper Egypt to the south (think upriver) and Lower Egypt to the north (think down river).  Separate kingdoms ruled these two regions until Menes or </a:t>
            </a:r>
            <a:r>
              <a:rPr lang="en-US" dirty="0" err="1">
                <a:latin typeface="Berlin Sans FB" panose="020E0602020502020306" pitchFamily="34" charset="0"/>
              </a:rPr>
              <a:t>Narmer</a:t>
            </a:r>
            <a:r>
              <a:rPr lang="en-US" dirty="0">
                <a:latin typeface="Berlin Sans FB" panose="020E0602020502020306" pitchFamily="34" charset="0"/>
              </a:rPr>
              <a:t> united the two together.  Hence the pharaohs wore the “double crown” signifying control over both Lower and Upper Egypt.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95400"/>
          </a:xfrm>
        </p:spPr>
        <p:txBody>
          <a:bodyPr>
            <a:normAutofit fontScale="90000"/>
          </a:bodyPr>
          <a:lstStyle/>
          <a:p>
            <a:r>
              <a:rPr lang="en-US" dirty="0">
                <a:latin typeface="Matura MT Script Capitals" panose="03020802060602070202" pitchFamily="66" charset="0"/>
              </a:rPr>
              <a:t>The Sack of Persepolis by Alexander the Great </a:t>
            </a:r>
            <a:r>
              <a:rPr lang="en-US" dirty="0">
                <a:latin typeface="Berlin Sans FB" panose="020E0602020502020306" pitchFamily="34" charset="0"/>
              </a:rPr>
              <a:t>(331 BC)</a:t>
            </a:r>
          </a:p>
        </p:txBody>
      </p:sp>
      <p:pic>
        <p:nvPicPr>
          <p:cNvPr id="4" name="Content Placeholder 3" descr="AlexanderPersepolisLootingTrans.jpg"/>
          <p:cNvPicPr>
            <a:picLocks noGrp="1" noChangeAspect="1"/>
          </p:cNvPicPr>
          <p:nvPr>
            <p:ph idx="1"/>
          </p:nvPr>
        </p:nvPicPr>
        <p:blipFill>
          <a:blip r:embed="rId2"/>
          <a:stretch>
            <a:fillRect/>
          </a:stretch>
        </p:blipFill>
        <p:spPr>
          <a:xfrm>
            <a:off x="990600" y="1309604"/>
            <a:ext cx="7315200" cy="5215819"/>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b="1" dirty="0">
                <a:latin typeface="Castellar" panose="020A0402060406010301" pitchFamily="18" charset="0"/>
              </a:rPr>
              <a:t>The Roman Empire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205" y="1371600"/>
            <a:ext cx="8843590" cy="5105400"/>
          </a:xfrm>
          <a:ln>
            <a:solidFill>
              <a:schemeClr val="bg1"/>
            </a:solidFill>
          </a:ln>
        </p:spPr>
      </p:pic>
    </p:spTree>
    <p:extLst>
      <p:ext uri="{BB962C8B-B14F-4D97-AF65-F5344CB8AC3E}">
        <p14:creationId xmlns:p14="http://schemas.microsoft.com/office/powerpoint/2010/main" val="13246484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latin typeface="Berlin Sans FB" panose="020E0602020502020306" pitchFamily="34" charset="0"/>
              </a:rPr>
              <a:t>Hellenism versus Judaism</a:t>
            </a:r>
          </a:p>
        </p:txBody>
      </p:sp>
      <p:sp>
        <p:nvSpPr>
          <p:cNvPr id="3" name="Content Placeholder 2"/>
          <p:cNvSpPr>
            <a:spLocks noGrp="1"/>
          </p:cNvSpPr>
          <p:nvPr>
            <p:ph idx="1"/>
          </p:nvPr>
        </p:nvSpPr>
        <p:spPr>
          <a:xfrm>
            <a:off x="76200" y="838200"/>
            <a:ext cx="7086600" cy="5867400"/>
          </a:xfrm>
        </p:spPr>
        <p:txBody>
          <a:bodyPr>
            <a:normAutofit fontScale="92500"/>
          </a:bodyPr>
          <a:lstStyle/>
          <a:p>
            <a:r>
              <a:rPr lang="en-US" sz="2400" dirty="0">
                <a:latin typeface="Berlin Sans FB" panose="020E0602020502020306" pitchFamily="34" charset="0"/>
              </a:rPr>
              <a:t>A clash of two conflicting cultures and worldviews</a:t>
            </a:r>
          </a:p>
          <a:p>
            <a:r>
              <a:rPr lang="en-US" sz="2400" dirty="0">
                <a:latin typeface="Berlin Sans FB" panose="020E0602020502020306" pitchFamily="34" charset="0"/>
              </a:rPr>
              <a:t>Antiochus IV and the Maccabean Revolt</a:t>
            </a:r>
          </a:p>
          <a:p>
            <a:r>
              <a:rPr lang="en-US" sz="2400" dirty="0">
                <a:latin typeface="Berlin Sans FB" panose="020E0602020502020306" pitchFamily="34" charset="0"/>
              </a:rPr>
              <a:t>The Hellenization (secularization) of many Jews</a:t>
            </a:r>
          </a:p>
          <a:p>
            <a:r>
              <a:rPr lang="en-US" sz="2400" dirty="0">
                <a:latin typeface="Berlin Sans FB" panose="020E0602020502020306" pitchFamily="34" charset="0"/>
              </a:rPr>
              <a:t>Judaism:  One God, humanity is made in God’s image, a balance of body and soul, Calendar based on the New Moon, observance of the Sabbath, and the practice of Circumcision.  Jews lived by a covenant code and held to personal moral ethics and behaviors</a:t>
            </a:r>
          </a:p>
          <a:p>
            <a:r>
              <a:rPr lang="en-US" sz="2400" dirty="0">
                <a:latin typeface="Berlin Sans FB" panose="020E0602020502020306" pitchFamily="34" charset="0"/>
              </a:rPr>
              <a:t>Hellenism:  Many gods (Plato: the active involvement of gods in human affairs and even the existence of deities were not seriously recognized), god is in the image of humanity and has human characteristics, physical beauty is ideal and should be displayed and enjoyed with little or no inhibitions, leading to gross immorality, self-indulgence and debauchery</a:t>
            </a:r>
          </a:p>
        </p:txBody>
      </p:sp>
      <p:pic>
        <p:nvPicPr>
          <p:cNvPr id="9218" name="Picture 2" descr="Image result for hellenism vs. juda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990600"/>
            <a:ext cx="167807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7235439" y="3657600"/>
            <a:ext cx="1681639" cy="2514600"/>
          </a:xfrm>
          <a:prstGeom prst="rect">
            <a:avLst/>
          </a:prstGeom>
        </p:spPr>
      </p:pic>
    </p:spTree>
    <p:extLst>
      <p:ext uri="{BB962C8B-B14F-4D97-AF65-F5344CB8AC3E}">
        <p14:creationId xmlns:p14="http://schemas.microsoft.com/office/powerpoint/2010/main" val="3768374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fontScale="90000"/>
          </a:bodyPr>
          <a:lstStyle/>
          <a:p>
            <a:r>
              <a:rPr lang="en-US" dirty="0">
                <a:latin typeface="Berlin Sans FB" panose="020E0602020502020306" pitchFamily="34" charset="0"/>
              </a:rPr>
              <a:t>The Roman Contribution to the Spread of Christianity</a:t>
            </a:r>
          </a:p>
        </p:txBody>
      </p:sp>
      <p:sp>
        <p:nvSpPr>
          <p:cNvPr id="3" name="Content Placeholder 2"/>
          <p:cNvSpPr>
            <a:spLocks noGrp="1"/>
          </p:cNvSpPr>
          <p:nvPr>
            <p:ph idx="1"/>
          </p:nvPr>
        </p:nvSpPr>
        <p:spPr>
          <a:xfrm>
            <a:off x="152400" y="1219200"/>
            <a:ext cx="8839200" cy="5486400"/>
          </a:xfrm>
        </p:spPr>
        <p:txBody>
          <a:bodyPr/>
          <a:lstStyle/>
          <a:p>
            <a:r>
              <a:rPr lang="en-US" dirty="0">
                <a:latin typeface="Berlin Sans FB" panose="020E0602020502020306" pitchFamily="34" charset="0"/>
              </a:rPr>
              <a:t>Highly developed network of trade and roads</a:t>
            </a:r>
          </a:p>
          <a:p>
            <a:r>
              <a:rPr lang="en-US" dirty="0">
                <a:latin typeface="Berlin Sans FB" panose="020E0602020502020306" pitchFamily="34" charset="0"/>
              </a:rPr>
              <a:t>Stable, well-organized rule with a relatively safe countryside for travel.</a:t>
            </a:r>
          </a:p>
          <a:p>
            <a:r>
              <a:rPr lang="en-US" dirty="0">
                <a:latin typeface="Berlin Sans FB" panose="020E0602020502020306" pitchFamily="34" charset="0"/>
              </a:rPr>
              <a:t>The nearly universal use of the Greek language</a:t>
            </a:r>
          </a:p>
          <a:p>
            <a:r>
              <a:rPr lang="en-US" dirty="0">
                <a:latin typeface="Berlin Sans FB" panose="020E0602020502020306" pitchFamily="34" charset="0"/>
              </a:rPr>
              <a:t>Roman culture was outwardly polytheistic, but essentially atheistic; exemplified in its extreme decadence.</a:t>
            </a:r>
          </a:p>
        </p:txBody>
      </p:sp>
    </p:spTree>
    <p:extLst>
      <p:ext uri="{BB962C8B-B14F-4D97-AF65-F5344CB8AC3E}">
        <p14:creationId xmlns:p14="http://schemas.microsoft.com/office/powerpoint/2010/main" val="1395133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a:latin typeface="Matura MT Script Capitals" pitchFamily="66" charset="0"/>
              </a:rPr>
              <a:t>Egyptian Chronology</a:t>
            </a:r>
          </a:p>
        </p:txBody>
      </p:sp>
      <p:sp>
        <p:nvSpPr>
          <p:cNvPr id="3" name="Content Placeholder 2"/>
          <p:cNvSpPr>
            <a:spLocks noGrp="1"/>
          </p:cNvSpPr>
          <p:nvPr>
            <p:ph idx="1"/>
          </p:nvPr>
        </p:nvSpPr>
        <p:spPr>
          <a:xfrm>
            <a:off x="0" y="762000"/>
            <a:ext cx="8991600" cy="6019800"/>
          </a:xfrm>
        </p:spPr>
        <p:txBody>
          <a:bodyPr>
            <a:normAutofit/>
          </a:bodyPr>
          <a:lstStyle/>
          <a:p>
            <a:r>
              <a:rPr lang="en-US" sz="2000" b="1" dirty="0">
                <a:latin typeface="Berlin Sans FB" panose="020E0602020502020306" pitchFamily="34" charset="0"/>
              </a:rPr>
              <a:t>The Old Kingdom (2624-2135 BC)</a:t>
            </a:r>
            <a:r>
              <a:rPr lang="en-US" sz="2000" dirty="0">
                <a:latin typeface="Berlin Sans FB" panose="020E0602020502020306" pitchFamily="34" charset="0"/>
              </a:rPr>
              <a:t>:  Upper and Lower Egypt united; The Age of the Pyramids</a:t>
            </a:r>
          </a:p>
          <a:p>
            <a:r>
              <a:rPr lang="en-US" sz="2000" b="1" dirty="0">
                <a:latin typeface="Berlin Sans FB" panose="020E0602020502020306" pitchFamily="34" charset="0"/>
              </a:rPr>
              <a:t>The First Intermediate Period (2135-2040 BC)</a:t>
            </a:r>
          </a:p>
          <a:p>
            <a:r>
              <a:rPr lang="en-US" sz="2000" b="1" dirty="0">
                <a:latin typeface="Berlin Sans FB" panose="020E0602020502020306" pitchFamily="34" charset="0"/>
              </a:rPr>
              <a:t>The Middle Kingdom (2040-1640 BC):  </a:t>
            </a:r>
            <a:r>
              <a:rPr lang="en-US" sz="2000" dirty="0">
                <a:latin typeface="Berlin Sans FB" panose="020E0602020502020306" pitchFamily="34" charset="0"/>
              </a:rPr>
              <a:t>The Age of the Patriarchs</a:t>
            </a:r>
          </a:p>
          <a:p>
            <a:r>
              <a:rPr lang="en-US" sz="2000" b="1" dirty="0">
                <a:latin typeface="Berlin Sans FB" panose="020E0602020502020306" pitchFamily="34" charset="0"/>
              </a:rPr>
              <a:t>The Second Intermediate Period (1640-1550 BC):   </a:t>
            </a:r>
            <a:r>
              <a:rPr lang="en-US" sz="2000" dirty="0">
                <a:latin typeface="Berlin Sans FB" panose="020E0602020502020306" pitchFamily="34" charset="0"/>
              </a:rPr>
              <a:t>Joseph; The Hyksos</a:t>
            </a:r>
          </a:p>
          <a:p>
            <a:r>
              <a:rPr lang="en-US" sz="2000" b="1" dirty="0">
                <a:latin typeface="Berlin Sans FB" panose="020E0602020502020306" pitchFamily="34" charset="0"/>
              </a:rPr>
              <a:t>The New Kingdom (1550-1069 BC)</a:t>
            </a:r>
            <a:r>
              <a:rPr lang="en-US" sz="2000" dirty="0">
                <a:latin typeface="Berlin Sans FB" panose="020E0602020502020306" pitchFamily="34" charset="0"/>
              </a:rPr>
              <a:t>:  Israelite Sojourn and Exodus; Period of the Judges; The Valley of the Kings</a:t>
            </a:r>
          </a:p>
          <a:p>
            <a:r>
              <a:rPr lang="en-US" sz="2000" b="1" dirty="0">
                <a:latin typeface="Berlin Sans FB" panose="020E0602020502020306" pitchFamily="34" charset="0"/>
              </a:rPr>
              <a:t>The Third Intermediate Period (1069-664 BC)</a:t>
            </a:r>
            <a:r>
              <a:rPr lang="en-US" sz="2000" dirty="0">
                <a:latin typeface="Berlin Sans FB" panose="020E0602020502020306" pitchFamily="34" charset="0"/>
              </a:rPr>
              <a:t>:  The United Monarchy; The Kingdoms of Israel and Judah</a:t>
            </a:r>
          </a:p>
          <a:p>
            <a:r>
              <a:rPr lang="en-US" sz="2000" b="1" dirty="0">
                <a:latin typeface="Berlin Sans FB" panose="020E0602020502020306" pitchFamily="34" charset="0"/>
              </a:rPr>
              <a:t>The </a:t>
            </a:r>
            <a:r>
              <a:rPr lang="en-US" sz="2000" b="1" dirty="0" err="1">
                <a:latin typeface="Berlin Sans FB" panose="020E0602020502020306" pitchFamily="34" charset="0"/>
              </a:rPr>
              <a:t>Saite</a:t>
            </a:r>
            <a:r>
              <a:rPr lang="en-US" sz="2000" b="1" dirty="0">
                <a:latin typeface="Berlin Sans FB" panose="020E0602020502020306" pitchFamily="34" charset="0"/>
              </a:rPr>
              <a:t> Period (664-525 BC)</a:t>
            </a:r>
            <a:r>
              <a:rPr lang="en-US" sz="2000" dirty="0">
                <a:latin typeface="Berlin Sans FB" panose="020E0602020502020306" pitchFamily="34" charset="0"/>
              </a:rPr>
              <a:t>:  The Last years of Judah through the Persian Period</a:t>
            </a:r>
          </a:p>
          <a:p>
            <a:r>
              <a:rPr lang="en-US" sz="2000" b="1" dirty="0">
                <a:latin typeface="Berlin Sans FB" panose="020E0602020502020306" pitchFamily="34" charset="0"/>
              </a:rPr>
              <a:t>Egyptian Interactions with Israel:  </a:t>
            </a:r>
            <a:r>
              <a:rPr lang="en-US" sz="2000" dirty="0">
                <a:latin typeface="Berlin Sans FB" panose="020E0602020502020306" pitchFamily="34" charset="0"/>
              </a:rPr>
              <a:t>Genesis 12:10-20 (Abraham in Egypt), 37-50 (Joseph); Exodus, 1-2 Kings, 1-2 Chronicles and Isaiah 37:9:  </a:t>
            </a:r>
            <a:r>
              <a:rPr lang="en-US" sz="2000" dirty="0" err="1">
                <a:latin typeface="Berlin Sans FB" panose="020E0602020502020306" pitchFamily="34" charset="0"/>
              </a:rPr>
              <a:t>Siamun</a:t>
            </a:r>
            <a:r>
              <a:rPr lang="en-US" sz="2000" dirty="0">
                <a:latin typeface="Berlin Sans FB" panose="020E0602020502020306" pitchFamily="34" charset="0"/>
              </a:rPr>
              <a:t>, </a:t>
            </a:r>
            <a:r>
              <a:rPr lang="en-US" sz="2000" dirty="0" err="1">
                <a:latin typeface="Berlin Sans FB" panose="020E0602020502020306" pitchFamily="34" charset="0"/>
              </a:rPr>
              <a:t>Shishak</a:t>
            </a:r>
            <a:r>
              <a:rPr lang="en-US" sz="2000" dirty="0">
                <a:latin typeface="Berlin Sans FB" panose="020E0602020502020306" pitchFamily="34" charset="0"/>
              </a:rPr>
              <a:t>, </a:t>
            </a:r>
            <a:r>
              <a:rPr lang="en-US" sz="2000" dirty="0" err="1">
                <a:latin typeface="Berlin Sans FB" panose="020E0602020502020306" pitchFamily="34" charset="0"/>
              </a:rPr>
              <a:t>Zerah</a:t>
            </a:r>
            <a:r>
              <a:rPr lang="en-US" sz="2000" dirty="0">
                <a:latin typeface="Berlin Sans FB" panose="020E0602020502020306" pitchFamily="34" charset="0"/>
              </a:rPr>
              <a:t>, </a:t>
            </a:r>
            <a:r>
              <a:rPr lang="en-US" sz="2000" dirty="0" err="1">
                <a:latin typeface="Berlin Sans FB" panose="020E0602020502020306" pitchFamily="34" charset="0"/>
              </a:rPr>
              <a:t>Tirhaqa</a:t>
            </a:r>
            <a:r>
              <a:rPr lang="en-US" sz="2000" dirty="0">
                <a:latin typeface="Berlin Sans FB" panose="020E0602020502020306" pitchFamily="34" charset="0"/>
              </a:rPr>
              <a:t>, </a:t>
            </a:r>
            <a:r>
              <a:rPr lang="en-US" sz="2000" dirty="0" err="1">
                <a:latin typeface="Berlin Sans FB" panose="020E0602020502020306" pitchFamily="34" charset="0"/>
              </a:rPr>
              <a:t>Necho</a:t>
            </a:r>
            <a:r>
              <a:rPr lang="en-US" sz="2000" dirty="0">
                <a:latin typeface="Berlin Sans FB" panose="020E0602020502020306" pitchFamily="34" charset="0"/>
              </a:rPr>
              <a:t>, Jeremiah 44:30 (</a:t>
            </a:r>
            <a:r>
              <a:rPr lang="en-US" sz="2000" dirty="0" err="1">
                <a:latin typeface="Berlin Sans FB" panose="020E0602020502020306" pitchFamily="34" charset="0"/>
              </a:rPr>
              <a:t>Apries</a:t>
            </a:r>
            <a:r>
              <a:rPr lang="en-US" sz="2000" dirty="0">
                <a:latin typeface="Berlin Sans FB" panose="020E0602020502020306" pitchFamily="34" charset="0"/>
              </a:rPr>
              <a:t> or </a:t>
            </a:r>
            <a:r>
              <a:rPr lang="en-US" sz="2000" dirty="0" err="1">
                <a:latin typeface="Berlin Sans FB" panose="020E0602020502020306" pitchFamily="34" charset="0"/>
              </a:rPr>
              <a:t>Hophra</a:t>
            </a:r>
            <a:r>
              <a:rPr lang="en-US" sz="2000" dirty="0">
                <a:latin typeface="Berlin Sans FB" panose="020E0602020502020306" pitchFamily="34" charset="0"/>
              </a:rPr>
              <a:t>)</a:t>
            </a:r>
          </a:p>
        </p:txBody>
      </p:sp>
    </p:spTree>
    <p:extLst>
      <p:ext uri="{BB962C8B-B14F-4D97-AF65-F5344CB8AC3E}">
        <p14:creationId xmlns:p14="http://schemas.microsoft.com/office/powerpoint/2010/main" val="80946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atura MT Script Capitals" panose="03020802060602070202" pitchFamily="66" charset="0"/>
              </a:rPr>
              <a:t>The Dynasties of Ancient Egypt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405222"/>
            <a:ext cx="7807537" cy="4843178"/>
          </a:xfrm>
        </p:spPr>
      </p:pic>
    </p:spTree>
    <p:extLst>
      <p:ext uri="{BB962C8B-B14F-4D97-AF65-F5344CB8AC3E}">
        <p14:creationId xmlns:p14="http://schemas.microsoft.com/office/powerpoint/2010/main" val="1277536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a:latin typeface="Matura MT Script Capitals" panose="03020802060602070202" pitchFamily="66" charset="0"/>
              </a:rPr>
              <a:t>Egypt in the Old Testament</a:t>
            </a:r>
          </a:p>
        </p:txBody>
      </p:sp>
      <p:sp>
        <p:nvSpPr>
          <p:cNvPr id="3" name="Content Placeholder 2"/>
          <p:cNvSpPr>
            <a:spLocks noGrp="1"/>
          </p:cNvSpPr>
          <p:nvPr>
            <p:ph idx="1"/>
          </p:nvPr>
        </p:nvSpPr>
        <p:spPr>
          <a:xfrm>
            <a:off x="152400" y="990600"/>
            <a:ext cx="8763000" cy="5562600"/>
          </a:xfrm>
        </p:spPr>
        <p:txBody>
          <a:bodyPr>
            <a:normAutofit fontScale="55000" lnSpcReduction="20000"/>
          </a:bodyPr>
          <a:lstStyle/>
          <a:p>
            <a:r>
              <a:rPr lang="en-US" dirty="0">
                <a:latin typeface="Berlin Sans FB" panose="020E0602020502020306" pitchFamily="34" charset="0"/>
              </a:rPr>
              <a:t>Egyptian history that parallels the OT narrative is divided by Egyptologists into the Old Kingdom (2686 -2180 BC); First Intermediate Period (2180-2030 BC); the Middle Kingdom (2030-1786 BC); the Second Intermediate Period (1786-1633 BC); the New Kingdom (1551-1070 BC); the Third Intermediate Period (1085-664 BC); The Late Period (664-525 BC)</a:t>
            </a:r>
          </a:p>
          <a:p>
            <a:r>
              <a:rPr lang="en-US" dirty="0">
                <a:latin typeface="Berlin Sans FB" panose="020E0602020502020306" pitchFamily="34" charset="0"/>
              </a:rPr>
              <a:t>Egypt plays important roles in both the OT and the NT (remember Joseph, Mary and Jesus fleeing Herod’s soldiers and living in Egypt until his death).  Abraham and Sarah (actually Abram and Sarai) travel to Egypt (Gen. 12:10-20), probably during the Middle Kingdom.  Joseph settles his father Jacob and his brothers in the Land of Goshen in Lower Egypt, where they flourish and become a threat to a new dynasty of pharaohs simply due to their vast  numbers.  This occurred during the Second Intermediate Period.  After 400 years of slavery, YHWH delivers Israel out of Egypt during the New Kingdom, but Egypt appears later in Israel’s history as well, during the Third Intermediate Period.  Pharaoh </a:t>
            </a:r>
            <a:r>
              <a:rPr lang="en-US" dirty="0" err="1">
                <a:latin typeface="Berlin Sans FB" panose="020E0602020502020306" pitchFamily="34" charset="0"/>
              </a:rPr>
              <a:t>Merneptah</a:t>
            </a:r>
            <a:r>
              <a:rPr lang="en-US" dirty="0">
                <a:latin typeface="Berlin Sans FB" panose="020E0602020502020306" pitchFamily="34" charset="0"/>
              </a:rPr>
              <a:t> mentions Israel in 1205 BC as living in the land of Canaan.  Pharaoh </a:t>
            </a:r>
            <a:r>
              <a:rPr lang="en-US" dirty="0" err="1">
                <a:latin typeface="Berlin Sans FB" panose="020E0602020502020306" pitchFamily="34" charset="0"/>
              </a:rPr>
              <a:t>Siamun</a:t>
            </a:r>
            <a:r>
              <a:rPr lang="en-US" dirty="0">
                <a:latin typeface="Berlin Sans FB" panose="020E0602020502020306" pitchFamily="34" charset="0"/>
              </a:rPr>
              <a:t> offers his daughter in marriage to Solomon.  After Solomon’s death, Pharaoh </a:t>
            </a:r>
            <a:r>
              <a:rPr lang="en-US" dirty="0" err="1">
                <a:latin typeface="Berlin Sans FB" panose="020E0602020502020306" pitchFamily="34" charset="0"/>
              </a:rPr>
              <a:t>Shishak</a:t>
            </a:r>
            <a:r>
              <a:rPr lang="en-US" dirty="0">
                <a:latin typeface="Berlin Sans FB" panose="020E0602020502020306" pitchFamily="34" charset="0"/>
              </a:rPr>
              <a:t> invades Israel and Judah and plunders the Temple.  Later pharaohs offer aid to Israel and Judah against Assyria.  Pharaoh </a:t>
            </a:r>
            <a:r>
              <a:rPr lang="en-US" dirty="0" err="1">
                <a:latin typeface="Berlin Sans FB" panose="020E0602020502020306" pitchFamily="34" charset="0"/>
              </a:rPr>
              <a:t>Necho</a:t>
            </a:r>
            <a:r>
              <a:rPr lang="en-US" dirty="0">
                <a:latin typeface="Berlin Sans FB" panose="020E0602020502020306" pitchFamily="34" charset="0"/>
              </a:rPr>
              <a:t> kills King Josiah of Judah at Megiddo in 609 BC.  Finally, Pharaoh </a:t>
            </a:r>
            <a:r>
              <a:rPr lang="en-US" dirty="0" err="1">
                <a:latin typeface="Berlin Sans FB" panose="020E0602020502020306" pitchFamily="34" charset="0"/>
              </a:rPr>
              <a:t>Hophra</a:t>
            </a:r>
            <a:r>
              <a:rPr lang="en-US" dirty="0">
                <a:latin typeface="Berlin Sans FB" panose="020E0602020502020306" pitchFamily="34" charset="0"/>
              </a:rPr>
              <a:t> promises help to Zedekiah against the Babylonians, but this fails to materialize.  Egypt is, by this time, “a broken reed” and impotent to stop the Babylonian onslaught.</a:t>
            </a:r>
          </a:p>
          <a:p>
            <a:r>
              <a:rPr lang="en-US" dirty="0">
                <a:latin typeface="Berlin Sans FB" panose="020E0602020502020306" pitchFamily="34" charset="0"/>
              </a:rPr>
              <a:t>Egyptian influence in the OT can be seen in various aspects.  For example, several people have Egyptian names (Moses, </a:t>
            </a:r>
            <a:r>
              <a:rPr lang="en-US" dirty="0" err="1">
                <a:latin typeface="Berlin Sans FB" panose="020E0602020502020306" pitchFamily="34" charset="0"/>
              </a:rPr>
              <a:t>Hophni</a:t>
            </a:r>
            <a:r>
              <a:rPr lang="en-US" dirty="0">
                <a:latin typeface="Berlin Sans FB" panose="020E0602020502020306" pitchFamily="34" charset="0"/>
              </a:rPr>
              <a:t>, Phineas), and a number of Proverbs have close Egyptian parallels as well.</a:t>
            </a:r>
          </a:p>
          <a:p>
            <a:endParaRPr lang="en-US" dirty="0"/>
          </a:p>
        </p:txBody>
      </p:sp>
    </p:spTree>
    <p:extLst>
      <p:ext uri="{BB962C8B-B14F-4D97-AF65-F5344CB8AC3E}">
        <p14:creationId xmlns:p14="http://schemas.microsoft.com/office/powerpoint/2010/main" val="48632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1219200"/>
          </a:xfrm>
        </p:spPr>
        <p:txBody>
          <a:bodyPr>
            <a:normAutofit fontScale="90000"/>
          </a:bodyPr>
          <a:lstStyle/>
          <a:p>
            <a:r>
              <a:rPr lang="en-US" dirty="0">
                <a:latin typeface="Berlin Sans FB" panose="020E0602020502020306" pitchFamily="34" charset="0"/>
                <a:cs typeface="Times New Roman" pitchFamily="18" charset="0"/>
              </a:rPr>
              <a:t>Semites (Hebrews) arriving in Egypt </a:t>
            </a:r>
            <a:br>
              <a:rPr lang="en-US" dirty="0">
                <a:latin typeface="Berlin Sans FB" panose="020E0602020502020306" pitchFamily="34" charset="0"/>
                <a:cs typeface="Times New Roman" pitchFamily="18" charset="0"/>
              </a:rPr>
            </a:br>
            <a:r>
              <a:rPr lang="en-US" sz="2200" dirty="0">
                <a:latin typeface="Berlin Sans FB" panose="020E0602020502020306" pitchFamily="34" charset="0"/>
                <a:cs typeface="Times New Roman" pitchFamily="18" charset="0"/>
              </a:rPr>
              <a:t>from a tomb painting at </a:t>
            </a:r>
            <a:r>
              <a:rPr lang="en-US" sz="2200" dirty="0" err="1">
                <a:latin typeface="Berlin Sans FB" panose="020E0602020502020306" pitchFamily="34" charset="0"/>
                <a:cs typeface="Times New Roman" pitchFamily="18" charset="0"/>
              </a:rPr>
              <a:t>Beni</a:t>
            </a:r>
            <a:r>
              <a:rPr lang="en-US" sz="2200" dirty="0">
                <a:latin typeface="Berlin Sans FB" panose="020E0602020502020306" pitchFamily="34" charset="0"/>
                <a:cs typeface="Times New Roman" pitchFamily="18" charset="0"/>
              </a:rPr>
              <a:t> Hasan dating to the reign of the Twelfth Dynasty Pharaoh </a:t>
            </a:r>
            <a:r>
              <a:rPr lang="en-US" sz="2200" dirty="0" err="1">
                <a:latin typeface="Berlin Sans FB" panose="020E0602020502020306" pitchFamily="34" charset="0"/>
                <a:cs typeface="Times New Roman" panose="02020603050405020304" pitchFamily="18" charset="0"/>
              </a:rPr>
              <a:t>Sesostris</a:t>
            </a:r>
            <a:r>
              <a:rPr lang="en-US" sz="2200" dirty="0">
                <a:latin typeface="Berlin Sans FB" panose="020E0602020502020306" pitchFamily="34" charset="0"/>
                <a:cs typeface="Times New Roman" panose="02020603050405020304" pitchFamily="18" charset="0"/>
              </a:rPr>
              <a:t> II (ca. 1892 BC)</a:t>
            </a:r>
          </a:p>
        </p:txBody>
      </p:sp>
      <p:pic>
        <p:nvPicPr>
          <p:cNvPr id="9" name="Content Placeholder 8" descr="beni hasan.jpg"/>
          <p:cNvPicPr>
            <a:picLocks noGrp="1" noChangeAspect="1"/>
          </p:cNvPicPr>
          <p:nvPr>
            <p:ph idx="1"/>
          </p:nvPr>
        </p:nvPicPr>
        <p:blipFill>
          <a:blip r:embed="rId2"/>
          <a:stretch>
            <a:fillRect/>
          </a:stretch>
        </p:blipFill>
        <p:spPr>
          <a:xfrm>
            <a:off x="425937" y="1371600"/>
            <a:ext cx="8292126" cy="5297756"/>
          </a:xfrm>
        </p:spPr>
      </p:pic>
    </p:spTree>
    <p:extLst>
      <p:ext uri="{BB962C8B-B14F-4D97-AF65-F5344CB8AC3E}">
        <p14:creationId xmlns:p14="http://schemas.microsoft.com/office/powerpoint/2010/main" val="630972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2049</TotalTime>
  <Words>3496</Words>
  <Application>Microsoft Office PowerPoint</Application>
  <PresentationFormat>On-screen Show (4:3)</PresentationFormat>
  <Paragraphs>125</Paragraphs>
  <Slides>53</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Arial</vt:lpstr>
      <vt:lpstr>Baskerville Old Face</vt:lpstr>
      <vt:lpstr>Berlin Sans FB</vt:lpstr>
      <vt:lpstr>Calibri</vt:lpstr>
      <vt:lpstr>Calibri Light</vt:lpstr>
      <vt:lpstr>Castellar</vt:lpstr>
      <vt:lpstr>Matura MT Script Capitals</vt:lpstr>
      <vt:lpstr>Times New Roman</vt:lpstr>
      <vt:lpstr>Office Theme</vt:lpstr>
      <vt:lpstr>1_Office Theme</vt:lpstr>
      <vt:lpstr>The Geo-Political Arena</vt:lpstr>
      <vt:lpstr>The Canaanites and Phoenicians</vt:lpstr>
      <vt:lpstr>Ugarit and Ugaritic</vt:lpstr>
      <vt:lpstr>Egypt:  Land of the Pharaohs</vt:lpstr>
      <vt:lpstr>The Black Land:  Ancient Egypt</vt:lpstr>
      <vt:lpstr>Egyptian Chronology</vt:lpstr>
      <vt:lpstr>The Dynasties of Ancient Egypt</vt:lpstr>
      <vt:lpstr>Egypt in the Old Testament</vt:lpstr>
      <vt:lpstr>Semites (Hebrews) arriving in Egypt  from a tomb painting at Beni Hasan dating to the reign of the Twelfth Dynasty Pharaoh Sesostris II (ca. 1892 BC)</vt:lpstr>
      <vt:lpstr>Avaris, the Hyksos Capital of Egypt The Hyksos were powerful Canaanites living in northern Egypt that overthrew the Egyptian ruler and controlled Egypt for over a century, from ca. 1648-1540 BC.  It is believed by many scholars that Joseph (Gen. 37-50) lived during this time.  Note Exodus 1:8:  “Now there arose a new king over Egypt, who did not know Joseph” implies a new (Egyptian) dynasty. </vt:lpstr>
      <vt:lpstr>The Asiatic Tomb at Avaris</vt:lpstr>
      <vt:lpstr>The Reconstructed Statue from the Nobles Tomb at Avaris:  Is this Joseph?</vt:lpstr>
      <vt:lpstr>Pitom and Rameses:  Cities built by Israelite Slaves</vt:lpstr>
      <vt:lpstr>The Eighteenth Dynasty  ca. 1550-1292 BC</vt:lpstr>
      <vt:lpstr>The Egyptian Empire </vt:lpstr>
      <vt:lpstr>Akhenaten:  The Heretic Pharaoh (1353-1336 BC)</vt:lpstr>
      <vt:lpstr>The Amarna Letters</vt:lpstr>
      <vt:lpstr>The Nineteenth Dynasty ca. 1292-1189 BC</vt:lpstr>
      <vt:lpstr>Pharaoh Merneptah (1213-1203 BC)</vt:lpstr>
      <vt:lpstr>PowerPoint Presentation</vt:lpstr>
      <vt:lpstr>The Waters of Nephtoah</vt:lpstr>
      <vt:lpstr>The Legacy of Egypt</vt:lpstr>
      <vt:lpstr>The Neo-Assyrian Empire</vt:lpstr>
      <vt:lpstr>The Neo-Assyrians</vt:lpstr>
      <vt:lpstr>Nineveh on the Tigris River: The great capital of the Neo-Assyrian Empire until its fall in 612 BC</vt:lpstr>
      <vt:lpstr>Assyrians in the Bible</vt:lpstr>
      <vt:lpstr>Shalmaneser III in the Levant</vt:lpstr>
      <vt:lpstr>PowerPoint Presentation</vt:lpstr>
      <vt:lpstr>PowerPoint Presentation</vt:lpstr>
      <vt:lpstr>The Assyrian Throne Room of Sennacherib at Nineveh</vt:lpstr>
      <vt:lpstr>The Destruction of Sennacherib Lord Byron (1788-1824)</vt:lpstr>
      <vt:lpstr>Ashurbanipal’s Palace without Rival</vt:lpstr>
      <vt:lpstr>Ashurbanipal’s “Garden Party”</vt:lpstr>
      <vt:lpstr>A Wedding Procession of modern day “Assyrians” The Assyrian Christian Church in Iraq has no direct link to the ancient Assyrians, but this is quite an interesting photo.  Many of these Christians fell under the control of ISIS and have been martyred.</vt:lpstr>
      <vt:lpstr>The Legacy of Assyria</vt:lpstr>
      <vt:lpstr>The Neo-Babylonian Empire</vt:lpstr>
      <vt:lpstr>The Neo-Babylonian Empire</vt:lpstr>
      <vt:lpstr>The Ishtar Gate of Babylon</vt:lpstr>
      <vt:lpstr>The Ishtar Gate</vt:lpstr>
      <vt:lpstr>Was this the Hanging Gardens of Babylon?</vt:lpstr>
      <vt:lpstr>Nabonidus and His Queen Touring Babylon</vt:lpstr>
      <vt:lpstr>The Persian Empire</vt:lpstr>
      <vt:lpstr>The Persian Empire</vt:lpstr>
      <vt:lpstr>Persepolis:  The Capital of the Persian Empire  The Story of Esther takes place at Susa, a subsidiary Persian capital</vt:lpstr>
      <vt:lpstr>Cyrus the Great Cyrus was proclaimed YHWH’s Anointed One (Messiah) in Isaiah 44:28; 45:1 as he delivered the Jews from their Babylonian Captivity and allowed them the freedom to return to the Land of Israel and rebuild the Temple in Jerusalem</vt:lpstr>
      <vt:lpstr>The Monuments of Cyrus</vt:lpstr>
      <vt:lpstr>The Cyrus Cylinder  (ca. 539 BC)</vt:lpstr>
      <vt:lpstr>The Great Persian Epicenters</vt:lpstr>
      <vt:lpstr>Judah under Persian Control</vt:lpstr>
      <vt:lpstr>The Sack of Persepolis by Alexander the Great (331 BC)</vt:lpstr>
      <vt:lpstr>The Roman Empire</vt:lpstr>
      <vt:lpstr>Hellenism versus Judaism</vt:lpstr>
      <vt:lpstr>The Roman Contribution to the Spread of Christianity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Ancient Near East</dc:title>
  <dc:creator>Jeff Hudon</dc:creator>
  <cp:lastModifiedBy>Jeff Hudon</cp:lastModifiedBy>
  <cp:revision>73</cp:revision>
  <dcterms:created xsi:type="dcterms:W3CDTF">2011-11-29T14:08:58Z</dcterms:created>
  <dcterms:modified xsi:type="dcterms:W3CDTF">2023-08-15T15:51:53Z</dcterms:modified>
</cp:coreProperties>
</file>