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314" r:id="rId4"/>
    <p:sldId id="263" r:id="rId5"/>
    <p:sldId id="264" r:id="rId6"/>
    <p:sldId id="265" r:id="rId7"/>
    <p:sldId id="266" r:id="rId8"/>
    <p:sldId id="267" r:id="rId9"/>
    <p:sldId id="268" r:id="rId10"/>
    <p:sldId id="269"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2" autoAdjust="0"/>
    <p:restoredTop sz="94660"/>
  </p:normalViewPr>
  <p:slideViewPr>
    <p:cSldViewPr snapToGrid="0">
      <p:cViewPr varScale="1">
        <p:scale>
          <a:sx n="113" d="100"/>
          <a:sy n="113" d="100"/>
        </p:scale>
        <p:origin x="23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205303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24949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405140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342587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AC2A37-A6E2-423C-A9EB-9E9AF66202B2}"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40537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C2A37-A6E2-423C-A9EB-9E9AF66202B2}"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212802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C2A37-A6E2-423C-A9EB-9E9AF66202B2}"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33103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C2A37-A6E2-423C-A9EB-9E9AF66202B2}"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31069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C2A37-A6E2-423C-A9EB-9E9AF66202B2}"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373090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AC2A37-A6E2-423C-A9EB-9E9AF66202B2}"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273233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AC2A37-A6E2-423C-A9EB-9E9AF66202B2}"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C099F-A71C-45B6-9819-95CFAA6CC9AF}" type="slidenum">
              <a:rPr lang="en-US" smtClean="0"/>
              <a:t>‹#›</a:t>
            </a:fld>
            <a:endParaRPr lang="en-US"/>
          </a:p>
        </p:txBody>
      </p:sp>
    </p:spTree>
    <p:extLst>
      <p:ext uri="{BB962C8B-B14F-4D97-AF65-F5344CB8AC3E}">
        <p14:creationId xmlns:p14="http://schemas.microsoft.com/office/powerpoint/2010/main" val="165382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C2A37-A6E2-423C-A9EB-9E9AF66202B2}" type="datetimeFigureOut">
              <a:rPr lang="en-US" smtClean="0"/>
              <a:t>8/20/2023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C099F-A71C-45B6-9819-95CFAA6CC9AF}" type="slidenum">
              <a:rPr lang="en-US" smtClean="0"/>
              <a:t>‹#›</a:t>
            </a:fld>
            <a:endParaRPr lang="en-US"/>
          </a:p>
        </p:txBody>
      </p:sp>
    </p:spTree>
    <p:extLst>
      <p:ext uri="{BB962C8B-B14F-4D97-AF65-F5344CB8AC3E}">
        <p14:creationId xmlns:p14="http://schemas.microsoft.com/office/powerpoint/2010/main" val="3329013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66921" y="3866663"/>
            <a:ext cx="3850433" cy="2887825"/>
          </a:xfrm>
          <a:prstGeom prst="rect">
            <a:avLst/>
          </a:prstGeom>
        </p:spPr>
      </p:pic>
      <p:pic>
        <p:nvPicPr>
          <p:cNvPr id="3" name="Picture 2"/>
          <p:cNvPicPr>
            <a:picLocks noChangeAspect="1"/>
          </p:cNvPicPr>
          <p:nvPr/>
        </p:nvPicPr>
        <p:blipFill>
          <a:blip r:embed="rId3"/>
          <a:stretch>
            <a:fillRect/>
          </a:stretch>
        </p:blipFill>
        <p:spPr>
          <a:xfrm>
            <a:off x="90196" y="1371600"/>
            <a:ext cx="8070391" cy="5382888"/>
          </a:xfrm>
          <a:prstGeom prst="rect">
            <a:avLst/>
          </a:prstGeom>
        </p:spPr>
      </p:pic>
      <p:pic>
        <p:nvPicPr>
          <p:cNvPr id="4" name="Picture 3"/>
          <p:cNvPicPr>
            <a:picLocks noChangeAspect="1"/>
          </p:cNvPicPr>
          <p:nvPr/>
        </p:nvPicPr>
        <p:blipFill rotWithShape="1">
          <a:blip r:embed="rId4"/>
          <a:srcRect t="39923"/>
          <a:stretch/>
        </p:blipFill>
        <p:spPr>
          <a:xfrm>
            <a:off x="8266921" y="2125362"/>
            <a:ext cx="3850433" cy="1662866"/>
          </a:xfrm>
          <a:prstGeom prst="rect">
            <a:avLst/>
          </a:prstGeom>
        </p:spPr>
      </p:pic>
      <p:sp>
        <p:nvSpPr>
          <p:cNvPr id="7" name="Title 6"/>
          <p:cNvSpPr>
            <a:spLocks noGrp="1"/>
          </p:cNvSpPr>
          <p:nvPr>
            <p:ph type="title"/>
          </p:nvPr>
        </p:nvSpPr>
        <p:spPr>
          <a:xfrm>
            <a:off x="90196" y="98855"/>
            <a:ext cx="7999361" cy="1194486"/>
          </a:xfrm>
        </p:spPr>
        <p:txBody>
          <a:bodyPr/>
          <a:lstStyle/>
          <a:p>
            <a:pPr algn="ctr"/>
            <a:r>
              <a:rPr lang="en-US" dirty="0">
                <a:latin typeface="Berlin Sans FB" panose="020E0602020502020306" pitchFamily="34" charset="0"/>
              </a:rPr>
              <a:t>The Dead Sea (Sea of Salt)</a:t>
            </a:r>
          </a:p>
        </p:txBody>
      </p:sp>
      <p:pic>
        <p:nvPicPr>
          <p:cNvPr id="8" name="Picture 7"/>
          <p:cNvPicPr>
            <a:picLocks noChangeAspect="1"/>
          </p:cNvPicPr>
          <p:nvPr/>
        </p:nvPicPr>
        <p:blipFill rotWithShape="1">
          <a:blip r:embed="rId5"/>
          <a:srcRect l="3470" t="5795" r="3817" b="16040"/>
          <a:stretch/>
        </p:blipFill>
        <p:spPr>
          <a:xfrm>
            <a:off x="8289485" y="168701"/>
            <a:ext cx="3827869" cy="1878226"/>
          </a:xfrm>
          <a:prstGeom prst="rect">
            <a:avLst/>
          </a:prstGeom>
        </p:spPr>
      </p:pic>
    </p:spTree>
    <p:extLst>
      <p:ext uri="{BB962C8B-B14F-4D97-AF65-F5344CB8AC3E}">
        <p14:creationId xmlns:p14="http://schemas.microsoft.com/office/powerpoint/2010/main" val="214299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261"/>
            <a:ext cx="12192000" cy="1203689"/>
          </a:xfrm>
        </p:spPr>
        <p:txBody>
          <a:bodyPr/>
          <a:lstStyle/>
          <a:p>
            <a:pPr algn="ctr"/>
            <a:r>
              <a:rPr lang="en-US" dirty="0">
                <a:latin typeface="Berlin Sans FB" panose="020E0602020502020306" pitchFamily="34" charset="0"/>
              </a:rPr>
              <a:t>The Good Samaritan Inn on the Road to Jericho</a:t>
            </a:r>
          </a:p>
        </p:txBody>
      </p:sp>
      <p:pic>
        <p:nvPicPr>
          <p:cNvPr id="3" name="Picture 2"/>
          <p:cNvPicPr>
            <a:picLocks noChangeAspect="1"/>
          </p:cNvPicPr>
          <p:nvPr/>
        </p:nvPicPr>
        <p:blipFill rotWithShape="1">
          <a:blip r:embed="rId2"/>
          <a:srcRect l="7815"/>
          <a:stretch/>
        </p:blipFill>
        <p:spPr>
          <a:xfrm>
            <a:off x="8350285" y="4083485"/>
            <a:ext cx="3759744" cy="2691791"/>
          </a:xfrm>
          <a:prstGeom prst="rect">
            <a:avLst/>
          </a:prstGeom>
        </p:spPr>
      </p:pic>
      <p:pic>
        <p:nvPicPr>
          <p:cNvPr id="4" name="Picture 3"/>
          <p:cNvPicPr>
            <a:picLocks noChangeAspect="1"/>
          </p:cNvPicPr>
          <p:nvPr/>
        </p:nvPicPr>
        <p:blipFill rotWithShape="1">
          <a:blip r:embed="rId3"/>
          <a:srcRect r="4754"/>
          <a:stretch/>
        </p:blipFill>
        <p:spPr>
          <a:xfrm>
            <a:off x="8334142" y="1139692"/>
            <a:ext cx="3775886" cy="2467804"/>
          </a:xfrm>
          <a:prstGeom prst="rect">
            <a:avLst/>
          </a:prstGeom>
        </p:spPr>
      </p:pic>
      <p:pic>
        <p:nvPicPr>
          <p:cNvPr id="5" name="Picture 4"/>
          <p:cNvPicPr>
            <a:picLocks noChangeAspect="1"/>
          </p:cNvPicPr>
          <p:nvPr/>
        </p:nvPicPr>
        <p:blipFill rotWithShape="1">
          <a:blip r:embed="rId4"/>
          <a:srcRect l="3696"/>
          <a:stretch/>
        </p:blipFill>
        <p:spPr>
          <a:xfrm>
            <a:off x="112734" y="1139692"/>
            <a:ext cx="8100430" cy="5635584"/>
          </a:xfrm>
          <a:prstGeom prst="rect">
            <a:avLst/>
          </a:prstGeom>
        </p:spPr>
      </p:pic>
    </p:spTree>
    <p:extLst>
      <p:ext uri="{BB962C8B-B14F-4D97-AF65-F5344CB8AC3E}">
        <p14:creationId xmlns:p14="http://schemas.microsoft.com/office/powerpoint/2010/main" val="217560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5999"/>
          </a:xfrm>
        </p:spPr>
        <p:txBody>
          <a:bodyPr>
            <a:normAutofit fontScale="90000"/>
          </a:bodyPr>
          <a:lstStyle/>
          <a:p>
            <a:r>
              <a:rPr lang="en-US" dirty="0">
                <a:latin typeface="Berlin Sans FB" panose="020E0602020502020306" pitchFamily="34" charset="0"/>
              </a:rPr>
              <a:t>Herodian Fortresses in the Wilderness of Judah</a:t>
            </a:r>
            <a:br>
              <a:rPr lang="en-US" dirty="0">
                <a:latin typeface="Berlin Sans FB" panose="020E0602020502020306" pitchFamily="34" charset="0"/>
              </a:rPr>
            </a:br>
            <a:r>
              <a:rPr lang="en-US" dirty="0" err="1">
                <a:latin typeface="Berlin Sans FB" panose="020E0602020502020306" pitchFamily="34" charset="0"/>
              </a:rPr>
              <a:t>Hyrcania</a:t>
            </a:r>
            <a:r>
              <a:rPr lang="en-US" dirty="0">
                <a:latin typeface="Berlin Sans FB" panose="020E0602020502020306" pitchFamily="34" charset="0"/>
              </a:rPr>
              <a:t> (Khirbet </a:t>
            </a:r>
            <a:r>
              <a:rPr lang="en-US" dirty="0" err="1">
                <a:latin typeface="Berlin Sans FB" panose="020E0602020502020306" pitchFamily="34" charset="0"/>
              </a:rPr>
              <a:t>Mird</a:t>
            </a:r>
            <a:r>
              <a:rPr lang="en-US" dirty="0">
                <a:latin typeface="Berlin Sans FB" panose="020E0602020502020306" pitchFamily="34" charset="0"/>
              </a:rPr>
              <a:t>) and </a:t>
            </a:r>
            <a:r>
              <a:rPr lang="en-US" dirty="0" err="1">
                <a:latin typeface="Berlin Sans FB" panose="020E0602020502020306" pitchFamily="34" charset="0"/>
              </a:rPr>
              <a:t>Cypros</a:t>
            </a:r>
            <a:endParaRPr lang="en-US" sz="2200" dirty="0">
              <a:latin typeface="Berlin Sans FB" panose="020E0602020502020306" pitchFamily="34" charset="0"/>
            </a:endParaRPr>
          </a:p>
        </p:txBody>
      </p:sp>
      <p:pic>
        <p:nvPicPr>
          <p:cNvPr id="3" name="Picture 2"/>
          <p:cNvPicPr>
            <a:picLocks noChangeAspect="1"/>
          </p:cNvPicPr>
          <p:nvPr/>
        </p:nvPicPr>
        <p:blipFill rotWithShape="1">
          <a:blip r:embed="rId2"/>
          <a:srcRect r="14828"/>
          <a:stretch/>
        </p:blipFill>
        <p:spPr>
          <a:xfrm>
            <a:off x="86790" y="1573427"/>
            <a:ext cx="5941680" cy="4633390"/>
          </a:xfrm>
          <a:prstGeom prst="rect">
            <a:avLst/>
          </a:prstGeom>
        </p:spPr>
      </p:pic>
      <p:pic>
        <p:nvPicPr>
          <p:cNvPr id="4" name="Picture 3"/>
          <p:cNvPicPr>
            <a:picLocks noChangeAspect="1"/>
          </p:cNvPicPr>
          <p:nvPr/>
        </p:nvPicPr>
        <p:blipFill rotWithShape="1">
          <a:blip r:embed="rId3"/>
          <a:srcRect b="12147"/>
          <a:stretch/>
        </p:blipFill>
        <p:spPr>
          <a:xfrm>
            <a:off x="6155627" y="3282970"/>
            <a:ext cx="5972629" cy="3482814"/>
          </a:xfrm>
          <a:prstGeom prst="rect">
            <a:avLst/>
          </a:prstGeom>
        </p:spPr>
      </p:pic>
      <p:pic>
        <p:nvPicPr>
          <p:cNvPr id="5" name="Picture 4"/>
          <p:cNvPicPr>
            <a:picLocks noChangeAspect="1"/>
          </p:cNvPicPr>
          <p:nvPr/>
        </p:nvPicPr>
        <p:blipFill>
          <a:blip r:embed="rId4"/>
          <a:stretch>
            <a:fillRect/>
          </a:stretch>
        </p:blipFill>
        <p:spPr>
          <a:xfrm>
            <a:off x="8246077" y="508000"/>
            <a:ext cx="3818766" cy="2723113"/>
          </a:xfrm>
          <a:prstGeom prst="rect">
            <a:avLst/>
          </a:prstGeom>
        </p:spPr>
      </p:pic>
    </p:spTree>
    <p:extLst>
      <p:ext uri="{BB962C8B-B14F-4D97-AF65-F5344CB8AC3E}">
        <p14:creationId xmlns:p14="http://schemas.microsoft.com/office/powerpoint/2010/main" val="182042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422" y="146125"/>
            <a:ext cx="11816973" cy="6649733"/>
          </a:xfrm>
          <a:prstGeom prst="rect">
            <a:avLst/>
          </a:prstGeom>
        </p:spPr>
      </p:pic>
    </p:spTree>
    <p:extLst>
      <p:ext uri="{BB962C8B-B14F-4D97-AF65-F5344CB8AC3E}">
        <p14:creationId xmlns:p14="http://schemas.microsoft.com/office/powerpoint/2010/main" val="228965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18205" y="96790"/>
            <a:ext cx="6503773" cy="6658237"/>
          </a:xfrm>
          <a:prstGeom prst="rect">
            <a:avLst/>
          </a:prstGeom>
        </p:spPr>
      </p:pic>
      <p:sp>
        <p:nvSpPr>
          <p:cNvPr id="6" name="Title 5"/>
          <p:cNvSpPr>
            <a:spLocks noGrp="1"/>
          </p:cNvSpPr>
          <p:nvPr>
            <p:ph type="title"/>
          </p:nvPr>
        </p:nvSpPr>
        <p:spPr>
          <a:xfrm>
            <a:off x="65903" y="96791"/>
            <a:ext cx="5436973" cy="595187"/>
          </a:xfrm>
        </p:spPr>
        <p:txBody>
          <a:bodyPr>
            <a:normAutofit fontScale="90000"/>
          </a:bodyPr>
          <a:lstStyle/>
          <a:p>
            <a:pPr algn="ctr"/>
            <a:r>
              <a:rPr lang="en-US" dirty="0">
                <a:latin typeface="Berlin Sans FB" panose="020E0602020502020306" pitchFamily="34" charset="0"/>
              </a:rPr>
              <a:t>Dead Sea Facts</a:t>
            </a:r>
          </a:p>
        </p:txBody>
      </p:sp>
      <p:sp>
        <p:nvSpPr>
          <p:cNvPr id="7" name="Content Placeholder 6"/>
          <p:cNvSpPr>
            <a:spLocks noGrp="1"/>
          </p:cNvSpPr>
          <p:nvPr>
            <p:ph idx="1"/>
          </p:nvPr>
        </p:nvSpPr>
        <p:spPr>
          <a:xfrm>
            <a:off x="65903" y="609600"/>
            <a:ext cx="5436973" cy="6248401"/>
          </a:xfrm>
        </p:spPr>
        <p:txBody>
          <a:bodyPr>
            <a:noAutofit/>
          </a:bodyPr>
          <a:lstStyle/>
          <a:p>
            <a:r>
              <a:rPr lang="en-US" sz="1100" dirty="0">
                <a:latin typeface="Berlin Sans FB" panose="020E0602020502020306" pitchFamily="34" charset="0"/>
              </a:rPr>
              <a:t>The surface and shores of the Dead Sea are 423 </a:t>
            </a:r>
            <a:r>
              <a:rPr lang="en-US" sz="1100" dirty="0" err="1">
                <a:latin typeface="Berlin Sans FB" panose="020E0602020502020306" pitchFamily="34" charset="0"/>
              </a:rPr>
              <a:t>metres</a:t>
            </a:r>
            <a:r>
              <a:rPr lang="en-US" sz="1100" dirty="0">
                <a:latin typeface="Berlin Sans FB" panose="020E0602020502020306" pitchFamily="34" charset="0"/>
              </a:rPr>
              <a:t> (1,388 </a:t>
            </a:r>
            <a:r>
              <a:rPr lang="en-US" sz="1100" dirty="0" err="1">
                <a:latin typeface="Berlin Sans FB" panose="020E0602020502020306" pitchFamily="34" charset="0"/>
              </a:rPr>
              <a:t>ft</a:t>
            </a:r>
            <a:r>
              <a:rPr lang="en-US" sz="1100" dirty="0">
                <a:latin typeface="Berlin Sans FB" panose="020E0602020502020306" pitchFamily="34" charset="0"/>
              </a:rPr>
              <a:t>) below sea level, making it Earth’s lowest elevation on land</a:t>
            </a:r>
          </a:p>
          <a:p>
            <a:r>
              <a:rPr lang="en-US" sz="1100" dirty="0">
                <a:latin typeface="Berlin Sans FB" panose="020E0602020502020306" pitchFamily="34" charset="0"/>
              </a:rPr>
              <a:t>The Dead Sea is 67 </a:t>
            </a:r>
            <a:r>
              <a:rPr lang="en-US" sz="1100" dirty="0" err="1">
                <a:latin typeface="Berlin Sans FB" panose="020E0602020502020306" pitchFamily="34" charset="0"/>
              </a:rPr>
              <a:t>kilometres</a:t>
            </a:r>
            <a:r>
              <a:rPr lang="en-US" sz="1100" dirty="0">
                <a:latin typeface="Berlin Sans FB" panose="020E0602020502020306" pitchFamily="34" charset="0"/>
              </a:rPr>
              <a:t> (42 mi) long and 18 </a:t>
            </a:r>
            <a:r>
              <a:rPr lang="en-US" sz="1100" dirty="0" err="1">
                <a:latin typeface="Berlin Sans FB" panose="020E0602020502020306" pitchFamily="34" charset="0"/>
              </a:rPr>
              <a:t>kilometres</a:t>
            </a:r>
            <a:r>
              <a:rPr lang="en-US" sz="1100" dirty="0">
                <a:latin typeface="Berlin Sans FB" panose="020E0602020502020306" pitchFamily="34" charset="0"/>
              </a:rPr>
              <a:t> (11 mi) wide at its widest point. It lies in the Jordan Rift Valley and its main tributary is the Jordan River.</a:t>
            </a:r>
          </a:p>
          <a:p>
            <a:r>
              <a:rPr lang="en-US" sz="1100" dirty="0">
                <a:latin typeface="Berlin Sans FB" panose="020E0602020502020306" pitchFamily="34" charset="0"/>
              </a:rPr>
              <a:t> Biblically, the Dead Sea was a place of refuge for King David. It was one of the world’s first health resorts (for Herod the Great), and it has been the supplier of a wide variety of products, from balms for Egyptian mummification to potash for fertilizers</a:t>
            </a:r>
          </a:p>
          <a:p>
            <a:r>
              <a:rPr lang="en-US" sz="1100" dirty="0">
                <a:latin typeface="Berlin Sans FB" panose="020E0602020502020306" pitchFamily="34" charset="0"/>
              </a:rPr>
              <a:t>The Dead Sea area has become a major center for health research and treatment for several reasons. The mineral content of the water, the very low content of pollens and other allergens in the atmosphere, the reduced ultraviolet component of solar radiation, and the higher atmospheric pressure at this great depth each have specific health effects</a:t>
            </a:r>
          </a:p>
          <a:p>
            <a:r>
              <a:rPr lang="en-US" sz="1100" dirty="0">
                <a:latin typeface="Berlin Sans FB" panose="020E0602020502020306" pitchFamily="34" charset="0"/>
              </a:rPr>
              <a:t>The Dead Sea is roughly 8.6 times saltier than the ocean. This salinity makes for a harsh environment in which animals cannot flourish (hence its name). The high salinity prevents macroscopic aquatic organisms such as fish and aquatic plants from living in it, though minuscule quantities of bacteria and microbial fungi are present</a:t>
            </a:r>
          </a:p>
          <a:p>
            <a:r>
              <a:rPr lang="en-US" sz="1100" dirty="0">
                <a:latin typeface="Berlin Sans FB" panose="020E0602020502020306" pitchFamily="34" charset="0"/>
              </a:rPr>
              <a:t>The Dead Sea’s unusually high salt concentration means that people can easily float in the Dead Sea due to natural buoyancy. In this respect the Dead Sea is similar to the Great Salt Lake in Utah in the United States</a:t>
            </a:r>
          </a:p>
          <a:p>
            <a:r>
              <a:rPr lang="en-US" sz="1100" dirty="0">
                <a:latin typeface="Berlin Sans FB" panose="020E0602020502020306" pitchFamily="34" charset="0"/>
              </a:rPr>
              <a:t>With 33.7% salinity, the Dead Sea is one of the world’s saltiest bodies of water. Although Lake </a:t>
            </a:r>
            <a:r>
              <a:rPr lang="en-US" sz="1100" dirty="0" err="1">
                <a:latin typeface="Berlin Sans FB" panose="020E0602020502020306" pitchFamily="34" charset="0"/>
              </a:rPr>
              <a:t>Assal</a:t>
            </a:r>
            <a:r>
              <a:rPr lang="en-US" sz="1100" dirty="0">
                <a:latin typeface="Berlin Sans FB" panose="020E0602020502020306" pitchFamily="34" charset="0"/>
              </a:rPr>
              <a:t> (Djibouti), </a:t>
            </a:r>
            <a:r>
              <a:rPr lang="en-US" sz="1100" dirty="0" err="1">
                <a:latin typeface="Berlin Sans FB" panose="020E0602020502020306" pitchFamily="34" charset="0"/>
              </a:rPr>
              <a:t>Garabogazköl</a:t>
            </a:r>
            <a:r>
              <a:rPr lang="en-US" sz="1100" dirty="0">
                <a:latin typeface="Berlin Sans FB" panose="020E0602020502020306" pitchFamily="34" charset="0"/>
              </a:rPr>
              <a:t> and some hypersaline lakes of the McMurdo Dry Valleys in Antarctica (such as Don Juan Pond) have reported higher salinities</a:t>
            </a:r>
          </a:p>
          <a:p>
            <a:r>
              <a:rPr lang="en-US" sz="1100" dirty="0">
                <a:latin typeface="Berlin Sans FB" panose="020E0602020502020306" pitchFamily="34" charset="0"/>
              </a:rPr>
              <a:t>The Dead Sea is 377 m (1,237 </a:t>
            </a:r>
            <a:r>
              <a:rPr lang="en-US" sz="1100" dirty="0" err="1">
                <a:latin typeface="Berlin Sans FB" panose="020E0602020502020306" pitchFamily="34" charset="0"/>
              </a:rPr>
              <a:t>ft</a:t>
            </a:r>
            <a:r>
              <a:rPr lang="en-US" sz="1100" dirty="0">
                <a:latin typeface="Berlin Sans FB" panose="020E0602020502020306" pitchFamily="34" charset="0"/>
              </a:rPr>
              <a:t>) deep, making it the deepest hypersaline lake in the world. A hypersaline lake is a landlocked body of water that contains significant concentrations of sodium chloride or other mineral salts, with saline levels surpassing that of ocean water</a:t>
            </a:r>
          </a:p>
          <a:p>
            <a:r>
              <a:rPr lang="en-US" sz="1100" dirty="0">
                <a:latin typeface="Berlin Sans FB" panose="020E0602020502020306" pitchFamily="34" charset="0"/>
              </a:rPr>
              <a:t>An unusual feature of the Dead Sea is its discharge of asphalt. From deep seeps, the Dead Sea constantly spits up small pebbles and blocks of the black substance. Asphalt coated figurines and bitumen coated Neolithic skulls from archaeological sites have been found. Egyptian mummification processes used asphalt imported from the Dead Sea region</a:t>
            </a:r>
          </a:p>
          <a:p>
            <a:r>
              <a:rPr lang="en-US" sz="1100" dirty="0">
                <a:latin typeface="Berlin Sans FB" panose="020E0602020502020306" pitchFamily="34" charset="0"/>
              </a:rPr>
              <a:t>The world’s lowest road, Highway 90, runs along the Israeli and West Bank shores of the Dead Sea at 393 m (1,289 </a:t>
            </a:r>
            <a:r>
              <a:rPr lang="en-US" sz="1100" dirty="0" err="1">
                <a:latin typeface="Berlin Sans FB" panose="020E0602020502020306" pitchFamily="34" charset="0"/>
              </a:rPr>
              <a:t>ft</a:t>
            </a:r>
            <a:r>
              <a:rPr lang="en-US" sz="1100" dirty="0">
                <a:latin typeface="Berlin Sans FB" panose="020E0602020502020306" pitchFamily="34" charset="0"/>
              </a:rPr>
              <a:t>) below sea level</a:t>
            </a:r>
          </a:p>
        </p:txBody>
      </p:sp>
    </p:spTree>
    <p:extLst>
      <p:ext uri="{BB962C8B-B14F-4D97-AF65-F5344CB8AC3E}">
        <p14:creationId xmlns:p14="http://schemas.microsoft.com/office/powerpoint/2010/main" val="147289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296" y="2233518"/>
            <a:ext cx="6764694" cy="4518604"/>
          </a:xfrm>
          <a:prstGeom prst="rect">
            <a:avLst/>
          </a:prstGeom>
        </p:spPr>
      </p:pic>
      <p:pic>
        <p:nvPicPr>
          <p:cNvPr id="5" name="Picture 4"/>
          <p:cNvPicPr>
            <a:picLocks noChangeAspect="1"/>
          </p:cNvPicPr>
          <p:nvPr/>
        </p:nvPicPr>
        <p:blipFill rotWithShape="1">
          <a:blip r:embed="rId3"/>
          <a:srcRect t="13364" b="13983"/>
          <a:stretch/>
        </p:blipFill>
        <p:spPr>
          <a:xfrm>
            <a:off x="8014996" y="69931"/>
            <a:ext cx="4111690" cy="2987269"/>
          </a:xfrm>
          <a:prstGeom prst="rect">
            <a:avLst/>
          </a:prstGeom>
        </p:spPr>
      </p:pic>
      <p:pic>
        <p:nvPicPr>
          <p:cNvPr id="6" name="Picture 5"/>
          <p:cNvPicPr>
            <a:picLocks noChangeAspect="1"/>
          </p:cNvPicPr>
          <p:nvPr/>
        </p:nvPicPr>
        <p:blipFill>
          <a:blip r:embed="rId4"/>
          <a:stretch>
            <a:fillRect/>
          </a:stretch>
        </p:blipFill>
        <p:spPr>
          <a:xfrm>
            <a:off x="6970745" y="3137613"/>
            <a:ext cx="5221255" cy="3533049"/>
          </a:xfrm>
          <a:prstGeom prst="rect">
            <a:avLst/>
          </a:prstGeom>
        </p:spPr>
      </p:pic>
      <p:sp>
        <p:nvSpPr>
          <p:cNvPr id="3" name="Title 2"/>
          <p:cNvSpPr>
            <a:spLocks noGrp="1"/>
          </p:cNvSpPr>
          <p:nvPr>
            <p:ph type="title"/>
          </p:nvPr>
        </p:nvSpPr>
        <p:spPr>
          <a:xfrm>
            <a:off x="121296" y="69931"/>
            <a:ext cx="6674920" cy="1620757"/>
          </a:xfrm>
        </p:spPr>
        <p:txBody>
          <a:bodyPr/>
          <a:lstStyle/>
          <a:p>
            <a:pPr algn="ctr"/>
            <a:r>
              <a:rPr lang="en-US" dirty="0">
                <a:latin typeface="Berlin Sans FB" panose="020E0602020502020306" pitchFamily="34" charset="0"/>
              </a:rPr>
              <a:t>The Chalcolithic Temple </a:t>
            </a:r>
            <a:br>
              <a:rPr lang="en-US" dirty="0">
                <a:latin typeface="Berlin Sans FB" panose="020E0602020502020306" pitchFamily="34" charset="0"/>
              </a:rPr>
            </a:br>
            <a:r>
              <a:rPr lang="en-US" dirty="0">
                <a:latin typeface="Berlin Sans FB" panose="020E0602020502020306" pitchFamily="34" charset="0"/>
              </a:rPr>
              <a:t>above </a:t>
            </a:r>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Gedi</a:t>
            </a:r>
            <a:endParaRPr lang="en-US" dirty="0">
              <a:latin typeface="Berlin Sans FB" panose="020E0602020502020306" pitchFamily="34" charset="0"/>
            </a:endParaRPr>
          </a:p>
        </p:txBody>
      </p:sp>
    </p:spTree>
    <p:extLst>
      <p:ext uri="{BB962C8B-B14F-4D97-AF65-F5344CB8AC3E}">
        <p14:creationId xmlns:p14="http://schemas.microsoft.com/office/powerpoint/2010/main" val="3033089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72240" y="2862556"/>
            <a:ext cx="5699725" cy="3879394"/>
          </a:xfrm>
          <a:prstGeom prst="rect">
            <a:avLst/>
          </a:prstGeom>
        </p:spPr>
      </p:pic>
      <p:pic>
        <p:nvPicPr>
          <p:cNvPr id="3" name="Picture 2"/>
          <p:cNvPicPr>
            <a:picLocks noChangeAspect="1"/>
          </p:cNvPicPr>
          <p:nvPr/>
        </p:nvPicPr>
        <p:blipFill>
          <a:blip r:embed="rId3"/>
          <a:stretch>
            <a:fillRect/>
          </a:stretch>
        </p:blipFill>
        <p:spPr>
          <a:xfrm>
            <a:off x="6372240" y="127754"/>
            <a:ext cx="5699725" cy="2559462"/>
          </a:xfrm>
          <a:prstGeom prst="rect">
            <a:avLst/>
          </a:prstGeom>
        </p:spPr>
      </p:pic>
      <p:pic>
        <p:nvPicPr>
          <p:cNvPr id="5" name="Picture 4"/>
          <p:cNvPicPr>
            <a:picLocks noChangeAspect="1"/>
          </p:cNvPicPr>
          <p:nvPr/>
        </p:nvPicPr>
        <p:blipFill>
          <a:blip r:embed="rId4"/>
          <a:stretch>
            <a:fillRect/>
          </a:stretch>
        </p:blipFill>
        <p:spPr>
          <a:xfrm>
            <a:off x="122075" y="1842254"/>
            <a:ext cx="6176088" cy="4899696"/>
          </a:xfrm>
          <a:prstGeom prst="rect">
            <a:avLst/>
          </a:prstGeom>
        </p:spPr>
      </p:pic>
      <p:pic>
        <p:nvPicPr>
          <p:cNvPr id="6" name="Picture 5"/>
          <p:cNvPicPr>
            <a:picLocks noChangeAspect="1"/>
          </p:cNvPicPr>
          <p:nvPr/>
        </p:nvPicPr>
        <p:blipFill>
          <a:blip r:embed="rId5"/>
          <a:stretch>
            <a:fillRect/>
          </a:stretch>
        </p:blipFill>
        <p:spPr>
          <a:xfrm>
            <a:off x="5131837" y="127754"/>
            <a:ext cx="1166326" cy="1521295"/>
          </a:xfrm>
          <a:prstGeom prst="rect">
            <a:avLst/>
          </a:prstGeom>
        </p:spPr>
      </p:pic>
      <p:sp>
        <p:nvSpPr>
          <p:cNvPr id="4" name="Title 3"/>
          <p:cNvSpPr>
            <a:spLocks noGrp="1"/>
          </p:cNvSpPr>
          <p:nvPr>
            <p:ph type="title"/>
          </p:nvPr>
        </p:nvSpPr>
        <p:spPr>
          <a:xfrm>
            <a:off x="1" y="127755"/>
            <a:ext cx="5131836" cy="1562934"/>
          </a:xfrm>
        </p:spPr>
        <p:txBody>
          <a:bodyPr>
            <a:normAutofit fontScale="90000"/>
          </a:bodyPr>
          <a:lstStyle/>
          <a:p>
            <a:pPr algn="ctr"/>
            <a:r>
              <a:rPr lang="en-US" dirty="0">
                <a:latin typeface="Berlin Sans FB" panose="020E0602020502020306" pitchFamily="34" charset="0"/>
              </a:rPr>
              <a:t>The Cave of Treasure</a:t>
            </a:r>
            <a:br>
              <a:rPr lang="en-US" dirty="0">
                <a:latin typeface="Berlin Sans FB" panose="020E0602020502020306" pitchFamily="34" charset="0"/>
              </a:rPr>
            </a:br>
            <a:r>
              <a:rPr lang="en-US" dirty="0">
                <a:latin typeface="Berlin Sans FB" panose="020E0602020502020306" pitchFamily="34" charset="0"/>
              </a:rPr>
              <a:t>discovered in the </a:t>
            </a:r>
            <a:r>
              <a:rPr lang="en-US" dirty="0" err="1">
                <a:latin typeface="Berlin Sans FB" panose="020E0602020502020306" pitchFamily="34" charset="0"/>
              </a:rPr>
              <a:t>Nahal</a:t>
            </a:r>
            <a:r>
              <a:rPr lang="en-US" dirty="0">
                <a:latin typeface="Berlin Sans FB" panose="020E0602020502020306" pitchFamily="34" charset="0"/>
              </a:rPr>
              <a:t> </a:t>
            </a:r>
            <a:r>
              <a:rPr lang="en-US" dirty="0" err="1">
                <a:latin typeface="Berlin Sans FB" panose="020E0602020502020306" pitchFamily="34" charset="0"/>
              </a:rPr>
              <a:t>Mishmar</a:t>
            </a:r>
            <a:endParaRPr lang="en-US" dirty="0">
              <a:latin typeface="Berlin Sans FB" panose="020E0602020502020306" pitchFamily="34" charset="0"/>
            </a:endParaRPr>
          </a:p>
        </p:txBody>
      </p:sp>
    </p:spTree>
    <p:extLst>
      <p:ext uri="{BB962C8B-B14F-4D97-AF65-F5344CB8AC3E}">
        <p14:creationId xmlns:p14="http://schemas.microsoft.com/office/powerpoint/2010/main" val="175893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6" y="365125"/>
            <a:ext cx="7636476" cy="1900280"/>
          </a:xfrm>
        </p:spPr>
        <p:txBody>
          <a:bodyPr>
            <a:normAutofit fontScale="90000"/>
          </a:bodyPr>
          <a:lstStyle/>
          <a:p>
            <a:r>
              <a:rPr lang="en-US" dirty="0" err="1">
                <a:latin typeface="Berlin Sans FB" panose="020E0602020502020306" pitchFamily="34" charset="0"/>
              </a:rPr>
              <a:t>En</a:t>
            </a:r>
            <a:r>
              <a:rPr lang="en-US" dirty="0">
                <a:latin typeface="Berlin Sans FB" panose="020E0602020502020306" pitchFamily="34" charset="0"/>
              </a:rPr>
              <a:t> </a:t>
            </a:r>
            <a:r>
              <a:rPr lang="en-US" dirty="0" err="1">
                <a:latin typeface="Berlin Sans FB" panose="020E0602020502020306" pitchFamily="34" charset="0"/>
              </a:rPr>
              <a:t>Gedi</a:t>
            </a:r>
            <a:r>
              <a:rPr lang="en-US" dirty="0">
                <a:latin typeface="Berlin Sans FB" panose="020E0602020502020306" pitchFamily="34" charset="0"/>
              </a:rPr>
              <a:t> (Goat Spring) </a:t>
            </a:r>
            <a:r>
              <a:rPr lang="en-US" sz="2000" dirty="0">
                <a:latin typeface="Berlin Sans FB" panose="020E0602020502020306" pitchFamily="34" charset="0"/>
              </a:rPr>
              <a:t>Called </a:t>
            </a:r>
            <a:r>
              <a:rPr lang="en-US" sz="2000" dirty="0" err="1">
                <a:latin typeface="Berlin Sans FB" panose="020E0602020502020306" pitchFamily="34" charset="0"/>
              </a:rPr>
              <a:t>Hazazon</a:t>
            </a:r>
            <a:r>
              <a:rPr lang="en-US" sz="2000" dirty="0">
                <a:latin typeface="Berlin Sans FB" panose="020E0602020502020306" pitchFamily="34" charset="0"/>
              </a:rPr>
              <a:t> Tamar </a:t>
            </a:r>
            <a:br>
              <a:rPr lang="en-US" sz="2000" dirty="0">
                <a:latin typeface="Berlin Sans FB" panose="020E0602020502020306" pitchFamily="34" charset="0"/>
              </a:rPr>
            </a:br>
            <a:r>
              <a:rPr lang="en-US" sz="2000" dirty="0">
                <a:latin typeface="Berlin Sans FB" panose="020E0602020502020306" pitchFamily="34" charset="0"/>
              </a:rPr>
              <a:t>(2 </a:t>
            </a:r>
            <a:r>
              <a:rPr lang="en-US" sz="2000" dirty="0" err="1">
                <a:latin typeface="Berlin Sans FB" panose="020E0602020502020306" pitchFamily="34" charset="0"/>
              </a:rPr>
              <a:t>Chr</a:t>
            </a:r>
            <a:r>
              <a:rPr lang="en-US" sz="2000" dirty="0">
                <a:latin typeface="Berlin Sans FB" panose="020E0602020502020306" pitchFamily="34" charset="0"/>
              </a:rPr>
              <a:t> 20:2); Genesis 14:7; Joshua 15:62; 1 Samuel 24:1; Song of Songs 1:14.  </a:t>
            </a:r>
            <a:br>
              <a:rPr lang="en-US" sz="2000" dirty="0">
                <a:latin typeface="Berlin Sans FB" panose="020E0602020502020306" pitchFamily="34" charset="0"/>
              </a:rPr>
            </a:br>
            <a:r>
              <a:rPr lang="en-US" sz="2000" dirty="0">
                <a:latin typeface="Berlin Sans FB" panose="020E0602020502020306" pitchFamily="34" charset="0"/>
              </a:rPr>
              <a:t>NT era boasted a beautiful synagogue and date palm plantations</a:t>
            </a:r>
            <a:br>
              <a:rPr lang="en-US" dirty="0">
                <a:latin typeface="Berlin Sans FB" panose="020E0602020502020306" pitchFamily="34" charset="0"/>
              </a:rPr>
            </a:br>
            <a:r>
              <a:rPr lang="en-US" sz="2000" dirty="0">
                <a:latin typeface="Berlin Sans FB" panose="020E0602020502020306" pitchFamily="34" charset="0"/>
              </a:rPr>
              <a:t>View to the east over the Dead Sea.</a:t>
            </a:r>
            <a:br>
              <a:rPr lang="en-US" sz="2000" dirty="0">
                <a:latin typeface="Berlin Sans FB" panose="020E0602020502020306" pitchFamily="34" charset="0"/>
              </a:rPr>
            </a:br>
            <a:r>
              <a:rPr lang="en-US" sz="2000" dirty="0" err="1">
                <a:latin typeface="Berlin Sans FB" panose="020E0602020502020306" pitchFamily="34" charset="0"/>
              </a:rPr>
              <a:t>Chedorlaomer</a:t>
            </a:r>
            <a:r>
              <a:rPr lang="en-US" sz="2000" dirty="0">
                <a:latin typeface="Berlin Sans FB" panose="020E0602020502020306" pitchFamily="34" charset="0"/>
              </a:rPr>
              <a:t>; Joshua, David; Solomon; Jehoshaphat; Uzziah; and Herod</a:t>
            </a:r>
            <a:br>
              <a:rPr lang="en-US" sz="2000" dirty="0">
                <a:latin typeface="Berlin Sans FB" panose="020E0602020502020306" pitchFamily="34" charset="0"/>
              </a:rPr>
            </a:br>
            <a:r>
              <a:rPr lang="en-US" sz="2000" dirty="0">
                <a:latin typeface="Berlin Sans FB" panose="020E0602020502020306" pitchFamily="34" charset="0"/>
              </a:rPr>
              <a:t>are important figures in its history</a:t>
            </a:r>
          </a:p>
        </p:txBody>
      </p:sp>
      <p:pic>
        <p:nvPicPr>
          <p:cNvPr id="3" name="Picture 2"/>
          <p:cNvPicPr>
            <a:picLocks noChangeAspect="1"/>
          </p:cNvPicPr>
          <p:nvPr/>
        </p:nvPicPr>
        <p:blipFill>
          <a:blip r:embed="rId2"/>
          <a:stretch>
            <a:fillRect/>
          </a:stretch>
        </p:blipFill>
        <p:spPr>
          <a:xfrm>
            <a:off x="90616" y="2636109"/>
            <a:ext cx="7041835" cy="4106798"/>
          </a:xfrm>
          <a:prstGeom prst="rect">
            <a:avLst/>
          </a:prstGeom>
        </p:spPr>
      </p:pic>
      <p:pic>
        <p:nvPicPr>
          <p:cNvPr id="4" name="Picture 3"/>
          <p:cNvPicPr>
            <a:picLocks noChangeAspect="1"/>
          </p:cNvPicPr>
          <p:nvPr/>
        </p:nvPicPr>
        <p:blipFill>
          <a:blip r:embed="rId3"/>
          <a:stretch>
            <a:fillRect/>
          </a:stretch>
        </p:blipFill>
        <p:spPr>
          <a:xfrm>
            <a:off x="7168181" y="1795849"/>
            <a:ext cx="4947057" cy="4947057"/>
          </a:xfrm>
          <a:prstGeom prst="rect">
            <a:avLst/>
          </a:prstGeom>
        </p:spPr>
      </p:pic>
      <p:pic>
        <p:nvPicPr>
          <p:cNvPr id="5" name="Picture 4"/>
          <p:cNvPicPr>
            <a:picLocks noChangeAspect="1"/>
          </p:cNvPicPr>
          <p:nvPr/>
        </p:nvPicPr>
        <p:blipFill rotWithShape="1">
          <a:blip r:embed="rId4"/>
          <a:srcRect t="14339" b="13408"/>
          <a:stretch/>
        </p:blipFill>
        <p:spPr>
          <a:xfrm>
            <a:off x="7916562" y="109971"/>
            <a:ext cx="4132773" cy="1580718"/>
          </a:xfrm>
          <a:prstGeom prst="rect">
            <a:avLst/>
          </a:prstGeom>
        </p:spPr>
      </p:pic>
    </p:spTree>
    <p:extLst>
      <p:ext uri="{BB962C8B-B14F-4D97-AF65-F5344CB8AC3E}">
        <p14:creationId xmlns:p14="http://schemas.microsoft.com/office/powerpoint/2010/main" val="220126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95" y="74141"/>
            <a:ext cx="11914425" cy="996779"/>
          </a:xfrm>
        </p:spPr>
        <p:txBody>
          <a:bodyPr/>
          <a:lstStyle/>
          <a:p>
            <a:pPr algn="ctr"/>
            <a:r>
              <a:rPr lang="en-US" dirty="0">
                <a:latin typeface="Berlin Sans FB" panose="020E0602020502020306" pitchFamily="34" charset="0"/>
              </a:rPr>
              <a:t>The </a:t>
            </a:r>
            <a:r>
              <a:rPr lang="en-US" dirty="0" err="1">
                <a:latin typeface="Berlin Sans FB" panose="020E0602020502020306" pitchFamily="34" charset="0"/>
              </a:rPr>
              <a:t>Nahal</a:t>
            </a:r>
            <a:r>
              <a:rPr lang="en-US" dirty="0">
                <a:latin typeface="Berlin Sans FB" panose="020E0602020502020306" pitchFamily="34" charset="0"/>
              </a:rPr>
              <a:t> David Spring and Pool</a:t>
            </a:r>
          </a:p>
        </p:txBody>
      </p:sp>
      <p:pic>
        <p:nvPicPr>
          <p:cNvPr id="3" name="Picture 2"/>
          <p:cNvPicPr>
            <a:picLocks noChangeAspect="1"/>
          </p:cNvPicPr>
          <p:nvPr/>
        </p:nvPicPr>
        <p:blipFill>
          <a:blip r:embed="rId2"/>
          <a:stretch>
            <a:fillRect/>
          </a:stretch>
        </p:blipFill>
        <p:spPr>
          <a:xfrm>
            <a:off x="3270422" y="897990"/>
            <a:ext cx="8841301" cy="5914347"/>
          </a:xfrm>
          <a:prstGeom prst="rect">
            <a:avLst/>
          </a:prstGeom>
        </p:spPr>
      </p:pic>
      <p:pic>
        <p:nvPicPr>
          <p:cNvPr id="4" name="Picture 3"/>
          <p:cNvPicPr>
            <a:picLocks noChangeAspect="1"/>
          </p:cNvPicPr>
          <p:nvPr/>
        </p:nvPicPr>
        <p:blipFill rotWithShape="1">
          <a:blip r:embed="rId3"/>
          <a:srcRect r="31486"/>
          <a:stretch/>
        </p:blipFill>
        <p:spPr>
          <a:xfrm>
            <a:off x="131395" y="869647"/>
            <a:ext cx="2933081" cy="5942690"/>
          </a:xfrm>
          <a:prstGeom prst="rect">
            <a:avLst/>
          </a:prstGeom>
        </p:spPr>
      </p:pic>
    </p:spTree>
    <p:extLst>
      <p:ext uri="{BB962C8B-B14F-4D97-AF65-F5344CB8AC3E}">
        <p14:creationId xmlns:p14="http://schemas.microsoft.com/office/powerpoint/2010/main" val="4201156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967" y="365126"/>
            <a:ext cx="6755363" cy="1892882"/>
          </a:xfrm>
        </p:spPr>
        <p:txBody>
          <a:bodyPr>
            <a:normAutofit/>
          </a:bodyPr>
          <a:lstStyle/>
          <a:p>
            <a:r>
              <a:rPr lang="en-US" sz="3200" dirty="0">
                <a:latin typeface="Berlin Sans FB" panose="020E0602020502020306" pitchFamily="34" charset="0"/>
              </a:rPr>
              <a:t>The Valley of </a:t>
            </a:r>
            <a:r>
              <a:rPr lang="en-US" sz="3200" dirty="0" err="1">
                <a:latin typeface="Berlin Sans FB" panose="020E0602020502020306" pitchFamily="34" charset="0"/>
              </a:rPr>
              <a:t>Achor</a:t>
            </a:r>
            <a:r>
              <a:rPr lang="en-US" sz="3200" dirty="0">
                <a:latin typeface="Berlin Sans FB" panose="020E0602020502020306" pitchFamily="34" charset="0"/>
              </a:rPr>
              <a:t> (</a:t>
            </a:r>
            <a:r>
              <a:rPr lang="en-US" sz="3200" dirty="0" err="1">
                <a:latin typeface="Berlin Sans FB" panose="020E0602020502020306" pitchFamily="34" charset="0"/>
              </a:rPr>
              <a:t>Buqe’ah</a:t>
            </a:r>
            <a:r>
              <a:rPr lang="en-US" sz="3200" dirty="0">
                <a:latin typeface="Berlin Sans FB" panose="020E0602020502020306" pitchFamily="34" charset="0"/>
              </a:rPr>
              <a:t> Valley) </a:t>
            </a:r>
            <a:br>
              <a:rPr lang="en-US" sz="3200" dirty="0">
                <a:latin typeface="Berlin Sans FB" panose="020E0602020502020306" pitchFamily="34" charset="0"/>
              </a:rPr>
            </a:br>
            <a:r>
              <a:rPr lang="en-US" sz="2000" i="1" dirty="0">
                <a:latin typeface="Berlin Sans FB" panose="020E0602020502020306" pitchFamily="34" charset="0"/>
              </a:rPr>
              <a:t>There I will give her back her vineyards, and will make the </a:t>
            </a:r>
            <a:r>
              <a:rPr lang="en-US" sz="2000" b="1" i="1" dirty="0">
                <a:latin typeface="Berlin Sans FB" panose="020E0602020502020306" pitchFamily="34" charset="0"/>
              </a:rPr>
              <a:t>Valley of </a:t>
            </a:r>
            <a:r>
              <a:rPr lang="en-US" sz="2000" b="1" i="1" dirty="0" err="1">
                <a:latin typeface="Berlin Sans FB" panose="020E0602020502020306" pitchFamily="34" charset="0"/>
              </a:rPr>
              <a:t>Achor</a:t>
            </a:r>
            <a:r>
              <a:rPr lang="en-US" sz="2000" b="1" i="1" dirty="0">
                <a:latin typeface="Berlin Sans FB" panose="020E0602020502020306" pitchFamily="34" charset="0"/>
              </a:rPr>
              <a:t> a door of hope</a:t>
            </a:r>
            <a:r>
              <a:rPr lang="en-US" sz="2000" i="1" dirty="0">
                <a:latin typeface="Berlin Sans FB" panose="020E0602020502020306" pitchFamily="34" charset="0"/>
              </a:rPr>
              <a:t>. There she will respond as in the days of her youth, as in the day she came up out of Egypt </a:t>
            </a:r>
            <a:r>
              <a:rPr lang="en-US" sz="2000" dirty="0">
                <a:latin typeface="Berlin Sans FB" panose="020E0602020502020306" pitchFamily="34" charset="0"/>
              </a:rPr>
              <a:t>(Hosea 2:15).</a:t>
            </a:r>
          </a:p>
        </p:txBody>
      </p:sp>
      <p:pic>
        <p:nvPicPr>
          <p:cNvPr id="6" name="Picture 5"/>
          <p:cNvPicPr>
            <a:picLocks noChangeAspect="1"/>
          </p:cNvPicPr>
          <p:nvPr/>
        </p:nvPicPr>
        <p:blipFill>
          <a:blip r:embed="rId2"/>
          <a:stretch>
            <a:fillRect/>
          </a:stretch>
        </p:blipFill>
        <p:spPr>
          <a:xfrm>
            <a:off x="6944287" y="3536303"/>
            <a:ext cx="5174565" cy="3134308"/>
          </a:xfrm>
          <a:prstGeom prst="rect">
            <a:avLst/>
          </a:prstGeom>
        </p:spPr>
      </p:pic>
      <p:pic>
        <p:nvPicPr>
          <p:cNvPr id="7" name="Picture 6"/>
          <p:cNvPicPr>
            <a:picLocks noChangeAspect="1"/>
          </p:cNvPicPr>
          <p:nvPr/>
        </p:nvPicPr>
        <p:blipFill rotWithShape="1">
          <a:blip r:embed="rId3"/>
          <a:srcRect l="3959" r="14144" b="9385"/>
          <a:stretch/>
        </p:blipFill>
        <p:spPr>
          <a:xfrm>
            <a:off x="111967" y="2475919"/>
            <a:ext cx="6755363" cy="4194692"/>
          </a:xfrm>
          <a:prstGeom prst="rect">
            <a:avLst/>
          </a:prstGeom>
        </p:spPr>
      </p:pic>
      <p:pic>
        <p:nvPicPr>
          <p:cNvPr id="8" name="Picture 7"/>
          <p:cNvPicPr>
            <a:picLocks noChangeAspect="1"/>
          </p:cNvPicPr>
          <p:nvPr/>
        </p:nvPicPr>
        <p:blipFill rotWithShape="1">
          <a:blip r:embed="rId4"/>
          <a:srcRect b="24749"/>
          <a:stretch/>
        </p:blipFill>
        <p:spPr>
          <a:xfrm>
            <a:off x="6944287" y="531891"/>
            <a:ext cx="5174565" cy="2920436"/>
          </a:xfrm>
          <a:prstGeom prst="rect">
            <a:avLst/>
          </a:prstGeom>
        </p:spPr>
      </p:pic>
    </p:spTree>
    <p:extLst>
      <p:ext uri="{BB962C8B-B14F-4D97-AF65-F5344CB8AC3E}">
        <p14:creationId xmlns:p14="http://schemas.microsoft.com/office/powerpoint/2010/main" val="337566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8" y="98855"/>
            <a:ext cx="11965018" cy="1068859"/>
          </a:xfrm>
        </p:spPr>
        <p:txBody>
          <a:bodyPr>
            <a:normAutofit fontScale="90000"/>
          </a:bodyPr>
          <a:lstStyle/>
          <a:p>
            <a:r>
              <a:rPr lang="en-US" sz="2700" dirty="0">
                <a:latin typeface="Berlin Sans FB" panose="020E0602020502020306" pitchFamily="34" charset="0"/>
              </a:rPr>
              <a:t>Joshua 15:61-62</a:t>
            </a:r>
            <a:br>
              <a:rPr lang="en-US" sz="2700" dirty="0">
                <a:latin typeface="Berlin Sans FB" panose="020E0602020502020306" pitchFamily="34" charset="0"/>
              </a:rPr>
            </a:br>
            <a:r>
              <a:rPr lang="en-US" sz="2700" dirty="0">
                <a:latin typeface="Berlin Sans FB" panose="020E0602020502020306" pitchFamily="34" charset="0"/>
              </a:rPr>
              <a:t>In the wilderness: Beth Arabah, </a:t>
            </a:r>
            <a:r>
              <a:rPr lang="en-US" sz="2700" dirty="0" err="1">
                <a:latin typeface="Berlin Sans FB" panose="020E0602020502020306" pitchFamily="34" charset="0"/>
              </a:rPr>
              <a:t>Middin</a:t>
            </a:r>
            <a:r>
              <a:rPr lang="en-US" sz="2700" dirty="0">
                <a:latin typeface="Berlin Sans FB" panose="020E0602020502020306" pitchFamily="34" charset="0"/>
              </a:rPr>
              <a:t>, </a:t>
            </a:r>
            <a:r>
              <a:rPr lang="en-US" sz="2700" dirty="0" err="1">
                <a:latin typeface="Berlin Sans FB" panose="020E0602020502020306" pitchFamily="34" charset="0"/>
              </a:rPr>
              <a:t>Sekakah</a:t>
            </a:r>
            <a:r>
              <a:rPr lang="en-US" sz="2700" dirty="0">
                <a:latin typeface="Berlin Sans FB" panose="020E0602020502020306" pitchFamily="34" charset="0"/>
              </a:rPr>
              <a:t>, </a:t>
            </a:r>
            <a:r>
              <a:rPr lang="en-US" sz="2700" dirty="0" err="1">
                <a:latin typeface="Berlin Sans FB" panose="020E0602020502020306" pitchFamily="34" charset="0"/>
              </a:rPr>
              <a:t>Nibshan</a:t>
            </a:r>
            <a:r>
              <a:rPr lang="en-US" sz="2700" dirty="0">
                <a:latin typeface="Berlin Sans FB" panose="020E0602020502020306" pitchFamily="34" charset="0"/>
              </a:rPr>
              <a:t>, the City of Salt and </a:t>
            </a:r>
            <a:r>
              <a:rPr lang="en-US" sz="2700" dirty="0" err="1">
                <a:latin typeface="Berlin Sans FB" panose="020E0602020502020306" pitchFamily="34" charset="0"/>
              </a:rPr>
              <a:t>En</a:t>
            </a:r>
            <a:r>
              <a:rPr lang="en-US" sz="2700" dirty="0">
                <a:latin typeface="Berlin Sans FB" panose="020E0602020502020306" pitchFamily="34" charset="0"/>
              </a:rPr>
              <a:t> </a:t>
            </a:r>
            <a:r>
              <a:rPr lang="en-US" sz="2700" dirty="0" err="1">
                <a:latin typeface="Berlin Sans FB" panose="020E0602020502020306" pitchFamily="34" charset="0"/>
              </a:rPr>
              <a:t>Gedi</a:t>
            </a:r>
            <a:r>
              <a:rPr lang="en-US" sz="2700" dirty="0">
                <a:latin typeface="Berlin Sans FB" panose="020E0602020502020306" pitchFamily="34" charset="0"/>
              </a:rPr>
              <a:t>—six towns and their villages.</a:t>
            </a:r>
            <a:br>
              <a:rPr lang="en-US" sz="2700" dirty="0">
                <a:latin typeface="Berlin Sans FB" panose="020E0602020502020306" pitchFamily="34" charset="0"/>
              </a:rPr>
            </a:br>
            <a:endParaRPr lang="en-US" sz="2700" dirty="0">
              <a:latin typeface="Berlin Sans FB" panose="020E0602020502020306" pitchFamily="34" charset="0"/>
            </a:endParaRPr>
          </a:p>
        </p:txBody>
      </p:sp>
      <p:pic>
        <p:nvPicPr>
          <p:cNvPr id="4" name="Picture 3"/>
          <p:cNvPicPr>
            <a:picLocks noChangeAspect="1"/>
          </p:cNvPicPr>
          <p:nvPr/>
        </p:nvPicPr>
        <p:blipFill>
          <a:blip r:embed="rId2"/>
          <a:stretch>
            <a:fillRect/>
          </a:stretch>
        </p:blipFill>
        <p:spPr>
          <a:xfrm>
            <a:off x="65903" y="1075174"/>
            <a:ext cx="4802659" cy="5693755"/>
          </a:xfrm>
          <a:prstGeom prst="rect">
            <a:avLst/>
          </a:prstGeom>
        </p:spPr>
      </p:pic>
      <p:pic>
        <p:nvPicPr>
          <p:cNvPr id="5" name="Picture 4"/>
          <p:cNvPicPr>
            <a:picLocks noChangeAspect="1"/>
          </p:cNvPicPr>
          <p:nvPr/>
        </p:nvPicPr>
        <p:blipFill>
          <a:blip r:embed="rId3"/>
          <a:stretch>
            <a:fillRect/>
          </a:stretch>
        </p:blipFill>
        <p:spPr>
          <a:xfrm>
            <a:off x="8823255" y="739604"/>
            <a:ext cx="3265332" cy="2209542"/>
          </a:xfrm>
          <a:prstGeom prst="rect">
            <a:avLst/>
          </a:prstGeom>
        </p:spPr>
      </p:pic>
      <p:pic>
        <p:nvPicPr>
          <p:cNvPr id="6" name="Picture 5"/>
          <p:cNvPicPr>
            <a:picLocks noChangeAspect="1"/>
          </p:cNvPicPr>
          <p:nvPr/>
        </p:nvPicPr>
        <p:blipFill>
          <a:blip r:embed="rId4"/>
          <a:stretch>
            <a:fillRect/>
          </a:stretch>
        </p:blipFill>
        <p:spPr>
          <a:xfrm>
            <a:off x="8840819" y="4333104"/>
            <a:ext cx="3247768" cy="2435826"/>
          </a:xfrm>
          <a:prstGeom prst="rect">
            <a:avLst/>
          </a:prstGeom>
        </p:spPr>
      </p:pic>
      <p:pic>
        <p:nvPicPr>
          <p:cNvPr id="7" name="Picture 6"/>
          <p:cNvPicPr>
            <a:picLocks noChangeAspect="1"/>
          </p:cNvPicPr>
          <p:nvPr/>
        </p:nvPicPr>
        <p:blipFill>
          <a:blip r:embed="rId5"/>
          <a:stretch>
            <a:fillRect/>
          </a:stretch>
        </p:blipFill>
        <p:spPr>
          <a:xfrm>
            <a:off x="4926227" y="739604"/>
            <a:ext cx="3800475" cy="6029325"/>
          </a:xfrm>
          <a:prstGeom prst="rect">
            <a:avLst/>
          </a:prstGeom>
        </p:spPr>
      </p:pic>
      <p:pic>
        <p:nvPicPr>
          <p:cNvPr id="9" name="Picture 8"/>
          <p:cNvPicPr>
            <a:picLocks noChangeAspect="1"/>
          </p:cNvPicPr>
          <p:nvPr/>
        </p:nvPicPr>
        <p:blipFill rotWithShape="1">
          <a:blip r:embed="rId6"/>
          <a:srcRect t="6808" b="32423"/>
          <a:stretch/>
        </p:blipFill>
        <p:spPr>
          <a:xfrm>
            <a:off x="9063067" y="3019618"/>
            <a:ext cx="2943141" cy="1243014"/>
          </a:xfrm>
          <a:prstGeom prst="rect">
            <a:avLst/>
          </a:prstGeom>
        </p:spPr>
      </p:pic>
    </p:spTree>
    <p:extLst>
      <p:ext uri="{BB962C8B-B14F-4D97-AF65-F5344CB8AC3E}">
        <p14:creationId xmlns:p14="http://schemas.microsoft.com/office/powerpoint/2010/main" val="2950881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TotalTime>
  <Words>680</Words>
  <Application>Microsoft Office PowerPoint</Application>
  <PresentationFormat>Widescreen</PresentationFormat>
  <Paragraphs>20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Berlin Sans FB</vt:lpstr>
      <vt:lpstr>Calibri</vt:lpstr>
      <vt:lpstr>Calibri Light</vt:lpstr>
      <vt:lpstr>Office Theme</vt:lpstr>
      <vt:lpstr>The Dead Sea (Sea of Salt)</vt:lpstr>
      <vt:lpstr>PowerPoint Presentation</vt:lpstr>
      <vt:lpstr>Dead Sea Facts</vt:lpstr>
      <vt:lpstr>The Chalcolithic Temple  above En Gedi</vt:lpstr>
      <vt:lpstr>The Cave of Treasure discovered in the Nahal Mishmar</vt:lpstr>
      <vt:lpstr>En Gedi (Goat Spring) Called Hazazon Tamar  (2 Chr 20:2); Genesis 14:7; Joshua 15:62; 1 Samuel 24:1; Song of Songs 1:14.   NT era boasted a beautiful synagogue and date palm plantations View to the east over the Dead Sea. Chedorlaomer; Joshua, David; Solomon; Jehoshaphat; Uzziah; and Herod are important figures in its history</vt:lpstr>
      <vt:lpstr>The Nahal David Spring and Pool</vt:lpstr>
      <vt:lpstr>The Valley of Achor (Buqe’ah Valley)  There I will give her back her vineyards, and will make the Valley of Achor a door of hope. There she will respond as in the days of her youth, as in the day she came up out of Egypt (Hosea 2:15).</vt:lpstr>
      <vt:lpstr>Joshua 15:61-62 In the wilderness: Beth Arabah, Middin, Sekakah, Nibshan, the City of Salt and En Gedi—six towns and their villages. </vt:lpstr>
      <vt:lpstr>The Good Samaritan Inn on the Road to Jericho</vt:lpstr>
      <vt:lpstr>Herodian Fortresses in the Wilderness of Judah Hyrcania (Khirbet Mird) and Cypros</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Hudon</dc:creator>
  <cp:lastModifiedBy>Ted</cp:lastModifiedBy>
  <cp:revision>39</cp:revision>
  <dcterms:created xsi:type="dcterms:W3CDTF">2017-01-24T16:29:05Z</dcterms:created>
  <dcterms:modified xsi:type="dcterms:W3CDTF">2023-08-20T18:47:06Z</dcterms:modified>
</cp:coreProperties>
</file>