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301" r:id="rId3"/>
    <p:sldId id="302" r:id="rId4"/>
    <p:sldId id="303" r:id="rId5"/>
    <p:sldId id="304" r:id="rId6"/>
    <p:sldId id="305" r:id="rId7"/>
    <p:sldId id="306" r:id="rId8"/>
    <p:sldId id="257" r:id="rId9"/>
    <p:sldId id="258" r:id="rId10"/>
    <p:sldId id="259" r:id="rId11"/>
    <p:sldId id="26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2" autoAdjust="0"/>
    <p:restoredTop sz="94660"/>
  </p:normalViewPr>
  <p:slideViewPr>
    <p:cSldViewPr snapToGrid="0">
      <p:cViewPr varScale="1">
        <p:scale>
          <a:sx n="113" d="100"/>
          <a:sy n="113" d="100"/>
        </p:scale>
        <p:origin x="22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2053035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124949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405140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342587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40537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C2A37-A6E2-423C-A9EB-9E9AF66202B2}"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212802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C2A37-A6E2-423C-A9EB-9E9AF66202B2}"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1331037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C2A37-A6E2-423C-A9EB-9E9AF66202B2}"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131069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C2A37-A6E2-423C-A9EB-9E9AF66202B2}"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373090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AC2A37-A6E2-423C-A9EB-9E9AF66202B2}"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273233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AC2A37-A6E2-423C-A9EB-9E9AF66202B2}"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165382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C2A37-A6E2-423C-A9EB-9E9AF66202B2}" type="datetimeFigureOut">
              <a:rPr lang="en-US" smtClean="0"/>
              <a:t>8/20/2023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C099F-A71C-45B6-9819-95CFAA6CC9AF}" type="slidenum">
              <a:rPr lang="en-US" smtClean="0"/>
              <a:t>‹#›</a:t>
            </a:fld>
            <a:endParaRPr lang="en-US"/>
          </a:p>
        </p:txBody>
      </p:sp>
    </p:spTree>
    <p:extLst>
      <p:ext uri="{BB962C8B-B14F-4D97-AF65-F5344CB8AC3E}">
        <p14:creationId xmlns:p14="http://schemas.microsoft.com/office/powerpoint/2010/main" val="3329013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329"/>
            <a:ext cx="12192000" cy="1126241"/>
          </a:xfrm>
        </p:spPr>
        <p:txBody>
          <a:bodyPr>
            <a:normAutofit/>
          </a:bodyPr>
          <a:lstStyle/>
          <a:p>
            <a:pPr algn="ctr"/>
            <a:r>
              <a:rPr lang="en-US" dirty="0">
                <a:latin typeface="Berlin Sans FB" panose="020E0602020502020306" pitchFamily="34" charset="0"/>
              </a:rPr>
              <a:t>The Coastal (Philistine) Plain</a:t>
            </a:r>
          </a:p>
        </p:txBody>
      </p:sp>
      <p:pic>
        <p:nvPicPr>
          <p:cNvPr id="3" name="Picture 2"/>
          <p:cNvPicPr>
            <a:picLocks noChangeAspect="1"/>
          </p:cNvPicPr>
          <p:nvPr/>
        </p:nvPicPr>
        <p:blipFill>
          <a:blip r:embed="rId2"/>
          <a:stretch>
            <a:fillRect/>
          </a:stretch>
        </p:blipFill>
        <p:spPr>
          <a:xfrm>
            <a:off x="85981" y="3640365"/>
            <a:ext cx="4814535" cy="3217635"/>
          </a:xfrm>
          <a:prstGeom prst="rect">
            <a:avLst/>
          </a:prstGeom>
        </p:spPr>
      </p:pic>
      <p:pic>
        <p:nvPicPr>
          <p:cNvPr id="4" name="Picture 3"/>
          <p:cNvPicPr>
            <a:picLocks noChangeAspect="1"/>
          </p:cNvPicPr>
          <p:nvPr/>
        </p:nvPicPr>
        <p:blipFill>
          <a:blip r:embed="rId3"/>
          <a:stretch>
            <a:fillRect/>
          </a:stretch>
        </p:blipFill>
        <p:spPr>
          <a:xfrm>
            <a:off x="5008605" y="1474444"/>
            <a:ext cx="7076303" cy="5307227"/>
          </a:xfrm>
          <a:prstGeom prst="rect">
            <a:avLst/>
          </a:prstGeom>
        </p:spPr>
      </p:pic>
      <p:pic>
        <p:nvPicPr>
          <p:cNvPr id="5" name="Picture 4"/>
          <p:cNvPicPr>
            <a:picLocks noChangeAspect="1"/>
          </p:cNvPicPr>
          <p:nvPr/>
        </p:nvPicPr>
        <p:blipFill>
          <a:blip r:embed="rId4"/>
          <a:stretch>
            <a:fillRect/>
          </a:stretch>
        </p:blipFill>
        <p:spPr>
          <a:xfrm>
            <a:off x="374307" y="1474444"/>
            <a:ext cx="4377929" cy="2061777"/>
          </a:xfrm>
          <a:prstGeom prst="rect">
            <a:avLst/>
          </a:prstGeom>
        </p:spPr>
      </p:pic>
    </p:spTree>
    <p:extLst>
      <p:ext uri="{BB962C8B-B14F-4D97-AF65-F5344CB8AC3E}">
        <p14:creationId xmlns:p14="http://schemas.microsoft.com/office/powerpoint/2010/main" val="905459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6571" y="116987"/>
            <a:ext cx="11668895" cy="6669827"/>
          </a:xfrm>
          <a:prstGeom prst="rect">
            <a:avLst/>
          </a:prstGeom>
        </p:spPr>
      </p:pic>
    </p:spTree>
    <p:extLst>
      <p:ext uri="{BB962C8B-B14F-4D97-AF65-F5344CB8AC3E}">
        <p14:creationId xmlns:p14="http://schemas.microsoft.com/office/powerpoint/2010/main" val="68514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6" y="57665"/>
            <a:ext cx="11992104" cy="2323070"/>
          </a:xfrm>
        </p:spPr>
        <p:txBody>
          <a:bodyPr>
            <a:normAutofit fontScale="90000"/>
          </a:bodyPr>
          <a:lstStyle/>
          <a:p>
            <a:pPr algn="ctr"/>
            <a:r>
              <a:rPr lang="en-US" dirty="0">
                <a:latin typeface="Berlin Sans FB" panose="020E0602020502020306" pitchFamily="34" charset="0"/>
              </a:rPr>
              <a:t>The Wilderness of Judah:  Brief Facts</a:t>
            </a:r>
            <a:br>
              <a:rPr lang="en-US" sz="2400" dirty="0">
                <a:latin typeface="Berlin Sans FB" panose="020E0602020502020306" pitchFamily="34" charset="0"/>
              </a:rPr>
            </a:br>
            <a:r>
              <a:rPr lang="en-US" sz="2400" dirty="0">
                <a:latin typeface="Berlin Sans FB" panose="020E0602020502020306" pitchFamily="34" charset="0"/>
              </a:rPr>
              <a:t>Periods of Settlement: Chalcolithic (ca. 3100 B.C.), Iron Age (1000-550 B.C.) Roman Period (63 B.C. to A.D. 135); Byzantine Period (A.D. ca. 325-650)</a:t>
            </a:r>
            <a:br>
              <a:rPr lang="en-US" sz="2400" dirty="0">
                <a:latin typeface="Berlin Sans FB" panose="020E0602020502020306" pitchFamily="34" charset="0"/>
              </a:rPr>
            </a:br>
            <a:r>
              <a:rPr lang="en-US" sz="2400" dirty="0">
                <a:latin typeface="Berlin Sans FB" panose="020E0602020502020306" pitchFamily="34" charset="0"/>
              </a:rPr>
              <a:t>Elevation change:  ca. 2500 feet above sea level to ca. 1400 feet below sea level in 15 miles</a:t>
            </a:r>
            <a:br>
              <a:rPr lang="en-US" sz="2400" dirty="0">
                <a:latin typeface="Berlin Sans FB" panose="020E0602020502020306" pitchFamily="34" charset="0"/>
              </a:rPr>
            </a:br>
            <a:r>
              <a:rPr lang="en-US" sz="2400" dirty="0">
                <a:latin typeface="Berlin Sans FB" panose="020E0602020502020306" pitchFamily="34" charset="0"/>
              </a:rPr>
              <a:t>Average Annual Rainfall is </a:t>
            </a:r>
            <a:r>
              <a:rPr lang="en-US" sz="2400" b="1" dirty="0">
                <a:latin typeface="Berlin Sans FB" panose="020E0602020502020306" pitchFamily="34" charset="0"/>
              </a:rPr>
              <a:t>20”</a:t>
            </a:r>
            <a:r>
              <a:rPr lang="en-US" sz="2400" dirty="0">
                <a:latin typeface="Berlin Sans FB" panose="020E0602020502020306" pitchFamily="34" charset="0"/>
              </a:rPr>
              <a:t> at the watershed (Jerusalem) dropping to less than </a:t>
            </a:r>
            <a:r>
              <a:rPr lang="en-US" sz="2400" b="1" dirty="0">
                <a:latin typeface="Berlin Sans FB" panose="020E0602020502020306" pitchFamily="34" charset="0"/>
              </a:rPr>
              <a:t>2” </a:t>
            </a:r>
            <a:r>
              <a:rPr lang="en-US" sz="2400" dirty="0">
                <a:latin typeface="Berlin Sans FB" panose="020E0602020502020306" pitchFamily="34" charset="0"/>
              </a:rPr>
              <a:t>in the </a:t>
            </a:r>
            <a:r>
              <a:rPr lang="en-US" sz="2400" dirty="0" err="1">
                <a:latin typeface="Berlin Sans FB" panose="020E0602020502020306" pitchFamily="34" charset="0"/>
              </a:rPr>
              <a:t>Arava</a:t>
            </a:r>
            <a:br>
              <a:rPr lang="en-US" sz="2400" dirty="0">
                <a:latin typeface="Berlin Sans FB" panose="020E0602020502020306" pitchFamily="34" charset="0"/>
              </a:rPr>
            </a:br>
            <a:r>
              <a:rPr lang="en-US" sz="2400" i="1" dirty="0">
                <a:latin typeface="Berlin Sans FB" panose="020E0602020502020306" pitchFamily="34" charset="0"/>
              </a:rPr>
              <a:t>Views to the east from the Amphitheater at Hebrew University, Mt. Scopus</a:t>
            </a:r>
          </a:p>
        </p:txBody>
      </p:sp>
      <p:pic>
        <p:nvPicPr>
          <p:cNvPr id="3" name="Picture 2"/>
          <p:cNvPicPr>
            <a:picLocks noChangeAspect="1"/>
          </p:cNvPicPr>
          <p:nvPr/>
        </p:nvPicPr>
        <p:blipFill>
          <a:blip r:embed="rId2"/>
          <a:stretch>
            <a:fillRect/>
          </a:stretch>
        </p:blipFill>
        <p:spPr>
          <a:xfrm>
            <a:off x="90616" y="2568147"/>
            <a:ext cx="5593491" cy="4195118"/>
          </a:xfrm>
          <a:prstGeom prst="rect">
            <a:avLst/>
          </a:prstGeom>
        </p:spPr>
      </p:pic>
      <p:pic>
        <p:nvPicPr>
          <p:cNvPr id="4" name="Picture 3"/>
          <p:cNvPicPr>
            <a:picLocks noChangeAspect="1"/>
          </p:cNvPicPr>
          <p:nvPr/>
        </p:nvPicPr>
        <p:blipFill>
          <a:blip r:embed="rId3"/>
          <a:stretch>
            <a:fillRect/>
          </a:stretch>
        </p:blipFill>
        <p:spPr>
          <a:xfrm>
            <a:off x="5790043" y="2568147"/>
            <a:ext cx="6292677" cy="4195118"/>
          </a:xfrm>
          <a:prstGeom prst="rect">
            <a:avLst/>
          </a:prstGeom>
        </p:spPr>
      </p:pic>
    </p:spTree>
    <p:extLst>
      <p:ext uri="{BB962C8B-B14F-4D97-AF65-F5344CB8AC3E}">
        <p14:creationId xmlns:p14="http://schemas.microsoft.com/office/powerpoint/2010/main" val="3306259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531632" cy="1887522"/>
          </a:xfrm>
        </p:spPr>
        <p:txBody>
          <a:bodyPr>
            <a:normAutofit/>
          </a:bodyPr>
          <a:lstStyle/>
          <a:p>
            <a:pPr algn="ctr"/>
            <a:r>
              <a:rPr lang="en-US" dirty="0" err="1">
                <a:latin typeface="Berlin Sans FB" panose="020E0602020502020306" pitchFamily="34" charset="0"/>
              </a:rPr>
              <a:t>Ekron</a:t>
            </a:r>
            <a:r>
              <a:rPr lang="en-US" dirty="0">
                <a:latin typeface="Berlin Sans FB" panose="020E0602020502020306" pitchFamily="34" charset="0"/>
              </a:rPr>
              <a:t> (Tel </a:t>
            </a:r>
            <a:r>
              <a:rPr lang="en-US" dirty="0" err="1">
                <a:latin typeface="Berlin Sans FB" panose="020E0602020502020306" pitchFamily="34" charset="0"/>
              </a:rPr>
              <a:t>Miqne</a:t>
            </a:r>
            <a:r>
              <a:rPr lang="en-US" dirty="0">
                <a:latin typeface="Berlin Sans FB" panose="020E0602020502020306" pitchFamily="34" charset="0"/>
              </a:rPr>
              <a:t>): A Major Philistine City</a:t>
            </a:r>
          </a:p>
        </p:txBody>
      </p:sp>
      <p:pic>
        <p:nvPicPr>
          <p:cNvPr id="3" name="Picture 2"/>
          <p:cNvPicPr>
            <a:picLocks noChangeAspect="1"/>
          </p:cNvPicPr>
          <p:nvPr/>
        </p:nvPicPr>
        <p:blipFill rotWithShape="1">
          <a:blip r:embed="rId2"/>
          <a:srcRect l="788" t="2804"/>
          <a:stretch/>
        </p:blipFill>
        <p:spPr>
          <a:xfrm>
            <a:off x="109057" y="2017114"/>
            <a:ext cx="7113864" cy="4742397"/>
          </a:xfrm>
          <a:prstGeom prst="rect">
            <a:avLst/>
          </a:prstGeom>
        </p:spPr>
      </p:pic>
      <p:pic>
        <p:nvPicPr>
          <p:cNvPr id="4" name="Picture 3"/>
          <p:cNvPicPr>
            <a:picLocks noChangeAspect="1"/>
          </p:cNvPicPr>
          <p:nvPr/>
        </p:nvPicPr>
        <p:blipFill>
          <a:blip r:embed="rId3"/>
          <a:stretch>
            <a:fillRect/>
          </a:stretch>
        </p:blipFill>
        <p:spPr>
          <a:xfrm>
            <a:off x="7331977" y="3173435"/>
            <a:ext cx="4693815" cy="3586075"/>
          </a:xfrm>
          <a:prstGeom prst="rect">
            <a:avLst/>
          </a:prstGeom>
        </p:spPr>
      </p:pic>
      <p:pic>
        <p:nvPicPr>
          <p:cNvPr id="5" name="Picture 4"/>
          <p:cNvPicPr>
            <a:picLocks noChangeAspect="1"/>
          </p:cNvPicPr>
          <p:nvPr/>
        </p:nvPicPr>
        <p:blipFill>
          <a:blip r:embed="rId4"/>
          <a:stretch>
            <a:fillRect/>
          </a:stretch>
        </p:blipFill>
        <p:spPr>
          <a:xfrm>
            <a:off x="7328689" y="66718"/>
            <a:ext cx="4697104" cy="3045598"/>
          </a:xfrm>
          <a:prstGeom prst="rect">
            <a:avLst/>
          </a:prstGeom>
        </p:spPr>
      </p:pic>
      <p:pic>
        <p:nvPicPr>
          <p:cNvPr id="6" name="Picture 5"/>
          <p:cNvPicPr>
            <a:picLocks noChangeAspect="1"/>
          </p:cNvPicPr>
          <p:nvPr/>
        </p:nvPicPr>
        <p:blipFill>
          <a:blip r:embed="rId5"/>
          <a:stretch>
            <a:fillRect/>
          </a:stretch>
        </p:blipFill>
        <p:spPr>
          <a:xfrm>
            <a:off x="5637401" y="66718"/>
            <a:ext cx="1585519" cy="1902623"/>
          </a:xfrm>
          <a:prstGeom prst="rect">
            <a:avLst/>
          </a:prstGeom>
        </p:spPr>
      </p:pic>
    </p:spTree>
    <p:extLst>
      <p:ext uri="{BB962C8B-B14F-4D97-AF65-F5344CB8AC3E}">
        <p14:creationId xmlns:p14="http://schemas.microsoft.com/office/powerpoint/2010/main" val="392887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4291914" cy="1449858"/>
          </a:xfrm>
        </p:spPr>
        <p:txBody>
          <a:bodyPr>
            <a:normAutofit fontScale="90000"/>
          </a:bodyPr>
          <a:lstStyle/>
          <a:p>
            <a:pPr algn="ctr"/>
            <a:r>
              <a:rPr lang="en-US" dirty="0">
                <a:latin typeface="Berlin Sans FB" panose="020E0602020502020306" pitchFamily="34" charset="0"/>
              </a:rPr>
              <a:t>Gath:  Hometown of Goliath</a:t>
            </a:r>
          </a:p>
        </p:txBody>
      </p:sp>
      <p:pic>
        <p:nvPicPr>
          <p:cNvPr id="3" name="Picture 2"/>
          <p:cNvPicPr>
            <a:picLocks noChangeAspect="1"/>
          </p:cNvPicPr>
          <p:nvPr/>
        </p:nvPicPr>
        <p:blipFill>
          <a:blip r:embed="rId2"/>
          <a:stretch>
            <a:fillRect/>
          </a:stretch>
        </p:blipFill>
        <p:spPr>
          <a:xfrm>
            <a:off x="5651157" y="2969910"/>
            <a:ext cx="6426353" cy="3816936"/>
          </a:xfrm>
          <a:prstGeom prst="rect">
            <a:avLst/>
          </a:prstGeom>
        </p:spPr>
      </p:pic>
      <p:pic>
        <p:nvPicPr>
          <p:cNvPr id="4" name="Picture 3"/>
          <p:cNvPicPr>
            <a:picLocks noChangeAspect="1"/>
          </p:cNvPicPr>
          <p:nvPr/>
        </p:nvPicPr>
        <p:blipFill>
          <a:blip r:embed="rId3"/>
          <a:stretch>
            <a:fillRect/>
          </a:stretch>
        </p:blipFill>
        <p:spPr>
          <a:xfrm>
            <a:off x="0" y="2969910"/>
            <a:ext cx="5482134" cy="3816936"/>
          </a:xfrm>
          <a:prstGeom prst="rect">
            <a:avLst/>
          </a:prstGeom>
        </p:spPr>
      </p:pic>
      <p:pic>
        <p:nvPicPr>
          <p:cNvPr id="5" name="Picture 4"/>
          <p:cNvPicPr>
            <a:picLocks noChangeAspect="1"/>
          </p:cNvPicPr>
          <p:nvPr/>
        </p:nvPicPr>
        <p:blipFill>
          <a:blip r:embed="rId4"/>
          <a:stretch>
            <a:fillRect/>
          </a:stretch>
        </p:blipFill>
        <p:spPr>
          <a:xfrm>
            <a:off x="8320216" y="82668"/>
            <a:ext cx="3729733" cy="2797300"/>
          </a:xfrm>
          <a:prstGeom prst="rect">
            <a:avLst/>
          </a:prstGeom>
        </p:spPr>
      </p:pic>
      <p:pic>
        <p:nvPicPr>
          <p:cNvPr id="6" name="Picture 5"/>
          <p:cNvPicPr>
            <a:picLocks noChangeAspect="1"/>
          </p:cNvPicPr>
          <p:nvPr/>
        </p:nvPicPr>
        <p:blipFill>
          <a:blip r:embed="rId5"/>
          <a:stretch>
            <a:fillRect/>
          </a:stretch>
        </p:blipFill>
        <p:spPr>
          <a:xfrm>
            <a:off x="4497859" y="82668"/>
            <a:ext cx="3737846" cy="2803385"/>
          </a:xfrm>
          <a:prstGeom prst="rect">
            <a:avLst/>
          </a:prstGeom>
        </p:spPr>
      </p:pic>
    </p:spTree>
    <p:extLst>
      <p:ext uri="{BB962C8B-B14F-4D97-AF65-F5344CB8AC3E}">
        <p14:creationId xmlns:p14="http://schemas.microsoft.com/office/powerpoint/2010/main" val="2504350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36908" cy="1098957"/>
          </a:xfrm>
        </p:spPr>
        <p:txBody>
          <a:bodyPr/>
          <a:lstStyle/>
          <a:p>
            <a:pPr algn="ctr"/>
            <a:r>
              <a:rPr lang="en-US" dirty="0">
                <a:latin typeface="Berlin Sans FB" panose="020E0602020502020306" pitchFamily="34" charset="0"/>
              </a:rPr>
              <a:t>Tell el-</a:t>
            </a:r>
            <a:r>
              <a:rPr lang="en-US" dirty="0" err="1">
                <a:latin typeface="Berlin Sans FB" panose="020E0602020502020306" pitchFamily="34" charset="0"/>
              </a:rPr>
              <a:t>Hesi</a:t>
            </a:r>
            <a:r>
              <a:rPr lang="en-US" dirty="0">
                <a:latin typeface="Berlin Sans FB" panose="020E0602020502020306" pitchFamily="34" charset="0"/>
              </a:rPr>
              <a:t> (</a:t>
            </a:r>
            <a:r>
              <a:rPr lang="en-US" dirty="0" err="1">
                <a:latin typeface="Berlin Sans FB" panose="020E0602020502020306" pitchFamily="34" charset="0"/>
              </a:rPr>
              <a:t>Migdol</a:t>
            </a:r>
            <a:r>
              <a:rPr lang="en-US" dirty="0">
                <a:latin typeface="Berlin Sans FB" panose="020E0602020502020306" pitchFamily="34" charset="0"/>
              </a:rPr>
              <a:t> Gad)</a:t>
            </a:r>
          </a:p>
        </p:txBody>
      </p:sp>
      <p:pic>
        <p:nvPicPr>
          <p:cNvPr id="3" name="Picture 2"/>
          <p:cNvPicPr>
            <a:picLocks noChangeAspect="1"/>
          </p:cNvPicPr>
          <p:nvPr/>
        </p:nvPicPr>
        <p:blipFill rotWithShape="1">
          <a:blip r:embed="rId2"/>
          <a:srcRect t="12766"/>
          <a:stretch/>
        </p:blipFill>
        <p:spPr>
          <a:xfrm>
            <a:off x="72401" y="1416907"/>
            <a:ext cx="4774454" cy="2702011"/>
          </a:xfrm>
          <a:prstGeom prst="rect">
            <a:avLst/>
          </a:prstGeom>
        </p:spPr>
      </p:pic>
      <p:pic>
        <p:nvPicPr>
          <p:cNvPr id="4" name="Picture 3"/>
          <p:cNvPicPr>
            <a:picLocks noChangeAspect="1"/>
          </p:cNvPicPr>
          <p:nvPr/>
        </p:nvPicPr>
        <p:blipFill>
          <a:blip r:embed="rId3"/>
          <a:stretch>
            <a:fillRect/>
          </a:stretch>
        </p:blipFill>
        <p:spPr>
          <a:xfrm>
            <a:off x="133993" y="4201297"/>
            <a:ext cx="4712862" cy="2572651"/>
          </a:xfrm>
          <a:prstGeom prst="rect">
            <a:avLst/>
          </a:prstGeom>
        </p:spPr>
      </p:pic>
      <p:pic>
        <p:nvPicPr>
          <p:cNvPr id="5" name="Picture 4"/>
          <p:cNvPicPr>
            <a:picLocks noChangeAspect="1"/>
          </p:cNvPicPr>
          <p:nvPr/>
        </p:nvPicPr>
        <p:blipFill>
          <a:blip r:embed="rId4"/>
          <a:stretch>
            <a:fillRect/>
          </a:stretch>
        </p:blipFill>
        <p:spPr>
          <a:xfrm>
            <a:off x="4930853" y="1400432"/>
            <a:ext cx="7206055" cy="5404542"/>
          </a:xfrm>
          <a:prstGeom prst="rect">
            <a:avLst/>
          </a:prstGeom>
        </p:spPr>
      </p:pic>
    </p:spTree>
    <p:extLst>
      <p:ext uri="{BB962C8B-B14F-4D97-AF65-F5344CB8AC3E}">
        <p14:creationId xmlns:p14="http://schemas.microsoft.com/office/powerpoint/2010/main" val="3096351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55" y="150261"/>
            <a:ext cx="7337905" cy="1460425"/>
          </a:xfrm>
        </p:spPr>
        <p:txBody>
          <a:bodyPr/>
          <a:lstStyle/>
          <a:p>
            <a:pPr algn="ctr"/>
            <a:r>
              <a:rPr lang="en-US" dirty="0">
                <a:latin typeface="Berlin Sans FB" panose="020E0602020502020306" pitchFamily="34" charset="0"/>
              </a:rPr>
              <a:t>Ashdod: A Philistine City</a:t>
            </a:r>
          </a:p>
        </p:txBody>
      </p:sp>
      <p:pic>
        <p:nvPicPr>
          <p:cNvPr id="3" name="Picture 2"/>
          <p:cNvPicPr>
            <a:picLocks noChangeAspect="1"/>
          </p:cNvPicPr>
          <p:nvPr/>
        </p:nvPicPr>
        <p:blipFill>
          <a:blip r:embed="rId2"/>
          <a:stretch>
            <a:fillRect/>
          </a:stretch>
        </p:blipFill>
        <p:spPr>
          <a:xfrm>
            <a:off x="85156" y="1778191"/>
            <a:ext cx="6751872" cy="5063904"/>
          </a:xfrm>
          <a:prstGeom prst="rect">
            <a:avLst/>
          </a:prstGeom>
        </p:spPr>
      </p:pic>
      <p:pic>
        <p:nvPicPr>
          <p:cNvPr id="4" name="Picture 3"/>
          <p:cNvPicPr>
            <a:picLocks noChangeAspect="1"/>
          </p:cNvPicPr>
          <p:nvPr/>
        </p:nvPicPr>
        <p:blipFill>
          <a:blip r:embed="rId3"/>
          <a:stretch>
            <a:fillRect/>
          </a:stretch>
        </p:blipFill>
        <p:spPr>
          <a:xfrm>
            <a:off x="10128893" y="150260"/>
            <a:ext cx="1947234" cy="1460426"/>
          </a:xfrm>
          <a:prstGeom prst="rect">
            <a:avLst/>
          </a:prstGeom>
        </p:spPr>
      </p:pic>
      <p:pic>
        <p:nvPicPr>
          <p:cNvPr id="5" name="Picture 4"/>
          <p:cNvPicPr>
            <a:picLocks noChangeAspect="1"/>
          </p:cNvPicPr>
          <p:nvPr/>
        </p:nvPicPr>
        <p:blipFill>
          <a:blip r:embed="rId4"/>
          <a:stretch>
            <a:fillRect/>
          </a:stretch>
        </p:blipFill>
        <p:spPr>
          <a:xfrm>
            <a:off x="7012497" y="1778465"/>
            <a:ext cx="5063629" cy="5063629"/>
          </a:xfrm>
          <a:prstGeom prst="rect">
            <a:avLst/>
          </a:prstGeom>
        </p:spPr>
      </p:pic>
      <p:pic>
        <p:nvPicPr>
          <p:cNvPr id="6" name="Picture 5"/>
          <p:cNvPicPr>
            <a:picLocks noChangeAspect="1"/>
          </p:cNvPicPr>
          <p:nvPr/>
        </p:nvPicPr>
        <p:blipFill>
          <a:blip r:embed="rId5"/>
          <a:stretch>
            <a:fillRect/>
          </a:stretch>
        </p:blipFill>
        <p:spPr>
          <a:xfrm>
            <a:off x="7524925" y="150259"/>
            <a:ext cx="2502104" cy="1474337"/>
          </a:xfrm>
          <a:prstGeom prst="rect">
            <a:avLst/>
          </a:prstGeom>
        </p:spPr>
      </p:pic>
    </p:spTree>
    <p:extLst>
      <p:ext uri="{BB962C8B-B14F-4D97-AF65-F5344CB8AC3E}">
        <p14:creationId xmlns:p14="http://schemas.microsoft.com/office/powerpoint/2010/main" val="351180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722" y="3363985"/>
            <a:ext cx="5093866" cy="3402986"/>
          </a:xfrm>
          <a:prstGeom prst="rect">
            <a:avLst/>
          </a:prstGeom>
        </p:spPr>
      </p:pic>
      <p:pic>
        <p:nvPicPr>
          <p:cNvPr id="4" name="Picture 3"/>
          <p:cNvPicPr>
            <a:picLocks noChangeAspect="1"/>
          </p:cNvPicPr>
          <p:nvPr/>
        </p:nvPicPr>
        <p:blipFill>
          <a:blip r:embed="rId3"/>
          <a:stretch>
            <a:fillRect/>
          </a:stretch>
        </p:blipFill>
        <p:spPr>
          <a:xfrm>
            <a:off x="5436066" y="82229"/>
            <a:ext cx="6416178" cy="3192048"/>
          </a:xfrm>
          <a:prstGeom prst="rect">
            <a:avLst/>
          </a:prstGeom>
        </p:spPr>
      </p:pic>
      <p:pic>
        <p:nvPicPr>
          <p:cNvPr id="5" name="Picture 4"/>
          <p:cNvPicPr>
            <a:picLocks noChangeAspect="1"/>
          </p:cNvPicPr>
          <p:nvPr/>
        </p:nvPicPr>
        <p:blipFill>
          <a:blip r:embed="rId4"/>
          <a:stretch>
            <a:fillRect/>
          </a:stretch>
        </p:blipFill>
        <p:spPr>
          <a:xfrm>
            <a:off x="342644" y="82230"/>
            <a:ext cx="4701801" cy="3192048"/>
          </a:xfrm>
          <a:prstGeom prst="rect">
            <a:avLst/>
          </a:prstGeom>
        </p:spPr>
      </p:pic>
      <p:pic>
        <p:nvPicPr>
          <p:cNvPr id="6" name="Picture 5"/>
          <p:cNvPicPr>
            <a:picLocks noChangeAspect="1"/>
          </p:cNvPicPr>
          <p:nvPr/>
        </p:nvPicPr>
        <p:blipFill>
          <a:blip r:embed="rId5"/>
          <a:stretch>
            <a:fillRect/>
          </a:stretch>
        </p:blipFill>
        <p:spPr>
          <a:xfrm>
            <a:off x="6887361" y="3363985"/>
            <a:ext cx="5164231" cy="3401015"/>
          </a:xfrm>
          <a:prstGeom prst="rect">
            <a:avLst/>
          </a:prstGeom>
        </p:spPr>
      </p:pic>
      <p:pic>
        <p:nvPicPr>
          <p:cNvPr id="7" name="Picture 6"/>
          <p:cNvPicPr>
            <a:picLocks noChangeAspect="1"/>
          </p:cNvPicPr>
          <p:nvPr/>
        </p:nvPicPr>
        <p:blipFill>
          <a:blip r:embed="rId6"/>
          <a:stretch>
            <a:fillRect/>
          </a:stretch>
        </p:blipFill>
        <p:spPr>
          <a:xfrm>
            <a:off x="5291088" y="5310611"/>
            <a:ext cx="1461772" cy="1454389"/>
          </a:xfrm>
          <a:prstGeom prst="rect">
            <a:avLst/>
          </a:prstGeom>
        </p:spPr>
      </p:pic>
      <p:pic>
        <p:nvPicPr>
          <p:cNvPr id="8" name="Picture 7"/>
          <p:cNvPicPr>
            <a:picLocks noChangeAspect="1"/>
          </p:cNvPicPr>
          <p:nvPr/>
        </p:nvPicPr>
        <p:blipFill>
          <a:blip r:embed="rId7"/>
          <a:stretch>
            <a:fillRect/>
          </a:stretch>
        </p:blipFill>
        <p:spPr>
          <a:xfrm>
            <a:off x="5280287" y="3319378"/>
            <a:ext cx="1472573" cy="1946132"/>
          </a:xfrm>
          <a:prstGeom prst="rect">
            <a:avLst/>
          </a:prstGeom>
        </p:spPr>
      </p:pic>
    </p:spTree>
    <p:extLst>
      <p:ext uri="{BB962C8B-B14F-4D97-AF65-F5344CB8AC3E}">
        <p14:creationId xmlns:p14="http://schemas.microsoft.com/office/powerpoint/2010/main" val="26844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0392" y="75599"/>
            <a:ext cx="2528976" cy="1426194"/>
          </a:xfrm>
          <a:prstGeom prst="rect">
            <a:avLst/>
          </a:prstGeom>
        </p:spPr>
      </p:pic>
      <p:sp>
        <p:nvSpPr>
          <p:cNvPr id="3" name="Title 2"/>
          <p:cNvSpPr>
            <a:spLocks noGrp="1"/>
          </p:cNvSpPr>
          <p:nvPr>
            <p:ph type="title"/>
          </p:nvPr>
        </p:nvSpPr>
        <p:spPr>
          <a:xfrm>
            <a:off x="2905388" y="1"/>
            <a:ext cx="2639735" cy="1501792"/>
          </a:xfrm>
        </p:spPr>
        <p:txBody>
          <a:bodyPr>
            <a:normAutofit/>
          </a:bodyPr>
          <a:lstStyle/>
          <a:p>
            <a:pPr algn="ctr"/>
            <a:r>
              <a:rPr lang="en-US" dirty="0">
                <a:latin typeface="Berlin Sans FB" panose="020E0602020502020306" pitchFamily="34" charset="0"/>
              </a:rPr>
              <a:t>Gaza in Antiquity</a:t>
            </a:r>
          </a:p>
        </p:txBody>
      </p:sp>
      <p:pic>
        <p:nvPicPr>
          <p:cNvPr id="4" name="Picture 3"/>
          <p:cNvPicPr>
            <a:picLocks noChangeAspect="1"/>
          </p:cNvPicPr>
          <p:nvPr/>
        </p:nvPicPr>
        <p:blipFill>
          <a:blip r:embed="rId3"/>
          <a:stretch>
            <a:fillRect/>
          </a:stretch>
        </p:blipFill>
        <p:spPr>
          <a:xfrm>
            <a:off x="7119197" y="251754"/>
            <a:ext cx="5024630" cy="3347078"/>
          </a:xfrm>
          <a:prstGeom prst="rect">
            <a:avLst/>
          </a:prstGeom>
        </p:spPr>
      </p:pic>
      <p:pic>
        <p:nvPicPr>
          <p:cNvPr id="5" name="Picture 4"/>
          <p:cNvPicPr>
            <a:picLocks noChangeAspect="1"/>
          </p:cNvPicPr>
          <p:nvPr/>
        </p:nvPicPr>
        <p:blipFill>
          <a:blip r:embed="rId4"/>
          <a:stretch>
            <a:fillRect/>
          </a:stretch>
        </p:blipFill>
        <p:spPr>
          <a:xfrm>
            <a:off x="106431" y="1592029"/>
            <a:ext cx="6928899" cy="5196674"/>
          </a:xfrm>
          <a:prstGeom prst="rect">
            <a:avLst/>
          </a:prstGeom>
        </p:spPr>
      </p:pic>
      <p:pic>
        <p:nvPicPr>
          <p:cNvPr id="6" name="Picture 5"/>
          <p:cNvPicPr>
            <a:picLocks noChangeAspect="1"/>
          </p:cNvPicPr>
          <p:nvPr/>
        </p:nvPicPr>
        <p:blipFill>
          <a:blip r:embed="rId5"/>
          <a:stretch>
            <a:fillRect/>
          </a:stretch>
        </p:blipFill>
        <p:spPr>
          <a:xfrm>
            <a:off x="7119197" y="3805881"/>
            <a:ext cx="4996540" cy="2883968"/>
          </a:xfrm>
          <a:prstGeom prst="rect">
            <a:avLst/>
          </a:prstGeom>
        </p:spPr>
      </p:pic>
      <p:pic>
        <p:nvPicPr>
          <p:cNvPr id="7" name="Picture 6"/>
          <p:cNvPicPr>
            <a:picLocks noChangeAspect="1"/>
          </p:cNvPicPr>
          <p:nvPr/>
        </p:nvPicPr>
        <p:blipFill>
          <a:blip r:embed="rId6"/>
          <a:stretch>
            <a:fillRect/>
          </a:stretch>
        </p:blipFill>
        <p:spPr>
          <a:xfrm>
            <a:off x="5489775" y="111711"/>
            <a:ext cx="1545555" cy="1390082"/>
          </a:xfrm>
          <a:prstGeom prst="rect">
            <a:avLst/>
          </a:prstGeom>
        </p:spPr>
      </p:pic>
    </p:spTree>
    <p:extLst>
      <p:ext uri="{BB962C8B-B14F-4D97-AF65-F5344CB8AC3E}">
        <p14:creationId xmlns:p14="http://schemas.microsoft.com/office/powerpoint/2010/main" val="1059486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1194317"/>
          </a:xfrm>
        </p:spPr>
        <p:txBody>
          <a:bodyPr>
            <a:normAutofit/>
          </a:bodyPr>
          <a:lstStyle/>
          <a:p>
            <a:pPr algn="ctr"/>
            <a:r>
              <a:rPr lang="en-US" dirty="0">
                <a:latin typeface="Berlin Sans FB" panose="020E0602020502020306" pitchFamily="34" charset="0"/>
              </a:rPr>
              <a:t>The Wilderness of Judah:  </a:t>
            </a:r>
            <a:br>
              <a:rPr lang="en-US" dirty="0">
                <a:latin typeface="Berlin Sans FB" panose="020E0602020502020306" pitchFamily="34" charset="0"/>
              </a:rPr>
            </a:br>
            <a:r>
              <a:rPr lang="en-US" sz="3600" dirty="0">
                <a:latin typeface="Berlin Sans FB" panose="020E0602020502020306" pitchFamily="34" charset="0"/>
              </a:rPr>
              <a:t>Walking in the footsteps of Kings, Rebels, Fugitives and Hermits </a:t>
            </a:r>
          </a:p>
        </p:txBody>
      </p:sp>
      <p:pic>
        <p:nvPicPr>
          <p:cNvPr id="7" name="Picture 6"/>
          <p:cNvPicPr>
            <a:picLocks noChangeAspect="1"/>
          </p:cNvPicPr>
          <p:nvPr/>
        </p:nvPicPr>
        <p:blipFill rotWithShape="1">
          <a:blip r:embed="rId2"/>
          <a:srcRect l="3789" t="2170" r="5807" b="3580"/>
          <a:stretch/>
        </p:blipFill>
        <p:spPr>
          <a:xfrm>
            <a:off x="83975" y="1194318"/>
            <a:ext cx="7623110" cy="5533759"/>
          </a:xfrm>
          <a:prstGeom prst="rect">
            <a:avLst/>
          </a:prstGeom>
        </p:spPr>
      </p:pic>
      <p:pic>
        <p:nvPicPr>
          <p:cNvPr id="8" name="Picture 7"/>
          <p:cNvPicPr>
            <a:picLocks noChangeAspect="1"/>
          </p:cNvPicPr>
          <p:nvPr/>
        </p:nvPicPr>
        <p:blipFill>
          <a:blip r:embed="rId3"/>
          <a:stretch>
            <a:fillRect/>
          </a:stretch>
        </p:blipFill>
        <p:spPr>
          <a:xfrm>
            <a:off x="7893698" y="1278009"/>
            <a:ext cx="4223657" cy="5514677"/>
          </a:xfrm>
          <a:prstGeom prst="rect">
            <a:avLst/>
          </a:prstGeom>
        </p:spPr>
      </p:pic>
    </p:spTree>
    <p:extLst>
      <p:ext uri="{BB962C8B-B14F-4D97-AF65-F5344CB8AC3E}">
        <p14:creationId xmlns:p14="http://schemas.microsoft.com/office/powerpoint/2010/main" val="2265393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72064"/>
          </a:xfrm>
        </p:spPr>
        <p:txBody>
          <a:bodyPr/>
          <a:lstStyle/>
          <a:p>
            <a:pPr algn="ctr"/>
            <a:r>
              <a:rPr lang="en-US" dirty="0">
                <a:latin typeface="Berlin Sans FB" panose="020E0602020502020306" pitchFamily="34" charset="0"/>
              </a:rPr>
              <a:t>A Steppe Land between Jerusalem and the </a:t>
            </a:r>
            <a:r>
              <a:rPr lang="en-US" dirty="0" err="1">
                <a:latin typeface="Berlin Sans FB" panose="020E0602020502020306" pitchFamily="34" charset="0"/>
              </a:rPr>
              <a:t>Arava</a:t>
            </a:r>
            <a:endParaRPr lang="en-US" dirty="0">
              <a:latin typeface="Berlin Sans FB" panose="020E0602020502020306" pitchFamily="34" charset="0"/>
            </a:endParaRPr>
          </a:p>
        </p:txBody>
      </p:sp>
      <p:pic>
        <p:nvPicPr>
          <p:cNvPr id="4" name="Picture 3"/>
          <p:cNvPicPr>
            <a:picLocks noChangeAspect="1"/>
          </p:cNvPicPr>
          <p:nvPr/>
        </p:nvPicPr>
        <p:blipFill rotWithShape="1">
          <a:blip r:embed="rId2"/>
          <a:srcRect t="27237"/>
          <a:stretch/>
        </p:blipFill>
        <p:spPr>
          <a:xfrm>
            <a:off x="551291" y="851169"/>
            <a:ext cx="10858113" cy="5925548"/>
          </a:xfrm>
          <a:prstGeom prst="rect">
            <a:avLst/>
          </a:prstGeom>
        </p:spPr>
      </p:pic>
    </p:spTree>
    <p:extLst>
      <p:ext uri="{BB962C8B-B14F-4D97-AF65-F5344CB8AC3E}">
        <p14:creationId xmlns:p14="http://schemas.microsoft.com/office/powerpoint/2010/main" val="2358144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174</Words>
  <Application>Microsoft Office PowerPoint</Application>
  <PresentationFormat>Widescreen</PresentationFormat>
  <Paragraphs>9</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Berlin Sans FB</vt:lpstr>
      <vt:lpstr>Calibri</vt:lpstr>
      <vt:lpstr>Calibri Light</vt:lpstr>
      <vt:lpstr>Office Theme</vt:lpstr>
      <vt:lpstr>The Coastal (Philistine) Plain</vt:lpstr>
      <vt:lpstr>Ekron (Tel Miqne): A Major Philistine City</vt:lpstr>
      <vt:lpstr>Gath:  Hometown of Goliath</vt:lpstr>
      <vt:lpstr>Tell el-Hesi (Migdol Gad)</vt:lpstr>
      <vt:lpstr>Ashdod: A Philistine City</vt:lpstr>
      <vt:lpstr>PowerPoint Presentation</vt:lpstr>
      <vt:lpstr>Gaza in Antiquity</vt:lpstr>
      <vt:lpstr>The Wilderness of Judah:   Walking in the footsteps of Kings, Rebels, Fugitives and Hermits </vt:lpstr>
      <vt:lpstr>A Steppe Land between Jerusalem and the Arava</vt:lpstr>
      <vt:lpstr>PowerPoint Presentation</vt:lpstr>
      <vt:lpstr>The Wilderness of Judah:  Brief Facts Periods of Settlement: Chalcolithic (ca. 3100 B.C.), Iron Age (1000-550 B.C.) Roman Period (63 B.C. to A.D. 135); Byzantine Period (A.D. ca. 325-650) Elevation change:  ca. 2500 feet above sea level to ca. 1400 feet below sea level in 15 miles Average Annual Rainfall is 20” at the watershed (Jerusalem) dropping to less than 2” in the Arava Views to the east from the Amphitheater at Hebrew University, Mt. Scopus</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Hudon</dc:creator>
  <cp:lastModifiedBy>Ted</cp:lastModifiedBy>
  <cp:revision>39</cp:revision>
  <dcterms:created xsi:type="dcterms:W3CDTF">2017-01-24T16:29:05Z</dcterms:created>
  <dcterms:modified xsi:type="dcterms:W3CDTF">2023-08-20T18:46:23Z</dcterms:modified>
</cp:coreProperties>
</file>