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69" r:id="rId4"/>
    <p:sldId id="268" r:id="rId5"/>
    <p:sldId id="257" r:id="rId6"/>
    <p:sldId id="270" r:id="rId7"/>
    <p:sldId id="259" r:id="rId8"/>
    <p:sldId id="261" r:id="rId9"/>
    <p:sldId id="273" r:id="rId10"/>
    <p:sldId id="271" r:id="rId11"/>
    <p:sldId id="263" r:id="rId12"/>
    <p:sldId id="260" r:id="rId13"/>
    <p:sldId id="272" r:id="rId14"/>
    <p:sldId id="258" r:id="rId15"/>
    <p:sldId id="292" r:id="rId16"/>
    <p:sldId id="276" r:id="rId17"/>
    <p:sldId id="279" r:id="rId18"/>
    <p:sldId id="280" r:id="rId19"/>
    <p:sldId id="281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232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Geographical Arena:  The Land of the Bible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sz="2400" dirty="0">
                <a:latin typeface="Berlin Sans FB" panose="020E0602020502020306" pitchFamily="34" charset="0"/>
              </a:rPr>
              <a:t>Biblicalelearning.org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0195" y="1431637"/>
            <a:ext cx="12192000" cy="482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endParaRPr lang="en-US" sz="44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88" y="1302327"/>
            <a:ext cx="10838024" cy="545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5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32" y="181531"/>
            <a:ext cx="4641586" cy="6571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3" y="1663430"/>
            <a:ext cx="7149565" cy="50897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5983" y="181532"/>
            <a:ext cx="7149565" cy="1345712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Holy Land in Relief</a:t>
            </a:r>
          </a:p>
        </p:txBody>
      </p:sp>
    </p:spTree>
    <p:extLst>
      <p:ext uri="{BB962C8B-B14F-4D97-AF65-F5344CB8AC3E}">
        <p14:creationId xmlns:p14="http://schemas.microsoft.com/office/powerpoint/2010/main" val="178782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" y="87550"/>
            <a:ext cx="7558391" cy="924128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Topography and Geology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8" y="1362343"/>
            <a:ext cx="7419359" cy="540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085" y="193141"/>
            <a:ext cx="4383404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4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2742"/>
            <a:ext cx="2480553" cy="19689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Canaan and Israel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815" y="112742"/>
            <a:ext cx="4755658" cy="6632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75" y="112742"/>
            <a:ext cx="4734101" cy="66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1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788" y="209725"/>
            <a:ext cx="2827490" cy="617429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The Land of Israel and Its Neighbors during the Monarchy (1000-586 BC)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2400" dirty="0">
                <a:latin typeface="Berlin Sans FB" panose="020E0602020502020306" pitchFamily="34" charset="0"/>
              </a:rPr>
              <a:t>The Kingdom of David and Solomon and the Divided Kingdoms of Israel and Judah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9" y="137526"/>
            <a:ext cx="4546329" cy="662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278" y="132254"/>
            <a:ext cx="4591780" cy="66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4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7022" y="103515"/>
            <a:ext cx="2992533" cy="1596902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Roads and Routes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" y="103514"/>
            <a:ext cx="4714069" cy="6680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97" y="1839956"/>
            <a:ext cx="7107692" cy="49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520" y="103514"/>
            <a:ext cx="1241369" cy="1700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239" y="124270"/>
            <a:ext cx="2331597" cy="1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8" y="69396"/>
            <a:ext cx="11915191" cy="670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9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19" y="0"/>
            <a:ext cx="11854249" cy="12109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Galilee Region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The Plain of Akko and the </a:t>
            </a:r>
            <a:r>
              <a:rPr lang="en-US" dirty="0" err="1">
                <a:latin typeface="Berlin Sans FB" panose="020E0602020502020306" pitchFamily="34" charset="0"/>
              </a:rPr>
              <a:t>Kishon</a:t>
            </a:r>
            <a:r>
              <a:rPr lang="en-US" dirty="0">
                <a:latin typeface="Berlin Sans FB" panose="020E0602020502020306" pitchFamily="34" charset="0"/>
              </a:rPr>
              <a:t> 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476" y="2002658"/>
            <a:ext cx="4761444" cy="4769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63" y="2002659"/>
            <a:ext cx="7172161" cy="476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3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58" y="1"/>
            <a:ext cx="11931941" cy="110386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The Plain of Akko looking north to the Ladder of </a:t>
            </a:r>
            <a:r>
              <a:rPr lang="en-US" dirty="0" err="1">
                <a:latin typeface="Berlin Sans FB" panose="020E0602020502020306" pitchFamily="34" charset="0"/>
              </a:rPr>
              <a:t>Tyre</a:t>
            </a:r>
            <a:r>
              <a:rPr lang="en-US" dirty="0">
                <a:latin typeface="Berlin Sans FB" panose="020E0602020502020306" pitchFamily="34" charset="0"/>
              </a:rPr>
              <a:t> (</a:t>
            </a:r>
            <a:r>
              <a:rPr lang="en-US" i="1" dirty="0">
                <a:latin typeface="Berlin Sans FB" panose="020E0602020502020306" pitchFamily="34" charset="0"/>
              </a:rPr>
              <a:t>Rosh </a:t>
            </a:r>
            <a:r>
              <a:rPr lang="en-US" i="1" dirty="0" err="1">
                <a:latin typeface="Berlin Sans FB" panose="020E0602020502020306" pitchFamily="34" charset="0"/>
              </a:rPr>
              <a:t>haNiqrah</a:t>
            </a:r>
            <a:r>
              <a:rPr lang="en-US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032" y="3550508"/>
            <a:ext cx="4832441" cy="3216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8" y="1458096"/>
            <a:ext cx="7079068" cy="5309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488" b="9545"/>
          <a:stretch/>
        </p:blipFill>
        <p:spPr>
          <a:xfrm>
            <a:off x="7256032" y="567252"/>
            <a:ext cx="4739146" cy="29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6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17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Biblical </a:t>
            </a:r>
            <a:r>
              <a:rPr lang="en-US" dirty="0" err="1">
                <a:latin typeface="Berlin Sans FB" panose="020E0602020502020306" pitchFamily="34" charset="0"/>
              </a:rPr>
              <a:t>Cabul</a:t>
            </a:r>
            <a:r>
              <a:rPr lang="en-US" dirty="0">
                <a:latin typeface="Berlin Sans FB" panose="020E0602020502020306" pitchFamily="34" charset="0"/>
              </a:rPr>
              <a:t> (Horvat Rosh </a:t>
            </a:r>
            <a:r>
              <a:rPr lang="en-US" dirty="0" err="1">
                <a:latin typeface="Berlin Sans FB" panose="020E0602020502020306" pitchFamily="34" charset="0"/>
              </a:rPr>
              <a:t>Zayit</a:t>
            </a:r>
            <a:r>
              <a:rPr lang="en-US" dirty="0">
                <a:latin typeface="Berlin Sans FB" panose="020E0602020502020306" pitchFamily="34" charset="0"/>
              </a:rPr>
              <a:t>): </a:t>
            </a:r>
            <a:r>
              <a:rPr lang="en-US" sz="2700" dirty="0">
                <a:latin typeface="Berlin Sans FB" panose="020E0602020502020306" pitchFamily="34" charset="0"/>
              </a:rPr>
              <a:t>1 Kgs 9:10-13, 2 </a:t>
            </a:r>
            <a:r>
              <a:rPr lang="en-US" sz="2700" dirty="0" err="1">
                <a:latin typeface="Berlin Sans FB" panose="020E0602020502020306" pitchFamily="34" charset="0"/>
              </a:rPr>
              <a:t>Chr</a:t>
            </a:r>
            <a:r>
              <a:rPr lang="en-US" sz="2700" dirty="0">
                <a:latin typeface="Berlin Sans FB" panose="020E0602020502020306" pitchFamily="34" charset="0"/>
              </a:rPr>
              <a:t> 8:2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270" y="3252617"/>
            <a:ext cx="6192416" cy="348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" y="3252617"/>
            <a:ext cx="5745684" cy="348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976" y="951722"/>
            <a:ext cx="3914711" cy="2202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200" y="938892"/>
            <a:ext cx="3942463" cy="2217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89" y="938892"/>
            <a:ext cx="3937520" cy="2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31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7258" y="93791"/>
            <a:ext cx="1953208" cy="644696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Haifa:  Israel’s Largest 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8" y="65799"/>
            <a:ext cx="10083859" cy="67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60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9629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The Knowledge of the Land and the Jewish waves of immigration during the late nineteenth and early twentieth centuries</a:t>
            </a:r>
          </a:p>
        </p:txBody>
      </p:sp>
      <p:pic>
        <p:nvPicPr>
          <p:cNvPr id="2052" name="Picture 4" descr="Image result for eretz isr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1235167"/>
            <a:ext cx="4145279" cy="55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retz isra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5853" r="10765" b="10765"/>
          <a:stretch/>
        </p:blipFill>
        <p:spPr bwMode="auto">
          <a:xfrm>
            <a:off x="1076367" y="1339273"/>
            <a:ext cx="5244547" cy="542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65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4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Ancient City of Akko (looking east)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872" b="20242"/>
          <a:stretch/>
        </p:blipFill>
        <p:spPr>
          <a:xfrm>
            <a:off x="-3602" y="765110"/>
            <a:ext cx="12103462" cy="59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4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159557" cy="1918677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The Pioneers of the Land of Israel Studies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Michael </a:t>
            </a:r>
            <a:r>
              <a:rPr lang="en-US" sz="3200" dirty="0" err="1">
                <a:latin typeface="Berlin Sans FB" panose="020E0602020502020306" pitchFamily="34" charset="0"/>
              </a:rPr>
              <a:t>Avi</a:t>
            </a:r>
            <a:r>
              <a:rPr lang="en-US" sz="3200" dirty="0">
                <a:latin typeface="Berlin Sans FB" panose="020E0602020502020306" pitchFamily="34" charset="0"/>
              </a:rPr>
              <a:t>-Yonah (1904-1974) and Benjamin Mazar (1906-1995)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505" y="3005847"/>
            <a:ext cx="5009254" cy="3702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475" y="1918677"/>
            <a:ext cx="3270021" cy="4790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47" y="1918677"/>
            <a:ext cx="3414461" cy="4790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129" y="190379"/>
            <a:ext cx="2148630" cy="26306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784" y="190379"/>
            <a:ext cx="2714518" cy="26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36748"/>
          <a:stretch/>
        </p:blipFill>
        <p:spPr>
          <a:xfrm>
            <a:off x="8641343" y="144715"/>
            <a:ext cx="3445658" cy="66017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7054918" cy="169068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The Pioneers of the Land of Israel Studies 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2800" dirty="0" err="1">
                <a:latin typeface="Berlin Sans FB" panose="020E0602020502020306" pitchFamily="34" charset="0"/>
              </a:rPr>
              <a:t>Yohanan</a:t>
            </a:r>
            <a:r>
              <a:rPr lang="en-US" sz="2800" dirty="0">
                <a:latin typeface="Berlin Sans FB" panose="020E0602020502020306" pitchFamily="34" charset="0"/>
              </a:rPr>
              <a:t> </a:t>
            </a:r>
            <a:r>
              <a:rPr lang="en-US" sz="2800" dirty="0" err="1">
                <a:latin typeface="Berlin Sans FB" panose="020E0602020502020306" pitchFamily="34" charset="0"/>
              </a:rPr>
              <a:t>Aharoni</a:t>
            </a:r>
            <a:r>
              <a:rPr lang="en-US" sz="2800" dirty="0">
                <a:latin typeface="Berlin Sans FB" panose="020E0602020502020306" pitchFamily="34" charset="0"/>
              </a:rPr>
              <a:t> (1919-1976) and </a:t>
            </a:r>
            <a:br>
              <a:rPr lang="en-US" sz="2800" dirty="0">
                <a:latin typeface="Berlin Sans FB" panose="020E0602020502020306" pitchFamily="34" charset="0"/>
              </a:rPr>
            </a:br>
            <a:r>
              <a:rPr lang="en-US" sz="2800" dirty="0">
                <a:latin typeface="Berlin Sans FB" panose="020E0602020502020306" pitchFamily="34" charset="0"/>
              </a:rPr>
              <a:t>Anson F. Rainey (1930-2011)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081" y="712386"/>
            <a:ext cx="1898714" cy="2816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159"/>
          <a:stretch/>
        </p:blipFill>
        <p:spPr>
          <a:xfrm>
            <a:off x="6406007" y="3607984"/>
            <a:ext cx="2097788" cy="3110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345" y="3652220"/>
            <a:ext cx="2173114" cy="3094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5" y="4163438"/>
            <a:ext cx="1613767" cy="2555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3" y="1496681"/>
            <a:ext cx="1605818" cy="25792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084" y="3652220"/>
            <a:ext cx="2316201" cy="3094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9686" y="1439020"/>
            <a:ext cx="1638773" cy="21689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7235" y="1482002"/>
            <a:ext cx="1555306" cy="2082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r="53242"/>
          <a:stretch/>
        </p:blipFill>
        <p:spPr>
          <a:xfrm>
            <a:off x="3384322" y="1482002"/>
            <a:ext cx="1148254" cy="20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39693"/>
          </a:xfrm>
        </p:spPr>
        <p:txBody>
          <a:bodyPr/>
          <a:lstStyle/>
          <a:p>
            <a:pPr algn="ctr"/>
            <a:r>
              <a:rPr lang="en-US" sz="6000" dirty="0">
                <a:latin typeface="Berlin Sans FB" panose="020E0602020502020306" pitchFamily="34" charset="0"/>
              </a:rPr>
              <a:t>The Fertile Crescent:</a:t>
            </a:r>
            <a:r>
              <a:rPr lang="en-US" dirty="0">
                <a:latin typeface="Berlin Sans FB" panose="020E0602020502020306" pitchFamily="34" charset="0"/>
              </a:rPr>
              <a:t>  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sz="2800" dirty="0">
                <a:latin typeface="Berlin Sans FB" panose="020E0602020502020306" pitchFamily="34" charset="0"/>
              </a:rPr>
              <a:t>James Henry Breasted (1865-1935)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693" y="3892021"/>
            <a:ext cx="3787506" cy="2865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0" y="1611182"/>
            <a:ext cx="8124052" cy="5146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674" y="1611182"/>
            <a:ext cx="3787506" cy="22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1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276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Fertile Crescent:  The Holy Land in Context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21" y="894945"/>
            <a:ext cx="8173152" cy="57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3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838" y="0"/>
            <a:ext cx="9400162" cy="85603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Sacred Bridge to Three Continents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46" y="1011676"/>
            <a:ext cx="8143417" cy="5749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1" y="3569778"/>
            <a:ext cx="3710683" cy="3190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78" y="119291"/>
            <a:ext cx="2282860" cy="33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0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84" y="155205"/>
            <a:ext cx="5170489" cy="6600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617" y="127262"/>
            <a:ext cx="5078337" cy="66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60" y="96650"/>
            <a:ext cx="4717954" cy="669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218" y="77484"/>
            <a:ext cx="4523624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34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199</Words>
  <Application>Microsoft Office PowerPoint</Application>
  <PresentationFormat>Widescreen</PresentationFormat>
  <Paragraphs>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Berlin Sans FB</vt:lpstr>
      <vt:lpstr>Calibri</vt:lpstr>
      <vt:lpstr>Calibri Light</vt:lpstr>
      <vt:lpstr>Office Theme</vt:lpstr>
      <vt:lpstr>The Geographical Arena:  The Land of the Bible Biblicalelearning.org</vt:lpstr>
      <vt:lpstr>The Knowledge of the Land and the Jewish waves of immigration during the late nineteenth and early twentieth centuries</vt:lpstr>
      <vt:lpstr>The Pioneers of the Land of Israel Studies Michael Avi-Yonah (1904-1974) and Benjamin Mazar (1906-1995)</vt:lpstr>
      <vt:lpstr>The Pioneers of the Land of Israel Studies  Yohanan Aharoni (1919-1976) and  Anson F. Rainey (1930-2011)</vt:lpstr>
      <vt:lpstr>The Fertile Crescent:   James Henry Breasted (1865-1935)</vt:lpstr>
      <vt:lpstr>The Fertile Crescent:  The Holy Land in Context</vt:lpstr>
      <vt:lpstr>The Sacred Bridge to Three Continents</vt:lpstr>
      <vt:lpstr>PowerPoint Presentation</vt:lpstr>
      <vt:lpstr>PowerPoint Presentation</vt:lpstr>
      <vt:lpstr>The Holy Land in Relief</vt:lpstr>
      <vt:lpstr>Topography and Geology</vt:lpstr>
      <vt:lpstr>Canaan and Israel</vt:lpstr>
      <vt:lpstr>The Land of Israel and Its Neighbors during the Monarchy (1000-586 BC) The Kingdom of David and Solomon and the Divided Kingdoms of Israel and Judah</vt:lpstr>
      <vt:lpstr>Roads and Routes</vt:lpstr>
      <vt:lpstr>PowerPoint Presentation</vt:lpstr>
      <vt:lpstr>The Galilee Region The Plain of Akko and the Kishon River</vt:lpstr>
      <vt:lpstr>The Plain of Akko looking north to the Ladder of Tyre (Rosh haNiqrah)</vt:lpstr>
      <vt:lpstr>Biblical Cabul (Horvat Rosh Zayit): 1 Kgs 9:10-13, 2 Chr 8:2</vt:lpstr>
      <vt:lpstr>Haifa:  Israel’s Largest Port</vt:lpstr>
      <vt:lpstr>The Ancient City of Akko (looking east)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BIBL 350</dc:title>
  <dc:creator>Jeff Hudon</dc:creator>
  <cp:lastModifiedBy>Ted</cp:lastModifiedBy>
  <cp:revision>47</cp:revision>
  <dcterms:created xsi:type="dcterms:W3CDTF">2017-01-10T19:34:26Z</dcterms:created>
  <dcterms:modified xsi:type="dcterms:W3CDTF">2023-08-20T17:50:06Z</dcterms:modified>
</cp:coreProperties>
</file>