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6" r:id="rId2"/>
    <p:sldId id="288" r:id="rId3"/>
    <p:sldId id="256" r:id="rId4"/>
    <p:sldId id="262" r:id="rId5"/>
    <p:sldId id="264" r:id="rId6"/>
    <p:sldId id="263" r:id="rId7"/>
    <p:sldId id="257" r:id="rId8"/>
    <p:sldId id="267" r:id="rId9"/>
    <p:sldId id="261" r:id="rId10"/>
    <p:sldId id="259" r:id="rId11"/>
    <p:sldId id="260" r:id="rId12"/>
    <p:sldId id="290" r:id="rId13"/>
    <p:sldId id="258" r:id="rId14"/>
    <p:sldId id="268" r:id="rId15"/>
    <p:sldId id="283" r:id="rId16"/>
    <p:sldId id="287" r:id="rId17"/>
    <p:sldId id="286" r:id="rId18"/>
    <p:sldId id="284" r:id="rId19"/>
    <p:sldId id="269" r:id="rId20"/>
    <p:sldId id="271" r:id="rId21"/>
    <p:sldId id="272" r:id="rId22"/>
    <p:sldId id="273" r:id="rId23"/>
    <p:sldId id="274" r:id="rId24"/>
    <p:sldId id="276" r:id="rId25"/>
    <p:sldId id="278" r:id="rId26"/>
    <p:sldId id="277" r:id="rId27"/>
    <p:sldId id="275" r:id="rId28"/>
    <p:sldId id="285" r:id="rId29"/>
    <p:sldId id="280" r:id="rId30"/>
    <p:sldId id="279" r:id="rId31"/>
    <p:sldId id="281" r:id="rId32"/>
    <p:sldId id="282" r:id="rId33"/>
    <p:sldId id="289" r:id="rId34"/>
    <p:sldId id="26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47" autoAdjust="0"/>
  </p:normalViewPr>
  <p:slideViewPr>
    <p:cSldViewPr>
      <p:cViewPr varScale="1">
        <p:scale>
          <a:sx n="94" d="100"/>
          <a:sy n="94" d="100"/>
        </p:scale>
        <p:origin x="1138" y="9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081628-7A2C-4364-9377-B6047CA81469}" type="datetimeFigureOut">
              <a:rPr lang="en-US" smtClean="0"/>
              <a:t>8/14/2023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A464E4-9B70-47F1-974A-866E9B5BB1D6}" type="slidenum">
              <a:rPr lang="en-US" smtClean="0"/>
              <a:t>‹#›</a:t>
            </a:fld>
            <a:endParaRPr lang="en-US"/>
          </a:p>
        </p:txBody>
      </p:sp>
    </p:spTree>
    <p:extLst>
      <p:ext uri="{BB962C8B-B14F-4D97-AF65-F5344CB8AC3E}">
        <p14:creationId xmlns:p14="http://schemas.microsoft.com/office/powerpoint/2010/main" val="2912230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Siegfried Horn’s method of selecting a site.</a:t>
            </a:r>
          </a:p>
        </p:txBody>
      </p:sp>
      <p:sp>
        <p:nvSpPr>
          <p:cNvPr id="4" name="Slide Number Placeholder 3"/>
          <p:cNvSpPr>
            <a:spLocks noGrp="1"/>
          </p:cNvSpPr>
          <p:nvPr>
            <p:ph type="sldNum" sz="quarter" idx="10"/>
          </p:nvPr>
        </p:nvSpPr>
        <p:spPr/>
        <p:txBody>
          <a:bodyPr/>
          <a:lstStyle/>
          <a:p>
            <a:fld id="{0FA464E4-9B70-47F1-974A-866E9B5BB1D6}" type="slidenum">
              <a:rPr lang="en-US" smtClean="0"/>
              <a:t>4</a:t>
            </a:fld>
            <a:endParaRPr lang="en-US"/>
          </a:p>
        </p:txBody>
      </p:sp>
    </p:spTree>
    <p:extLst>
      <p:ext uri="{BB962C8B-B14F-4D97-AF65-F5344CB8AC3E}">
        <p14:creationId xmlns:p14="http://schemas.microsoft.com/office/powerpoint/2010/main" val="235609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464E4-9B70-47F1-974A-866E9B5BB1D6}" type="slidenum">
              <a:rPr lang="en-US" smtClean="0"/>
              <a:t>11</a:t>
            </a:fld>
            <a:endParaRPr lang="en-US"/>
          </a:p>
        </p:txBody>
      </p:sp>
    </p:spTree>
    <p:extLst>
      <p:ext uri="{BB962C8B-B14F-4D97-AF65-F5344CB8AC3E}">
        <p14:creationId xmlns:p14="http://schemas.microsoft.com/office/powerpoint/2010/main" val="3040491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508677-268F-4BA2-88AD-2C239F4CA4A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72115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08677-268F-4BA2-88AD-2C239F4CA4A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174667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08677-268F-4BA2-88AD-2C239F4CA4A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308956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08677-268F-4BA2-88AD-2C239F4CA4A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371911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508677-268F-4BA2-88AD-2C239F4CA4A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162806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508677-268F-4BA2-88AD-2C239F4CA4AB}"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2192996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508677-268F-4BA2-88AD-2C239F4CA4AB}" type="datetimeFigureOut">
              <a:rPr lang="en-US" smtClean="0"/>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46883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508677-268F-4BA2-88AD-2C239F4CA4AB}" type="datetimeFigureOut">
              <a:rPr lang="en-US" smtClean="0"/>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345176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08677-268F-4BA2-88AD-2C239F4CA4AB}" type="datetimeFigureOut">
              <a:rPr lang="en-US" smtClean="0"/>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245812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508677-268F-4BA2-88AD-2C239F4CA4AB}"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2870281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508677-268F-4BA2-88AD-2C239F4CA4AB}"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FEE81-A658-4CCC-845A-E1343351D20C}" type="slidenum">
              <a:rPr lang="en-US" smtClean="0"/>
              <a:t>‹#›</a:t>
            </a:fld>
            <a:endParaRPr lang="en-US"/>
          </a:p>
        </p:txBody>
      </p:sp>
    </p:spTree>
    <p:extLst>
      <p:ext uri="{BB962C8B-B14F-4D97-AF65-F5344CB8AC3E}">
        <p14:creationId xmlns:p14="http://schemas.microsoft.com/office/powerpoint/2010/main" val="205342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08677-268F-4BA2-88AD-2C239F4CA4AB}" type="datetimeFigureOut">
              <a:rPr lang="en-US" smtClean="0"/>
              <a:t>8/14/2023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FEE81-A658-4CCC-845A-E1343351D20C}" type="slidenum">
              <a:rPr lang="en-US" smtClean="0"/>
              <a:t>‹#›</a:t>
            </a:fld>
            <a:endParaRPr lang="en-US"/>
          </a:p>
        </p:txBody>
      </p:sp>
    </p:spTree>
    <p:extLst>
      <p:ext uri="{BB962C8B-B14F-4D97-AF65-F5344CB8AC3E}">
        <p14:creationId xmlns:p14="http://schemas.microsoft.com/office/powerpoint/2010/main" val="291796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latin typeface="Matura MT Script Capitals" panose="03020802060602070202" pitchFamily="66" charset="0"/>
              </a:rPr>
              <a:t>Archaeology:  A Closer Look</a:t>
            </a:r>
          </a:p>
        </p:txBody>
      </p:sp>
      <p:sp>
        <p:nvSpPr>
          <p:cNvPr id="3" name="Content Placeholder 2"/>
          <p:cNvSpPr>
            <a:spLocks noGrp="1"/>
          </p:cNvSpPr>
          <p:nvPr>
            <p:ph idx="1"/>
          </p:nvPr>
        </p:nvSpPr>
        <p:spPr>
          <a:xfrm>
            <a:off x="76200" y="762000"/>
            <a:ext cx="8991600" cy="5943600"/>
          </a:xfrm>
        </p:spPr>
        <p:txBody>
          <a:bodyPr>
            <a:normAutofit fontScale="55000" lnSpcReduction="20000"/>
          </a:bodyPr>
          <a:lstStyle/>
          <a:p>
            <a:pPr lvl="0"/>
            <a:r>
              <a:rPr lang="en-US" sz="3600" b="1" dirty="0">
                <a:latin typeface="Berlin Sans FB" panose="020E0602020502020306" pitchFamily="34" charset="0"/>
              </a:rPr>
              <a:t>Archaeology and the Old Testament </a:t>
            </a:r>
            <a:r>
              <a:rPr lang="en-US" sz="3600" dirty="0">
                <a:latin typeface="Berlin Sans FB" panose="020E0602020502020306" pitchFamily="34" charset="0"/>
              </a:rPr>
              <a:t>versus </a:t>
            </a:r>
            <a:r>
              <a:rPr lang="en-US" sz="3600" b="1" dirty="0">
                <a:latin typeface="Berlin Sans FB" panose="020E0602020502020306" pitchFamily="34" charset="0"/>
              </a:rPr>
              <a:t>Archaeology and the New Testament:  </a:t>
            </a:r>
            <a:r>
              <a:rPr lang="en-US" sz="3600" dirty="0">
                <a:latin typeface="Berlin Sans FB" panose="020E0602020502020306" pitchFamily="34" charset="0"/>
              </a:rPr>
              <a:t>There is a big difference….  What is it? In Biblical Studies, Archaeology is the </a:t>
            </a:r>
            <a:r>
              <a:rPr lang="en-US" sz="3600" b="1" dirty="0">
                <a:latin typeface="Berlin Sans FB" panose="020E0602020502020306" pitchFamily="34" charset="0"/>
              </a:rPr>
              <a:t>Fifth Gospel</a:t>
            </a:r>
            <a:r>
              <a:rPr lang="en-US" sz="3600" dirty="0">
                <a:latin typeface="Berlin Sans FB" panose="020E0602020502020306" pitchFamily="34" charset="0"/>
              </a:rPr>
              <a:t>.  It provides additional information, insight into daily life and material evidence that can substantiate the Biblical account.</a:t>
            </a:r>
          </a:p>
          <a:p>
            <a:pPr lvl="0"/>
            <a:r>
              <a:rPr lang="en-US" sz="3600" b="1" dirty="0">
                <a:latin typeface="Berlin Sans FB" panose="020E0602020502020306" pitchFamily="34" charset="0"/>
              </a:rPr>
              <a:t>Archaeology is especially relevant for the Old Testament</a:t>
            </a:r>
            <a:r>
              <a:rPr lang="en-US" sz="3600" dirty="0">
                <a:latin typeface="Berlin Sans FB" panose="020E0602020502020306" pitchFamily="34" charset="0"/>
              </a:rPr>
              <a:t>.  Why?:  We have only scanty written sources for the OT, mostly Egyptian, Assyrian and Babylonian records.  We have many more outside sources that describe the daily life and culture during the NT period.  Also, the archaeology of the NT is much different; the NT (early Christians) did not leave archaeological evidence behind.  </a:t>
            </a:r>
            <a:r>
              <a:rPr lang="en-US" sz="3600" b="1" dirty="0">
                <a:latin typeface="Berlin Sans FB" panose="020E0602020502020306" pitchFamily="34" charset="0"/>
              </a:rPr>
              <a:t>Christianity was a movement, not a culture </a:t>
            </a:r>
            <a:r>
              <a:rPr lang="en-US" sz="3600" dirty="0">
                <a:latin typeface="Berlin Sans FB" panose="020E0602020502020306" pitchFamily="34" charset="0"/>
              </a:rPr>
              <a:t>or a distinct political kingdom.  </a:t>
            </a:r>
            <a:r>
              <a:rPr lang="en-US" sz="3600" b="1" dirty="0">
                <a:latin typeface="Berlin Sans FB" panose="020E0602020502020306" pitchFamily="34" charset="0"/>
              </a:rPr>
              <a:t>Its events are not archaeologically verifiable for the most part</a:t>
            </a:r>
            <a:r>
              <a:rPr lang="en-US" sz="3600" dirty="0">
                <a:latin typeface="Berlin Sans FB" panose="020E0602020502020306" pitchFamily="34" charset="0"/>
              </a:rPr>
              <a:t>.</a:t>
            </a:r>
          </a:p>
          <a:p>
            <a:pPr lvl="0"/>
            <a:r>
              <a:rPr lang="en-US" sz="3600" b="1" dirty="0">
                <a:latin typeface="Berlin Sans FB" panose="020E0602020502020306" pitchFamily="34" charset="0"/>
              </a:rPr>
              <a:t>Definition</a:t>
            </a:r>
            <a:r>
              <a:rPr lang="en-US" sz="3600" dirty="0">
                <a:latin typeface="Berlin Sans FB" panose="020E0602020502020306" pitchFamily="34" charset="0"/>
              </a:rPr>
              <a:t>:  </a:t>
            </a:r>
            <a:r>
              <a:rPr lang="en-US" sz="3600" b="1" dirty="0">
                <a:latin typeface="Berlin Sans FB" panose="020E0602020502020306" pitchFamily="34" charset="0"/>
              </a:rPr>
              <a:t>Near  Eastern Archaeology</a:t>
            </a:r>
            <a:r>
              <a:rPr lang="en-US" sz="3600" dirty="0">
                <a:latin typeface="Berlin Sans FB" panose="020E0602020502020306" pitchFamily="34" charset="0"/>
              </a:rPr>
              <a:t> is a blend of physical science and history that attempts to find evidence of humanity’s past, both prehistoric and historic from </a:t>
            </a:r>
            <a:r>
              <a:rPr lang="en-US" sz="3600" b="1" dirty="0">
                <a:latin typeface="Berlin Sans FB" panose="020E0602020502020306" pitchFamily="34" charset="0"/>
              </a:rPr>
              <a:t>material remains</a:t>
            </a:r>
            <a:r>
              <a:rPr lang="en-US" sz="3600" dirty="0">
                <a:latin typeface="Berlin Sans FB" panose="020E0602020502020306" pitchFamily="34" charset="0"/>
              </a:rPr>
              <a:t>.</a:t>
            </a:r>
          </a:p>
          <a:p>
            <a:pPr lvl="0"/>
            <a:r>
              <a:rPr lang="en-US" sz="3600" b="1" dirty="0">
                <a:latin typeface="Berlin Sans FB" panose="020E0602020502020306" pitchFamily="34" charset="0"/>
              </a:rPr>
              <a:t>Methodology</a:t>
            </a:r>
            <a:r>
              <a:rPr lang="en-US" sz="3600" dirty="0">
                <a:latin typeface="Berlin Sans FB" panose="020E0602020502020306" pitchFamily="34" charset="0"/>
              </a:rPr>
              <a:t>:  What is left for us to discover?  </a:t>
            </a:r>
            <a:r>
              <a:rPr lang="en-US" sz="3600" b="1" dirty="0">
                <a:latin typeface="Berlin Sans FB" panose="020E0602020502020306" pitchFamily="34" charset="0"/>
              </a:rPr>
              <a:t>Very little</a:t>
            </a:r>
            <a:r>
              <a:rPr lang="en-US" sz="3600" dirty="0">
                <a:latin typeface="Berlin Sans FB" panose="020E0602020502020306" pitchFamily="34" charset="0"/>
              </a:rPr>
              <a:t>, like a puzzle with 90% of the pieces missing.  Material remains (relating to the OT) include </a:t>
            </a:r>
            <a:r>
              <a:rPr lang="en-US" sz="3600" b="1" dirty="0">
                <a:latin typeface="Berlin Sans FB" panose="020E0602020502020306" pitchFamily="34" charset="0"/>
              </a:rPr>
              <a:t>pottery</a:t>
            </a:r>
            <a:r>
              <a:rPr lang="en-US" sz="3600" dirty="0">
                <a:latin typeface="Berlin Sans FB" panose="020E0602020502020306" pitchFamily="34" charset="0"/>
              </a:rPr>
              <a:t> (used for everything:  storage, cooking, eating, drinking and writing as well as ornamentation such as cult stands and small statues); </a:t>
            </a:r>
            <a:r>
              <a:rPr lang="en-US" sz="3600" b="1" dirty="0">
                <a:latin typeface="Berlin Sans FB" panose="020E0602020502020306" pitchFamily="34" charset="0"/>
              </a:rPr>
              <a:t>metal</a:t>
            </a:r>
            <a:r>
              <a:rPr lang="en-US" sz="3600" dirty="0">
                <a:latin typeface="Berlin Sans FB" panose="020E0602020502020306" pitchFamily="34" charset="0"/>
              </a:rPr>
              <a:t> (nails, weapons and tools as well as </a:t>
            </a:r>
            <a:r>
              <a:rPr lang="en-US" sz="3600" b="1" dirty="0">
                <a:latin typeface="Berlin Sans FB" panose="020E0602020502020306" pitchFamily="34" charset="0"/>
              </a:rPr>
              <a:t>coins</a:t>
            </a:r>
            <a:r>
              <a:rPr lang="en-US" sz="3600" dirty="0">
                <a:latin typeface="Berlin Sans FB" panose="020E0602020502020306" pitchFamily="34" charset="0"/>
              </a:rPr>
              <a:t> in later periods); </a:t>
            </a:r>
            <a:r>
              <a:rPr lang="en-US" sz="3600" b="1" dirty="0">
                <a:latin typeface="Berlin Sans FB" panose="020E0602020502020306" pitchFamily="34" charset="0"/>
              </a:rPr>
              <a:t>stone</a:t>
            </a:r>
            <a:r>
              <a:rPr lang="en-US" sz="3600" dirty="0">
                <a:latin typeface="Berlin Sans FB" panose="020E0602020502020306" pitchFamily="34" charset="0"/>
              </a:rPr>
              <a:t> (tools for grinding, rolling, sling stones and building materials).  Perishable materials, such as wood, parchment, leather and cloth rarely survived.  An appropriate term is “</a:t>
            </a:r>
            <a:r>
              <a:rPr lang="en-US" sz="3600" b="1" dirty="0">
                <a:latin typeface="Berlin Sans FB" panose="020E0602020502020306" pitchFamily="34" charset="0"/>
              </a:rPr>
              <a:t>residue</a:t>
            </a:r>
            <a:r>
              <a:rPr lang="en-US" sz="3600" dirty="0">
                <a:latin typeface="Berlin Sans FB" panose="020E0602020502020306" pitchFamily="34" charset="0"/>
              </a:rPr>
              <a:t>” for the low percentage of extant artifacts.</a:t>
            </a:r>
          </a:p>
          <a:p>
            <a:pPr>
              <a:spcBef>
                <a:spcPts val="0"/>
              </a:spcBef>
            </a:pPr>
            <a:endParaRPr lang="en-US" dirty="0">
              <a:latin typeface="Berlin Sans FB" panose="020E0602020502020306" pitchFamily="34" charset="0"/>
            </a:endParaRPr>
          </a:p>
          <a:p>
            <a:pPr lvl="0"/>
            <a:endParaRPr lang="en-US" dirty="0">
              <a:latin typeface="Berlin Sans FB" panose="020E0602020502020306" pitchFamily="34" charset="0"/>
            </a:endParaRPr>
          </a:p>
        </p:txBody>
      </p:sp>
    </p:spTree>
    <p:extLst>
      <p:ext uri="{BB962C8B-B14F-4D97-AF65-F5344CB8AC3E}">
        <p14:creationId xmlns:p14="http://schemas.microsoft.com/office/powerpoint/2010/main" val="1268601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a:latin typeface="Matura MT Script Capitals" panose="03020802060602070202" pitchFamily="66" charset="0"/>
              </a:rPr>
              <a:t>Tells tell Tales:  Schematic Examples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36" y="1219200"/>
            <a:ext cx="4232564" cy="317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95"/>
          <a:stretch/>
        </p:blipFill>
        <p:spPr bwMode="auto">
          <a:xfrm>
            <a:off x="4569513" y="1292563"/>
            <a:ext cx="4446740" cy="303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936" y="4661247"/>
            <a:ext cx="3958325" cy="192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936" y="4560518"/>
            <a:ext cx="476250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110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a:latin typeface="Matura MT Script Capitals" panose="03020802060602070202" pitchFamily="66" charset="0"/>
              </a:rPr>
              <a:t>Arbil, Iraq and Aleppo, Syria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0154" y="3810001"/>
            <a:ext cx="5935259" cy="29033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6362700" cy="28567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52400" y="4190999"/>
            <a:ext cx="2819400" cy="1477328"/>
          </a:xfrm>
          <a:prstGeom prst="rect">
            <a:avLst/>
          </a:prstGeom>
          <a:noFill/>
        </p:spPr>
        <p:txBody>
          <a:bodyPr wrap="square" rtlCol="0">
            <a:spAutoFit/>
          </a:bodyPr>
          <a:lstStyle/>
          <a:p>
            <a:r>
              <a:rPr lang="en-US" dirty="0">
                <a:latin typeface="Berlin Sans FB" panose="020E0602020502020306" pitchFamily="34" charset="0"/>
              </a:rPr>
              <a:t>The Aleppo “Citadel” was occupied as early as the third millennium BC (before Abraham) and remains a “tell” city today!</a:t>
            </a:r>
          </a:p>
        </p:txBody>
      </p:sp>
      <p:sp>
        <p:nvSpPr>
          <p:cNvPr id="4" name="TextBox 3"/>
          <p:cNvSpPr txBox="1"/>
          <p:nvPr/>
        </p:nvSpPr>
        <p:spPr>
          <a:xfrm>
            <a:off x="6629400" y="838200"/>
            <a:ext cx="2209800" cy="2031325"/>
          </a:xfrm>
          <a:prstGeom prst="rect">
            <a:avLst/>
          </a:prstGeom>
          <a:noFill/>
        </p:spPr>
        <p:txBody>
          <a:bodyPr wrap="square" rtlCol="0">
            <a:spAutoFit/>
          </a:bodyPr>
          <a:lstStyle/>
          <a:p>
            <a:r>
              <a:rPr lang="en-US" dirty="0">
                <a:latin typeface="Berlin Sans FB" panose="020E0602020502020306" pitchFamily="34" charset="0"/>
              </a:rPr>
              <a:t>Arbil in Iraq provides a fantastic example of what an ancient Old Testament city looked like.  Note the sloped glacis of the tell.</a:t>
            </a:r>
          </a:p>
        </p:txBody>
      </p:sp>
      <p:sp>
        <p:nvSpPr>
          <p:cNvPr id="5" name="TextBox 4"/>
          <p:cNvSpPr txBox="1"/>
          <p:nvPr/>
        </p:nvSpPr>
        <p:spPr>
          <a:xfrm>
            <a:off x="152400" y="5668327"/>
            <a:ext cx="2743200" cy="1077218"/>
          </a:xfrm>
          <a:prstGeom prst="rect">
            <a:avLst/>
          </a:prstGeom>
          <a:noFill/>
        </p:spPr>
        <p:txBody>
          <a:bodyPr wrap="square" rtlCol="0">
            <a:spAutoFit/>
          </a:bodyPr>
          <a:lstStyle/>
          <a:p>
            <a:r>
              <a:rPr lang="en-US" sz="3200" dirty="0">
                <a:latin typeface="Matura MT Script Capitals" panose="03020802060602070202" pitchFamily="66" charset="0"/>
              </a:rPr>
              <a:t>Two Modern Day Tells</a:t>
            </a:r>
          </a:p>
        </p:txBody>
      </p:sp>
    </p:spTree>
    <p:extLst>
      <p:ext uri="{BB962C8B-B14F-4D97-AF65-F5344CB8AC3E}">
        <p14:creationId xmlns:p14="http://schemas.microsoft.com/office/powerpoint/2010/main" val="54736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4F96-EAC9-0107-FAE3-69073436657E}"/>
              </a:ext>
            </a:extLst>
          </p:cNvPr>
          <p:cNvSpPr>
            <a:spLocks noGrp="1"/>
          </p:cNvSpPr>
          <p:nvPr>
            <p:ph type="title"/>
          </p:nvPr>
        </p:nvSpPr>
        <p:spPr>
          <a:xfrm>
            <a:off x="0" y="0"/>
            <a:ext cx="9144000" cy="914400"/>
          </a:xfrm>
        </p:spPr>
        <p:txBody>
          <a:bodyPr/>
          <a:lstStyle/>
          <a:p>
            <a:r>
              <a:rPr lang="en-US" dirty="0">
                <a:latin typeface="Berlin Sans FB" panose="020E0602020502020306" pitchFamily="34" charset="0"/>
              </a:rPr>
              <a:t>A </a:t>
            </a:r>
            <a:r>
              <a:rPr lang="en-US" dirty="0" err="1">
                <a:latin typeface="Berlin Sans FB" panose="020E0602020502020306" pitchFamily="34" charset="0"/>
              </a:rPr>
              <a:t>Khirbeh</a:t>
            </a:r>
            <a:r>
              <a:rPr lang="en-US" dirty="0">
                <a:latin typeface="Berlin Sans FB" panose="020E0602020502020306" pitchFamily="34" charset="0"/>
              </a:rPr>
              <a:t> or Surface Ruins</a:t>
            </a:r>
          </a:p>
        </p:txBody>
      </p:sp>
      <p:sp>
        <p:nvSpPr>
          <p:cNvPr id="3" name="Content Placeholder 2">
            <a:extLst>
              <a:ext uri="{FF2B5EF4-FFF2-40B4-BE49-F238E27FC236}">
                <a16:creationId xmlns:a16="http://schemas.microsoft.com/office/drawing/2014/main" id="{C3EE910A-5895-7796-22F3-36F3B8DBB526}"/>
              </a:ext>
            </a:extLst>
          </p:cNvPr>
          <p:cNvSpPr>
            <a:spLocks noGrp="1"/>
          </p:cNvSpPr>
          <p:nvPr>
            <p:ph idx="1"/>
          </p:nvPr>
        </p:nvSpPr>
        <p:spPr>
          <a:xfrm>
            <a:off x="122776" y="1009282"/>
            <a:ext cx="8822248" cy="5727430"/>
          </a:xfrm>
        </p:spPr>
        <p:txBody>
          <a:bodyPr>
            <a:normAutofit/>
          </a:bodyPr>
          <a:lstStyle/>
          <a:p>
            <a:r>
              <a:rPr lang="en-US" sz="1800" dirty="0">
                <a:latin typeface="Berlin Sans FB" panose="020E0602020502020306" pitchFamily="34" charset="0"/>
              </a:rPr>
              <a:t>Unlike a </a:t>
            </a:r>
            <a:r>
              <a:rPr lang="en-US" sz="1800" dirty="0" err="1">
                <a:latin typeface="Berlin Sans FB" panose="020E0602020502020306" pitchFamily="34" charset="0"/>
              </a:rPr>
              <a:t>tel</a:t>
            </a:r>
            <a:r>
              <a:rPr lang="en-US" sz="1800" dirty="0">
                <a:latin typeface="Berlin Sans FB" panose="020E0602020502020306" pitchFamily="34" charset="0"/>
              </a:rPr>
              <a:t>, a </a:t>
            </a:r>
            <a:r>
              <a:rPr lang="en-US" sz="1800" dirty="0" err="1">
                <a:latin typeface="Berlin Sans FB" panose="020E0602020502020306" pitchFamily="34" charset="0"/>
              </a:rPr>
              <a:t>khirbeh</a:t>
            </a:r>
            <a:r>
              <a:rPr lang="en-US" sz="1800" dirty="0">
                <a:latin typeface="Berlin Sans FB" panose="020E0602020502020306" pitchFamily="34" charset="0"/>
              </a:rPr>
              <a:t> is a largely surface ruin with shallow deposits and only a few occupational phases.</a:t>
            </a:r>
          </a:p>
          <a:p>
            <a:r>
              <a:rPr lang="en-US" sz="1800" dirty="0">
                <a:latin typeface="Berlin Sans FB" panose="020E0602020502020306" pitchFamily="34" charset="0"/>
              </a:rPr>
              <a:t>Below is an aerial view and top plan of Khirbet </a:t>
            </a:r>
            <a:r>
              <a:rPr lang="en-US" sz="1800" dirty="0" err="1">
                <a:latin typeface="Berlin Sans FB" panose="020E0602020502020306" pitchFamily="34" charset="0"/>
              </a:rPr>
              <a:t>Safra</a:t>
            </a:r>
            <a:r>
              <a:rPr lang="en-US" sz="1800" dirty="0">
                <a:latin typeface="Berlin Sans FB" panose="020E0602020502020306" pitchFamily="34" charset="0"/>
              </a:rPr>
              <a:t>, near Madaba, Jordan; an Iron I-IIA town site with accumulated deposits of approximately 1 meter.</a:t>
            </a:r>
          </a:p>
        </p:txBody>
      </p:sp>
      <p:pic>
        <p:nvPicPr>
          <p:cNvPr id="4" name="Picture 3">
            <a:extLst>
              <a:ext uri="{FF2B5EF4-FFF2-40B4-BE49-F238E27FC236}">
                <a16:creationId xmlns:a16="http://schemas.microsoft.com/office/drawing/2014/main" id="{3F2DC612-9A7E-66E1-C5B9-F1A9DCE30C5D}"/>
              </a:ext>
            </a:extLst>
          </p:cNvPr>
          <p:cNvPicPr>
            <a:picLocks noChangeAspect="1"/>
          </p:cNvPicPr>
          <p:nvPr/>
        </p:nvPicPr>
        <p:blipFill rotWithShape="1">
          <a:blip r:embed="rId2"/>
          <a:srcRect l="1970" t="2204" r="1271" b="1094"/>
          <a:stretch/>
        </p:blipFill>
        <p:spPr>
          <a:xfrm>
            <a:off x="4800600" y="2268555"/>
            <a:ext cx="4144424" cy="4458446"/>
          </a:xfrm>
          <a:prstGeom prst="rect">
            <a:avLst/>
          </a:prstGeom>
          <a:ln>
            <a:solidFill>
              <a:sysClr val="windowText" lastClr="000000"/>
            </a:solidFill>
          </a:ln>
        </p:spPr>
      </p:pic>
      <p:pic>
        <p:nvPicPr>
          <p:cNvPr id="5" name="Picture 4">
            <a:extLst>
              <a:ext uri="{FF2B5EF4-FFF2-40B4-BE49-F238E27FC236}">
                <a16:creationId xmlns:a16="http://schemas.microsoft.com/office/drawing/2014/main" id="{85D5F748-F92E-18C2-D942-2E91328137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69" y="2278266"/>
            <a:ext cx="4596182" cy="4458446"/>
          </a:xfrm>
          <a:prstGeom prst="rect">
            <a:avLst/>
          </a:prstGeom>
          <a:noFill/>
          <a:ln>
            <a:noFill/>
          </a:ln>
        </p:spPr>
      </p:pic>
    </p:spTree>
    <p:extLst>
      <p:ext uri="{BB962C8B-B14F-4D97-AF65-F5344CB8AC3E}">
        <p14:creationId xmlns:p14="http://schemas.microsoft.com/office/powerpoint/2010/main" val="3464163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5962"/>
          </a:xfrm>
        </p:spPr>
        <p:txBody>
          <a:bodyPr>
            <a:normAutofit fontScale="90000"/>
          </a:bodyPr>
          <a:lstStyle/>
          <a:p>
            <a:r>
              <a:rPr lang="en-US" dirty="0">
                <a:latin typeface="Matura MT Script Capitals" panose="03020802060602070202" pitchFamily="66" charset="0"/>
              </a:rPr>
              <a:t>Chronology:  The Backbone of History</a:t>
            </a:r>
          </a:p>
        </p:txBody>
      </p:sp>
      <p:sp>
        <p:nvSpPr>
          <p:cNvPr id="3" name="Content Placeholder 2"/>
          <p:cNvSpPr>
            <a:spLocks noGrp="1"/>
          </p:cNvSpPr>
          <p:nvPr>
            <p:ph idx="1"/>
          </p:nvPr>
        </p:nvSpPr>
        <p:spPr>
          <a:xfrm>
            <a:off x="4419600" y="685800"/>
            <a:ext cx="4572000" cy="3084909"/>
          </a:xfrm>
        </p:spPr>
        <p:txBody>
          <a:bodyPr>
            <a:normAutofit fontScale="92500" lnSpcReduction="20000"/>
          </a:bodyPr>
          <a:lstStyle/>
          <a:p>
            <a:r>
              <a:rPr lang="en-US" u="sng" dirty="0">
                <a:latin typeface="Berlin Sans FB" panose="020E0602020502020306" pitchFamily="34" charset="0"/>
              </a:rPr>
              <a:t>Edwin R. Thiele</a:t>
            </a:r>
            <a:r>
              <a:rPr lang="en-US" dirty="0">
                <a:latin typeface="Berlin Sans FB" panose="020E0602020502020306" pitchFamily="34" charset="0"/>
              </a:rPr>
              <a:t> (1895-1986) wrote an important book:  </a:t>
            </a:r>
            <a:r>
              <a:rPr lang="en-US" i="1" dirty="0">
                <a:latin typeface="Berlin Sans FB" panose="020E0602020502020306" pitchFamily="34" charset="0"/>
              </a:rPr>
              <a:t>The Mysterious Numbers of the Hebrew Kings,</a:t>
            </a:r>
            <a:r>
              <a:rPr lang="en-US" dirty="0">
                <a:latin typeface="Berlin Sans FB" panose="020E0602020502020306" pitchFamily="34" charset="0"/>
              </a:rPr>
              <a:t> which used co-regencies and accession dates to harmonize the biblical chronology.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86200"/>
            <a:ext cx="633412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1" y="838200"/>
            <a:ext cx="4233169" cy="293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91" y="4088320"/>
            <a:ext cx="2514600" cy="240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726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latin typeface="Berlin Sans FB" panose="020E0602020502020306" pitchFamily="34" charset="0"/>
              </a:rPr>
              <a:t>Chronological Table for the Archaeology of the Holy Land</a:t>
            </a:r>
          </a:p>
        </p:txBody>
      </p:sp>
      <p:sp>
        <p:nvSpPr>
          <p:cNvPr id="3" name="Content Placeholder 2"/>
          <p:cNvSpPr>
            <a:spLocks noGrp="1"/>
          </p:cNvSpPr>
          <p:nvPr>
            <p:ph idx="1"/>
          </p:nvPr>
        </p:nvSpPr>
        <p:spPr>
          <a:xfrm>
            <a:off x="152400" y="1219200"/>
            <a:ext cx="4648200" cy="5410200"/>
          </a:xfrm>
        </p:spPr>
        <p:txBody>
          <a:bodyPr>
            <a:normAutofit lnSpcReduction="10000"/>
          </a:bodyPr>
          <a:lstStyle/>
          <a:p>
            <a:r>
              <a:rPr lang="en-US" dirty="0">
                <a:latin typeface="Berlin Sans FB" panose="020E0602020502020306" pitchFamily="34" charset="0"/>
              </a:rPr>
              <a:t>Genesis uses the Hebrew term </a:t>
            </a:r>
            <a:r>
              <a:rPr lang="en-US" i="1" dirty="0" err="1">
                <a:latin typeface="+mj-lt"/>
              </a:rPr>
              <a:t>tōledōt</a:t>
            </a:r>
            <a:r>
              <a:rPr lang="en-US" i="1" dirty="0">
                <a:latin typeface="Berlin Sans FB" panose="020E0602020502020306" pitchFamily="34" charset="0"/>
              </a:rPr>
              <a:t> </a:t>
            </a:r>
            <a:r>
              <a:rPr lang="en-US" dirty="0">
                <a:latin typeface="Berlin Sans FB" panose="020E0602020502020306" pitchFamily="34" charset="0"/>
              </a:rPr>
              <a:t>(histories, offspring, genealogies or generations), including the Table of Nations (Genesis 10) to condense and highlight eras or lengthy periods of time from Adam to the Flood and from the Flood to Abraham (Genesis 1-11).</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19200"/>
            <a:ext cx="388153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57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r>
              <a:rPr lang="en-US" dirty="0">
                <a:latin typeface="Berlin Sans FB" panose="020E0602020502020306" pitchFamily="34" charset="0"/>
              </a:rPr>
              <a:t>Taylor Memorial Chapel:  </a:t>
            </a:r>
            <a:br>
              <a:rPr lang="en-US" dirty="0">
                <a:latin typeface="Berlin Sans FB" panose="020E0602020502020306" pitchFamily="34" charset="0"/>
              </a:rPr>
            </a:br>
            <a:r>
              <a:rPr lang="en-US" sz="2700" dirty="0">
                <a:latin typeface="Berlin Sans FB" panose="020E0602020502020306" pitchFamily="34" charset="0"/>
              </a:rPr>
              <a:t>Through the Eyes of an Archaeologist</a:t>
            </a:r>
          </a:p>
        </p:txBody>
      </p:sp>
      <p:sp>
        <p:nvSpPr>
          <p:cNvPr id="3" name="Content Placeholder 2"/>
          <p:cNvSpPr>
            <a:spLocks noGrp="1"/>
          </p:cNvSpPr>
          <p:nvPr>
            <p:ph sz="half" idx="1"/>
          </p:nvPr>
        </p:nvSpPr>
        <p:spPr>
          <a:xfrm>
            <a:off x="76200" y="1219200"/>
            <a:ext cx="8915400" cy="2743200"/>
          </a:xfrm>
        </p:spPr>
        <p:txBody>
          <a:bodyPr>
            <a:normAutofit fontScale="62500" lnSpcReduction="20000"/>
          </a:bodyPr>
          <a:lstStyle/>
          <a:p>
            <a:r>
              <a:rPr lang="en-US" dirty="0">
                <a:latin typeface="Berlin Sans FB" panose="020E0602020502020306" pitchFamily="34" charset="0"/>
              </a:rPr>
              <a:t>Primary and Secondary Source Documents:  Gather all historical information available.</a:t>
            </a:r>
          </a:p>
          <a:p>
            <a:r>
              <a:rPr lang="en-US" dirty="0">
                <a:latin typeface="Berlin Sans FB" panose="020E0602020502020306" pitchFamily="34" charset="0"/>
              </a:rPr>
              <a:t>Contextual Observations:  A comparison of architecture and features with the surrounding buildings. What was the function of the structure (floor plan, objects). </a:t>
            </a:r>
          </a:p>
          <a:p>
            <a:r>
              <a:rPr lang="en-US" dirty="0">
                <a:latin typeface="Berlin Sans FB" panose="020E0602020502020306" pitchFamily="34" charset="0"/>
              </a:rPr>
              <a:t>Why was it preserved in this location:  An important historical structure with religious significance.</a:t>
            </a:r>
          </a:p>
          <a:p>
            <a:r>
              <a:rPr lang="en-US" dirty="0">
                <a:latin typeface="Berlin Sans FB" panose="020E0602020502020306" pitchFamily="34" charset="0"/>
              </a:rPr>
              <a:t>Comparative Age (construction style, artifacts)</a:t>
            </a:r>
          </a:p>
          <a:p>
            <a:r>
              <a:rPr lang="en-US" dirty="0">
                <a:latin typeface="Berlin Sans FB" panose="020E0602020502020306" pitchFamily="34" charset="0"/>
              </a:rPr>
              <a:t>Evidence for being remodeled and moved (cement floor, artifacts under the floor, updated materials, electricity, windows, roof)</a:t>
            </a:r>
          </a:p>
          <a:p>
            <a:r>
              <a:rPr lang="en-US" dirty="0">
                <a:latin typeface="Berlin Sans FB" panose="020E0602020502020306" pitchFamily="34" charset="0"/>
              </a:rPr>
              <a:t>When was the building occupied (later than latest datable object under the floor, latest object found on the floor).</a:t>
            </a:r>
          </a:p>
        </p:txBody>
      </p:sp>
      <p:sp>
        <p:nvSpPr>
          <p:cNvPr id="4" name="Content Placeholder 3">
            <a:extLst>
              <a:ext uri="{FF2B5EF4-FFF2-40B4-BE49-F238E27FC236}">
                <a16:creationId xmlns:a16="http://schemas.microsoft.com/office/drawing/2014/main" id="{4361835D-59EF-6650-B22F-0E632312A24B}"/>
              </a:ext>
            </a:extLst>
          </p:cNvPr>
          <p:cNvSpPr>
            <a:spLocks noGrp="1"/>
          </p:cNvSpPr>
          <p:nvPr>
            <p:ph sz="half" idx="2"/>
          </p:nvPr>
        </p:nvSpPr>
        <p:spPr>
          <a:xfrm>
            <a:off x="152400" y="4038600"/>
            <a:ext cx="4171950" cy="2654300"/>
          </a:xfrm>
        </p:spPr>
        <p:txBody>
          <a:bodyPr>
            <a:normAutofit fontScale="62500" lnSpcReduction="20000"/>
          </a:bodyPr>
          <a:lstStyle/>
          <a:p>
            <a:r>
              <a:rPr lang="en-US" dirty="0">
                <a:latin typeface="Berlin Sans FB" panose="020E0602020502020306" pitchFamily="34" charset="0"/>
              </a:rPr>
              <a:t>Taylor Memorial chapel was erected in the late nineteenth century in Union, Michigan and is considered an important part of the early history of the Missionary Church</a:t>
            </a:r>
          </a:p>
          <a:p>
            <a:r>
              <a:rPr lang="en-US" dirty="0">
                <a:latin typeface="Berlin Sans FB" panose="020E0602020502020306" pitchFamily="34" charset="0"/>
              </a:rPr>
              <a:t>The chapel was carefully disassembled and moved to its current location on the campus of Bethel University in Mishawaka, Indiana, where it was rebuilt and restored.</a:t>
            </a:r>
          </a:p>
        </p:txBody>
      </p:sp>
      <p:pic>
        <p:nvPicPr>
          <p:cNvPr id="3076" name="Picture 4">
            <a:extLst>
              <a:ext uri="{FF2B5EF4-FFF2-40B4-BE49-F238E27FC236}">
                <a16:creationId xmlns:a16="http://schemas.microsoft.com/office/drawing/2014/main" id="{AD576938-CA9D-ABD1-382C-21CE3E317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708400"/>
            <a:ext cx="4476750" cy="298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24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5023-3147-5684-BB07-CE2FDCE48718}"/>
              </a:ext>
            </a:extLst>
          </p:cNvPr>
          <p:cNvSpPr>
            <a:spLocks noGrp="1"/>
          </p:cNvSpPr>
          <p:nvPr>
            <p:ph type="title"/>
          </p:nvPr>
        </p:nvSpPr>
        <p:spPr>
          <a:xfrm>
            <a:off x="0" y="0"/>
            <a:ext cx="9144000" cy="1066800"/>
          </a:xfrm>
        </p:spPr>
        <p:txBody>
          <a:bodyPr>
            <a:normAutofit fontScale="90000"/>
          </a:bodyPr>
          <a:lstStyle/>
          <a:p>
            <a:r>
              <a:rPr lang="en-US" dirty="0">
                <a:latin typeface="Berlin Sans FB" panose="020E0602020502020306" pitchFamily="34" charset="0"/>
              </a:rPr>
              <a:t>Archaeology and Primeval History (Genesis 1-11)</a:t>
            </a:r>
          </a:p>
        </p:txBody>
      </p:sp>
      <p:sp>
        <p:nvSpPr>
          <p:cNvPr id="3" name="Content Placeholder 2">
            <a:extLst>
              <a:ext uri="{FF2B5EF4-FFF2-40B4-BE49-F238E27FC236}">
                <a16:creationId xmlns:a16="http://schemas.microsoft.com/office/drawing/2014/main" id="{E349FEE3-F729-B316-CF97-7AC85BC58DD5}"/>
              </a:ext>
            </a:extLst>
          </p:cNvPr>
          <p:cNvSpPr>
            <a:spLocks noGrp="1"/>
          </p:cNvSpPr>
          <p:nvPr>
            <p:ph idx="1"/>
          </p:nvPr>
        </p:nvSpPr>
        <p:spPr>
          <a:xfrm>
            <a:off x="304800" y="1143001"/>
            <a:ext cx="8382000" cy="1981200"/>
          </a:xfrm>
        </p:spPr>
        <p:txBody>
          <a:bodyPr/>
          <a:lstStyle/>
          <a:p>
            <a:r>
              <a:rPr lang="en-US" dirty="0">
                <a:latin typeface="Berlin Sans FB" panose="020E0602020502020306" pitchFamily="34" charset="0"/>
              </a:rPr>
              <a:t>Several Isolated Finds shed light on the World of Genesis 1-11</a:t>
            </a:r>
          </a:p>
          <a:p>
            <a:endParaRPr lang="en-US" dirty="0">
              <a:latin typeface="Berlin Sans FB" panose="020E0602020502020306" pitchFamily="34" charset="0"/>
            </a:endParaRPr>
          </a:p>
        </p:txBody>
      </p:sp>
      <p:pic>
        <p:nvPicPr>
          <p:cNvPr id="1030" name="Picture 6">
            <a:extLst>
              <a:ext uri="{FF2B5EF4-FFF2-40B4-BE49-F238E27FC236}">
                <a16:creationId xmlns:a16="http://schemas.microsoft.com/office/drawing/2014/main" id="{CA812413-FA1E-C9F3-1F6F-7E8EA1508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24100"/>
            <a:ext cx="89154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4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0764"/>
          </a:xfrm>
        </p:spPr>
        <p:txBody>
          <a:bodyPr>
            <a:normAutofit/>
          </a:bodyPr>
          <a:lstStyle/>
          <a:p>
            <a:r>
              <a:rPr lang="en-US" dirty="0">
                <a:latin typeface="Matura MT Script Capitals" panose="03020802060602070202" pitchFamily="66" charset="0"/>
              </a:rPr>
              <a:t>An Early Sumerian Cylinder Seal</a:t>
            </a:r>
          </a:p>
        </p:txBody>
      </p:sp>
      <p:sp>
        <p:nvSpPr>
          <p:cNvPr id="3" name="Content Placeholder 2"/>
          <p:cNvSpPr>
            <a:spLocks noGrp="1"/>
          </p:cNvSpPr>
          <p:nvPr>
            <p:ph idx="1"/>
          </p:nvPr>
        </p:nvSpPr>
        <p:spPr>
          <a:xfrm>
            <a:off x="0" y="5181600"/>
            <a:ext cx="9144000" cy="1447800"/>
          </a:xfrm>
        </p:spPr>
        <p:txBody>
          <a:bodyPr>
            <a:normAutofit lnSpcReduction="10000"/>
          </a:bodyPr>
          <a:lstStyle/>
          <a:p>
            <a:pPr marL="0" indent="0">
              <a:buNone/>
            </a:pPr>
            <a:r>
              <a:rPr lang="en-US" dirty="0">
                <a:latin typeface="Berlin Sans FB" panose="020E0602020502020306" pitchFamily="34" charset="0"/>
              </a:rPr>
              <a:t>What does this cylinder seal, found in ancient Sumer and displayed in the British Museum, represent?  It dates to the third millennium BC (ca. 2200 BC)</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599"/>
            <a:ext cx="7352542" cy="3664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309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14400"/>
          </a:xfrm>
        </p:spPr>
        <p:txBody>
          <a:bodyPr>
            <a:normAutofit fontScale="90000"/>
          </a:bodyPr>
          <a:lstStyle/>
          <a:p>
            <a:r>
              <a:rPr lang="en-US" dirty="0">
                <a:latin typeface="Matura MT Script Capitals" panose="03020802060602070202" pitchFamily="66" charset="0"/>
              </a:rPr>
              <a:t>The </a:t>
            </a:r>
            <a:r>
              <a:rPr lang="en-US" dirty="0" err="1">
                <a:latin typeface="Matura MT Script Capitals" panose="03020802060602070202" pitchFamily="66" charset="0"/>
              </a:rPr>
              <a:t>En</a:t>
            </a:r>
            <a:r>
              <a:rPr lang="en-US" dirty="0">
                <a:latin typeface="Matura MT Script Capitals" panose="03020802060602070202" pitchFamily="66" charset="0"/>
              </a:rPr>
              <a:t> </a:t>
            </a:r>
            <a:r>
              <a:rPr lang="en-US" dirty="0" err="1">
                <a:latin typeface="Matura MT Script Capitals" panose="03020802060602070202" pitchFamily="66" charset="0"/>
              </a:rPr>
              <a:t>Gedi</a:t>
            </a:r>
            <a:r>
              <a:rPr lang="en-US" dirty="0">
                <a:latin typeface="Matura MT Script Capitals" panose="03020802060602070202" pitchFamily="66" charset="0"/>
              </a:rPr>
              <a:t> Chalcolithic Temple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67" y="2922646"/>
            <a:ext cx="4314610" cy="385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53" r="11993"/>
          <a:stretch/>
        </p:blipFill>
        <p:spPr bwMode="auto">
          <a:xfrm>
            <a:off x="2395491" y="864093"/>
            <a:ext cx="2112886"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860" y="864093"/>
            <a:ext cx="4295775" cy="287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410" t="-3625" r="5985" b="3625"/>
          <a:stretch/>
        </p:blipFill>
        <p:spPr bwMode="auto">
          <a:xfrm>
            <a:off x="104990" y="762000"/>
            <a:ext cx="2059619" cy="19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912163"/>
            <a:ext cx="4295775" cy="2866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65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a:latin typeface="Matura MT Script Capitals" panose="03020802060602070202" pitchFamily="66" charset="0"/>
              </a:rPr>
              <a:t>Eden as a Biblical Place Name</a:t>
            </a:r>
            <a:endParaRPr lang="en-US" dirty="0"/>
          </a:p>
        </p:txBody>
      </p:sp>
      <p:sp>
        <p:nvSpPr>
          <p:cNvPr id="3" name="Content Placeholder 2"/>
          <p:cNvSpPr>
            <a:spLocks noGrp="1"/>
          </p:cNvSpPr>
          <p:nvPr>
            <p:ph idx="1"/>
          </p:nvPr>
        </p:nvSpPr>
        <p:spPr>
          <a:xfrm>
            <a:off x="228600" y="838200"/>
            <a:ext cx="8763000" cy="5867400"/>
          </a:xfrm>
        </p:spPr>
        <p:txBody>
          <a:bodyPr>
            <a:normAutofit fontScale="62500" lnSpcReduction="20000"/>
          </a:bodyPr>
          <a:lstStyle/>
          <a:p>
            <a:r>
              <a:rPr lang="en-US" b="1" dirty="0">
                <a:latin typeface="Berlin Sans FB" panose="020E0602020502020306" pitchFamily="34" charset="0"/>
              </a:rPr>
              <a:t>Can we locate the Garden of Eden?</a:t>
            </a:r>
            <a:r>
              <a:rPr lang="en-US" dirty="0">
                <a:latin typeface="Berlin Sans FB" panose="020E0602020502020306" pitchFamily="34" charset="0"/>
              </a:rPr>
              <a:t>  The following two slides illustrate some of the locations scholars have suggested for Eden.  For many biblical questions, the answer lies in the name:  </a:t>
            </a:r>
            <a:r>
              <a:rPr lang="en-US" b="1" dirty="0">
                <a:latin typeface="Berlin Sans FB" panose="020E0602020502020306" pitchFamily="34" charset="0"/>
              </a:rPr>
              <a:t>Eden</a:t>
            </a:r>
            <a:r>
              <a:rPr lang="en-US" dirty="0">
                <a:latin typeface="Berlin Sans FB" panose="020E0602020502020306" pitchFamily="34" charset="0"/>
              </a:rPr>
              <a:t> and the three rivers associated with it:  the </a:t>
            </a:r>
            <a:r>
              <a:rPr lang="en-US" b="1" dirty="0" err="1">
                <a:latin typeface="Berlin Sans FB" panose="020E0602020502020306" pitchFamily="34" charset="0"/>
              </a:rPr>
              <a:t>Pishon</a:t>
            </a:r>
            <a:r>
              <a:rPr lang="en-US" dirty="0">
                <a:latin typeface="Berlin Sans FB" panose="020E0602020502020306" pitchFamily="34" charset="0"/>
              </a:rPr>
              <a:t>, which flows around Havilah, the </a:t>
            </a:r>
            <a:r>
              <a:rPr lang="en-US" b="1" dirty="0">
                <a:latin typeface="Berlin Sans FB" panose="020E0602020502020306" pitchFamily="34" charset="0"/>
              </a:rPr>
              <a:t>Gihon</a:t>
            </a:r>
            <a:r>
              <a:rPr lang="en-US" dirty="0">
                <a:latin typeface="Berlin Sans FB" panose="020E0602020502020306" pitchFamily="34" charset="0"/>
              </a:rPr>
              <a:t>, which flows around Cush, the </a:t>
            </a:r>
            <a:r>
              <a:rPr lang="en-US" b="1" dirty="0">
                <a:latin typeface="Berlin Sans FB" panose="020E0602020502020306" pitchFamily="34" charset="0"/>
              </a:rPr>
              <a:t>Tigris</a:t>
            </a:r>
            <a:r>
              <a:rPr lang="en-US" dirty="0">
                <a:latin typeface="Berlin Sans FB" panose="020E0602020502020306" pitchFamily="34" charset="0"/>
              </a:rPr>
              <a:t> and the </a:t>
            </a:r>
            <a:r>
              <a:rPr lang="en-US" b="1" dirty="0">
                <a:latin typeface="Berlin Sans FB" panose="020E0602020502020306" pitchFamily="34" charset="0"/>
              </a:rPr>
              <a:t>Euphrates </a:t>
            </a:r>
            <a:r>
              <a:rPr lang="en-US" dirty="0">
                <a:latin typeface="Berlin Sans FB" panose="020E0602020502020306" pitchFamily="34" charset="0"/>
              </a:rPr>
              <a:t>(Gen 2:10-14).  The location of the last two are known.  The Gihon probably refers to the Nile, as it flows through biblical Cush (modern day Ethiopia), but the location of the </a:t>
            </a:r>
            <a:r>
              <a:rPr lang="en-US" dirty="0" err="1">
                <a:latin typeface="Berlin Sans FB" panose="020E0602020502020306" pitchFamily="34" charset="0"/>
              </a:rPr>
              <a:t>Pishon</a:t>
            </a:r>
            <a:r>
              <a:rPr lang="en-US" dirty="0">
                <a:latin typeface="Berlin Sans FB" panose="020E0602020502020306" pitchFamily="34" charset="0"/>
              </a:rPr>
              <a:t> was unknown… until relatively recently.</a:t>
            </a:r>
          </a:p>
          <a:p>
            <a:r>
              <a:rPr lang="en-US" dirty="0">
                <a:latin typeface="Berlin Sans FB" panose="020E0602020502020306" pitchFamily="34" charset="0"/>
              </a:rPr>
              <a:t>Archaeological surveys of Northern Iraq and Western Iran have documented place names that seem to preserve the name Eden (which means plain or steppe in Akkadian; luxury, abundance, lushness in Sumerian) and may have an ancient association with the biblical Eden.  The term “to the east” (Gen. 2:8) seems to support this hypothesis.  However, the current political climate in this region has made further research prohibitive.</a:t>
            </a:r>
          </a:p>
          <a:p>
            <a:r>
              <a:rPr lang="en-US" dirty="0">
                <a:latin typeface="Berlin Sans FB" panose="020E0602020502020306" pitchFamily="34" charset="0"/>
              </a:rPr>
              <a:t>Archaeologist James Sauer wrote an important article in 1994, reporting that satellite photos of the Saudi desert (taken before and during the first Gulf War), demonstrated the existence of a large and lengthy river that ran across Saudi Arabia in ancient times, from the Hejaz Mountains (biblical Midian) to the Persian Gulf coast at Kuwait.  Called the Kuwait River (for lack of a better term) by geologists, this ancient river must have made northern Saudi Arabia a tropical paradise!  Genesis 10:29; 25:18 seem to connect Havilah with Arabia, so the Kuwait River may indeed be the biblical </a:t>
            </a:r>
            <a:r>
              <a:rPr lang="en-US" dirty="0" err="1">
                <a:latin typeface="Berlin Sans FB" panose="020E0602020502020306" pitchFamily="34" charset="0"/>
              </a:rPr>
              <a:t>Pishon</a:t>
            </a:r>
            <a:r>
              <a:rPr lang="en-US" dirty="0">
                <a:latin typeface="Berlin Sans FB" panose="020E0602020502020306" pitchFamily="34" charset="0"/>
              </a:rPr>
              <a:t>.</a:t>
            </a:r>
          </a:p>
          <a:p>
            <a:endParaRPr lang="en-US" dirty="0"/>
          </a:p>
        </p:txBody>
      </p:sp>
    </p:spTree>
    <p:extLst>
      <p:ext uri="{BB962C8B-B14F-4D97-AF65-F5344CB8AC3E}">
        <p14:creationId xmlns:p14="http://schemas.microsoft.com/office/powerpoint/2010/main" val="422042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71DC-D5ED-B580-FE4C-DCE927E32ED8}"/>
              </a:ext>
            </a:extLst>
          </p:cNvPr>
          <p:cNvSpPr>
            <a:spLocks noGrp="1"/>
          </p:cNvSpPr>
          <p:nvPr>
            <p:ph type="title"/>
          </p:nvPr>
        </p:nvSpPr>
        <p:spPr>
          <a:xfrm>
            <a:off x="0" y="0"/>
            <a:ext cx="9144000" cy="914400"/>
          </a:xfrm>
        </p:spPr>
        <p:txBody>
          <a:bodyPr/>
          <a:lstStyle/>
          <a:p>
            <a:r>
              <a:rPr lang="en-US" dirty="0">
                <a:latin typeface="Matura MT Script Capitals" panose="03020802060602070202" pitchFamily="66" charset="0"/>
              </a:rPr>
              <a:t>Archaeology:  A Closer Look</a:t>
            </a:r>
            <a:endParaRPr lang="en-US" dirty="0"/>
          </a:p>
        </p:txBody>
      </p:sp>
      <p:sp>
        <p:nvSpPr>
          <p:cNvPr id="3" name="Content Placeholder 2">
            <a:extLst>
              <a:ext uri="{FF2B5EF4-FFF2-40B4-BE49-F238E27FC236}">
                <a16:creationId xmlns:a16="http://schemas.microsoft.com/office/drawing/2014/main" id="{D25D2B77-9014-B3C5-676E-29A205E4667D}"/>
              </a:ext>
            </a:extLst>
          </p:cNvPr>
          <p:cNvSpPr>
            <a:spLocks noGrp="1"/>
          </p:cNvSpPr>
          <p:nvPr>
            <p:ph idx="1"/>
          </p:nvPr>
        </p:nvSpPr>
        <p:spPr>
          <a:xfrm>
            <a:off x="152400" y="838200"/>
            <a:ext cx="8839200" cy="5867400"/>
          </a:xfrm>
        </p:spPr>
        <p:txBody>
          <a:bodyPr>
            <a:normAutofit fontScale="70000" lnSpcReduction="20000"/>
          </a:bodyPr>
          <a:lstStyle/>
          <a:p>
            <a:pPr lvl="0"/>
            <a:r>
              <a:rPr lang="en-US" sz="3400" b="1" dirty="0">
                <a:latin typeface="Berlin Sans FB" panose="020E0602020502020306" pitchFamily="34" charset="0"/>
              </a:rPr>
              <a:t>Inscriptions</a:t>
            </a:r>
            <a:r>
              <a:rPr lang="en-US" sz="3400" dirty="0">
                <a:latin typeface="Berlin Sans FB" panose="020E0602020502020306" pitchFamily="34" charset="0"/>
              </a:rPr>
              <a:t> are the most valuable finds.  Here the ancient writer speaks directly to us and much is learned.  Most are on discarded pottery called </a:t>
            </a:r>
            <a:r>
              <a:rPr lang="en-US" sz="3400" b="1" dirty="0">
                <a:latin typeface="Berlin Sans FB" panose="020E0602020502020306" pitchFamily="34" charset="0"/>
              </a:rPr>
              <a:t>ostraca</a:t>
            </a:r>
            <a:r>
              <a:rPr lang="en-US" sz="3400" dirty="0">
                <a:latin typeface="Berlin Sans FB" panose="020E0602020502020306" pitchFamily="34" charset="0"/>
              </a:rPr>
              <a:t>.  Examples of important inscriptions are those from </a:t>
            </a:r>
            <a:r>
              <a:rPr lang="en-US" sz="3400" b="1" dirty="0" err="1">
                <a:latin typeface="Berlin Sans FB" panose="020E0602020502020306" pitchFamily="34" charset="0"/>
              </a:rPr>
              <a:t>Mesad</a:t>
            </a:r>
            <a:r>
              <a:rPr lang="en-US" sz="3400" b="1" dirty="0">
                <a:latin typeface="Berlin Sans FB" panose="020E0602020502020306" pitchFamily="34" charset="0"/>
              </a:rPr>
              <a:t> </a:t>
            </a:r>
            <a:r>
              <a:rPr lang="en-US" sz="3400" b="1" dirty="0" err="1">
                <a:latin typeface="Berlin Sans FB" panose="020E0602020502020306" pitchFamily="34" charset="0"/>
              </a:rPr>
              <a:t>Hashavyahu</a:t>
            </a:r>
            <a:r>
              <a:rPr lang="en-US" sz="3400" dirty="0">
                <a:latin typeface="Berlin Sans FB" panose="020E0602020502020306" pitchFamily="34" charset="0"/>
              </a:rPr>
              <a:t> (the Judicial Letter), </a:t>
            </a:r>
            <a:r>
              <a:rPr lang="en-US" sz="3400" b="1" dirty="0">
                <a:latin typeface="Berlin Sans FB" panose="020E0602020502020306" pitchFamily="34" charset="0"/>
              </a:rPr>
              <a:t>Arad</a:t>
            </a:r>
            <a:r>
              <a:rPr lang="en-US" sz="3400" dirty="0">
                <a:latin typeface="Berlin Sans FB" panose="020E0602020502020306" pitchFamily="34" charset="0"/>
              </a:rPr>
              <a:t> (The </a:t>
            </a:r>
            <a:r>
              <a:rPr lang="en-US" sz="3400" dirty="0" err="1">
                <a:latin typeface="Berlin Sans FB" panose="020E0602020502020306" pitchFamily="34" charset="0"/>
              </a:rPr>
              <a:t>Eliashib</a:t>
            </a:r>
            <a:r>
              <a:rPr lang="en-US" sz="3400" dirty="0">
                <a:latin typeface="Berlin Sans FB" panose="020E0602020502020306" pitchFamily="34" charset="0"/>
              </a:rPr>
              <a:t> archive) and </a:t>
            </a:r>
            <a:r>
              <a:rPr lang="en-US" sz="3400" b="1" dirty="0">
                <a:latin typeface="Berlin Sans FB" panose="020E0602020502020306" pitchFamily="34" charset="0"/>
              </a:rPr>
              <a:t>Lachish corpus:  </a:t>
            </a:r>
            <a:r>
              <a:rPr lang="en-US" sz="3400" i="1" dirty="0">
                <a:latin typeface="Berlin Sans FB" panose="020E0602020502020306" pitchFamily="34" charset="0"/>
              </a:rPr>
              <a:t>And may (my lord) be apprised that we are watching for the fire signals of Lachish according to all the signs which my lord has given, because we cannot see </a:t>
            </a:r>
            <a:r>
              <a:rPr lang="en-US" sz="3400" i="1" dirty="0" err="1">
                <a:latin typeface="Berlin Sans FB" panose="020E0602020502020306" pitchFamily="34" charset="0"/>
              </a:rPr>
              <a:t>Azeqah</a:t>
            </a:r>
            <a:r>
              <a:rPr lang="en-US" sz="3400" i="1" dirty="0">
                <a:latin typeface="Berlin Sans FB" panose="020E0602020502020306" pitchFamily="34" charset="0"/>
              </a:rPr>
              <a:t>.</a:t>
            </a:r>
            <a:r>
              <a:rPr lang="en-US" sz="3400" dirty="0">
                <a:latin typeface="Berlin Sans FB" panose="020E0602020502020306" pitchFamily="34" charset="0"/>
              </a:rPr>
              <a:t>(Jeremiah 34:7 “When the king of Babylon’s army fought against Jerusalem and all the cities of Judah that were left, against Lachish and </a:t>
            </a:r>
            <a:r>
              <a:rPr lang="en-US" sz="3400" dirty="0" err="1">
                <a:latin typeface="Berlin Sans FB" panose="020E0602020502020306" pitchFamily="34" charset="0"/>
              </a:rPr>
              <a:t>Azekah</a:t>
            </a:r>
            <a:r>
              <a:rPr lang="en-US" sz="3400" dirty="0">
                <a:latin typeface="Berlin Sans FB" panose="020E0602020502020306" pitchFamily="34" charset="0"/>
              </a:rPr>
              <a:t>; for only these fortified cities remained of the cities of Judah”).</a:t>
            </a:r>
          </a:p>
          <a:p>
            <a:pPr lvl="0"/>
            <a:r>
              <a:rPr lang="en-US" sz="3400" b="1" dirty="0">
                <a:latin typeface="Berlin Sans FB" panose="020E0602020502020306" pitchFamily="34" charset="0"/>
              </a:rPr>
              <a:t>How to Date Remains</a:t>
            </a:r>
            <a:r>
              <a:rPr lang="en-US" sz="3400" dirty="0">
                <a:latin typeface="Berlin Sans FB" panose="020E0602020502020306" pitchFamily="34" charset="0"/>
              </a:rPr>
              <a:t>?  Pottery, coins, architectural and artistic styles, Carbon 14 dating of organic materials and historical sources (Amarna correspondence).</a:t>
            </a:r>
          </a:p>
          <a:p>
            <a:pPr lvl="0">
              <a:spcBef>
                <a:spcPts val="0"/>
              </a:spcBef>
            </a:pPr>
            <a:r>
              <a:rPr lang="en-US" sz="3400" dirty="0">
                <a:latin typeface="Berlin Sans FB" panose="020E0602020502020306" pitchFamily="34" charset="0"/>
              </a:rPr>
              <a:t>Archaeology is a </a:t>
            </a:r>
            <a:r>
              <a:rPr lang="en-US" sz="3400" b="1" dirty="0">
                <a:latin typeface="Berlin Sans FB" panose="020E0602020502020306" pitchFamily="34" charset="0"/>
              </a:rPr>
              <a:t>destructive science</a:t>
            </a:r>
            <a:r>
              <a:rPr lang="en-US" sz="3400" dirty="0">
                <a:latin typeface="Berlin Sans FB" panose="020E0602020502020306" pitchFamily="34" charset="0"/>
              </a:rPr>
              <a:t>.  You get one chance to dig an area, so careful records must be kept.  Digging is done by excavating 5 x 5 squares (plus balks) or by excavating a trench, cutting through the tell.</a:t>
            </a:r>
          </a:p>
          <a:p>
            <a:endParaRPr lang="en-US" dirty="0"/>
          </a:p>
        </p:txBody>
      </p:sp>
    </p:spTree>
    <p:extLst>
      <p:ext uri="{BB962C8B-B14F-4D97-AF65-F5344CB8AC3E}">
        <p14:creationId xmlns:p14="http://schemas.microsoft.com/office/powerpoint/2010/main" val="115163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6200"/>
            <a:ext cx="9144000" cy="914400"/>
          </a:xfrm>
        </p:spPr>
        <p:txBody>
          <a:bodyPr>
            <a:normAutofit fontScale="90000"/>
          </a:bodyPr>
          <a:lstStyle/>
          <a:p>
            <a:r>
              <a:rPr lang="en-US" dirty="0">
                <a:latin typeface="Matura MT Script Capitals" panose="03020802060602070202" pitchFamily="66" charset="0"/>
              </a:rPr>
              <a:t>The Location(s) of the Garden of Eden</a:t>
            </a:r>
          </a:p>
        </p:txBody>
      </p:sp>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 t="1313" r="1307"/>
          <a:stretch/>
        </p:blipFill>
        <p:spPr>
          <a:xfrm>
            <a:off x="152400" y="914400"/>
            <a:ext cx="4214092" cy="4164175"/>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2944730"/>
            <a:ext cx="4295775" cy="3741819"/>
          </a:xfrm>
        </p:spPr>
      </p:pic>
      <p:pic>
        <p:nvPicPr>
          <p:cNvPr id="2050" name="Picture 2" descr="C:\Users\jeffrey.hudon\Desktop\EdenSouthernLocationFilled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829057"/>
            <a:ext cx="3227243" cy="18994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ffrey.hudon\Desktop\Garden-of-Ed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170022"/>
            <a:ext cx="2895600" cy="153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456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atura MT Script Capitals" pitchFamily="66" charset="0"/>
              </a:rPr>
              <a:t>The Ancient </a:t>
            </a:r>
            <a:r>
              <a:rPr lang="en-US" dirty="0" err="1">
                <a:latin typeface="Matura MT Script Capitals" pitchFamily="66" charset="0"/>
              </a:rPr>
              <a:t>Pishon</a:t>
            </a:r>
            <a:r>
              <a:rPr lang="en-US" dirty="0">
                <a:latin typeface="Matura MT Script Capitals" pitchFamily="66" charset="0"/>
              </a:rPr>
              <a:t> River… </a:t>
            </a:r>
            <a:br>
              <a:rPr lang="en-US" dirty="0">
                <a:latin typeface="Matura MT Script Capitals" pitchFamily="66" charset="0"/>
              </a:rPr>
            </a:br>
            <a:r>
              <a:rPr lang="en-US" dirty="0">
                <a:latin typeface="Matura MT Script Capitals" pitchFamily="66" charset="0"/>
              </a:rPr>
              <a:t>in Saudi Arabia!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592344"/>
            <a:ext cx="7813345" cy="4579856"/>
          </a:xfrm>
          <a:ln>
            <a:solidFill>
              <a:schemeClr val="tx1"/>
            </a:solidFill>
          </a:ln>
        </p:spPr>
      </p:pic>
    </p:spTree>
    <p:extLst>
      <p:ext uri="{BB962C8B-B14F-4D97-AF65-F5344CB8AC3E}">
        <p14:creationId xmlns:p14="http://schemas.microsoft.com/office/powerpoint/2010/main" val="3658176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a:latin typeface="Matura MT Script Capitals" panose="03020802060602070202" pitchFamily="66" charset="0"/>
              </a:rPr>
              <a:t>Noah’s Ark and the Flood Account </a:t>
            </a:r>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933"/>
          <a:stretch/>
        </p:blipFill>
        <p:spPr>
          <a:xfrm>
            <a:off x="76200" y="3852922"/>
            <a:ext cx="4038600" cy="2909828"/>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35946" y="1524000"/>
            <a:ext cx="4038600" cy="1884680"/>
          </a:xfrm>
        </p:spPr>
      </p:pic>
      <p:pic>
        <p:nvPicPr>
          <p:cNvPr id="3074" name="Picture 2" descr="C:\Users\jeffrey.hudon\Desktop\ark-flood-depic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l="27048" b="26044"/>
          <a:stretch/>
        </p:blipFill>
        <p:spPr bwMode="auto">
          <a:xfrm>
            <a:off x="4419600" y="3581400"/>
            <a:ext cx="4559300" cy="3109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990600"/>
            <a:ext cx="4572000" cy="2862322"/>
          </a:xfrm>
          <a:prstGeom prst="rect">
            <a:avLst/>
          </a:prstGeom>
          <a:noFill/>
        </p:spPr>
        <p:txBody>
          <a:bodyPr wrap="square" rtlCol="0">
            <a:spAutoFit/>
          </a:bodyPr>
          <a:lstStyle/>
          <a:p>
            <a:r>
              <a:rPr lang="en-US" dirty="0">
                <a:solidFill>
                  <a:prstClr val="black"/>
                </a:solidFill>
                <a:latin typeface="Berlin Sans FB" panose="020E0602020502020306" pitchFamily="34" charset="0"/>
              </a:rPr>
              <a:t>Genesis 6-9 presents an amazing account of a worldwide flood, survived by only one family and two of every </a:t>
            </a:r>
            <a:r>
              <a:rPr lang="en-US" i="1" dirty="0">
                <a:solidFill>
                  <a:prstClr val="black"/>
                </a:solidFill>
                <a:latin typeface="Berlin Sans FB" panose="020E0602020502020306" pitchFamily="34" charset="0"/>
              </a:rPr>
              <a:t>kind</a:t>
            </a:r>
            <a:r>
              <a:rPr lang="en-US" dirty="0">
                <a:solidFill>
                  <a:prstClr val="black"/>
                </a:solidFill>
                <a:latin typeface="Berlin Sans FB" panose="020E0602020502020306" pitchFamily="34" charset="0"/>
              </a:rPr>
              <a:t> of living thing, animal and reptile.  While the account is historical, there is theological symbolism as well.  The Ark that God commanded Noah to build contained only one door.  Entering that door meant life (salvation), while remaining outside meant certain death.  For us, Jesus Christ is that one door to life and salvation. </a:t>
            </a:r>
          </a:p>
        </p:txBody>
      </p:sp>
    </p:spTree>
    <p:extLst>
      <p:ext uri="{BB962C8B-B14F-4D97-AF65-F5344CB8AC3E}">
        <p14:creationId xmlns:p14="http://schemas.microsoft.com/office/powerpoint/2010/main" val="302949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latin typeface="Matura MT Script Capitals" panose="03020802060602070202" pitchFamily="66" charset="0"/>
              </a:rPr>
              <a:t>The Global Flood: Genesis 6-7</a:t>
            </a:r>
          </a:p>
        </p:txBody>
      </p:sp>
      <p:sp>
        <p:nvSpPr>
          <p:cNvPr id="6" name="Text Placeholder 5"/>
          <p:cNvSpPr>
            <a:spLocks noGrp="1"/>
          </p:cNvSpPr>
          <p:nvPr>
            <p:ph type="body" idx="1"/>
          </p:nvPr>
        </p:nvSpPr>
        <p:spPr>
          <a:xfrm>
            <a:off x="0" y="838200"/>
            <a:ext cx="3505200" cy="2057400"/>
          </a:xfrm>
        </p:spPr>
        <p:txBody>
          <a:bodyPr>
            <a:normAutofit fontScale="70000" lnSpcReduction="20000"/>
          </a:bodyPr>
          <a:lstStyle/>
          <a:p>
            <a:pPr>
              <a:spcBef>
                <a:spcPts val="0"/>
              </a:spcBef>
            </a:pPr>
            <a:r>
              <a:rPr lang="en-US" b="0" dirty="0">
                <a:latin typeface="Berlin Sans FB" panose="020E0602020502020306" pitchFamily="34" charset="0"/>
              </a:rPr>
              <a:t>The Gilgamesh Epic is a Babylonian mythical tale that contains a flood Account on its 11</a:t>
            </a:r>
            <a:r>
              <a:rPr lang="en-US" b="0" baseline="30000" dirty="0">
                <a:latin typeface="Berlin Sans FB" panose="020E0602020502020306" pitchFamily="34" charset="0"/>
              </a:rPr>
              <a:t>th</a:t>
            </a:r>
            <a:r>
              <a:rPr lang="en-US" b="0" dirty="0">
                <a:latin typeface="Berlin Sans FB" panose="020E0602020502020306" pitchFamily="34" charset="0"/>
              </a:rPr>
              <a:t> Tablet:  the Story of </a:t>
            </a:r>
            <a:r>
              <a:rPr lang="en-US" b="0" dirty="0" err="1">
                <a:latin typeface="Berlin Sans FB" panose="020E0602020502020306" pitchFamily="34" charset="0"/>
              </a:rPr>
              <a:t>Utnapishtim</a:t>
            </a:r>
            <a:r>
              <a:rPr lang="en-US" b="0" dirty="0">
                <a:latin typeface="Berlin Sans FB" panose="020E0602020502020306" pitchFamily="34" charset="0"/>
              </a:rPr>
              <a:t> and his boat.  Certain parallels between the two accounts demonstrate that the biblical flood account was used by the author of the Gilgamesh Epic, which is heavily embellished with pagan mythology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4636" y="2960254"/>
            <a:ext cx="4156364" cy="3879274"/>
          </a:xfrm>
        </p:spPr>
      </p:pic>
      <p:sp>
        <p:nvSpPr>
          <p:cNvPr id="7" name="Text Placeholder 6"/>
          <p:cNvSpPr>
            <a:spLocks noGrp="1"/>
          </p:cNvSpPr>
          <p:nvPr>
            <p:ph type="body" sz="quarter" idx="3"/>
          </p:nvPr>
        </p:nvSpPr>
        <p:spPr>
          <a:xfrm>
            <a:off x="4495800" y="914400"/>
            <a:ext cx="4571999" cy="1260475"/>
          </a:xfrm>
        </p:spPr>
        <p:txBody>
          <a:bodyPr>
            <a:normAutofit fontScale="77500" lnSpcReduction="20000"/>
          </a:bodyPr>
          <a:lstStyle/>
          <a:p>
            <a:r>
              <a:rPr lang="en-US" b="0" dirty="0">
                <a:latin typeface="Berlin Sans FB" panose="020E0602020502020306" pitchFamily="34" charset="0"/>
              </a:rPr>
              <a:t>Flood accounts are found in various world cultural traditions and legends, which is not surprising since the memory of such a catastrophic event would have made an indelible impression on all of humanity</a:t>
            </a:r>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505200" y="1524000"/>
            <a:ext cx="637310" cy="1387116"/>
          </a:xfrm>
        </p:spPr>
      </p:pic>
      <p:pic>
        <p:nvPicPr>
          <p:cNvPr id="1026" name="Picture 2" descr="Flood Traditions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549" y="2362200"/>
            <a:ext cx="4775199"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35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latin typeface="Matura MT Script Capitals" pitchFamily="66" charset="0"/>
              </a:rPr>
              <a:t>Mount Ararat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004221"/>
            <a:ext cx="7543800" cy="5661389"/>
          </a:xfrm>
        </p:spPr>
      </p:pic>
    </p:spTree>
    <p:extLst>
      <p:ext uri="{BB962C8B-B14F-4D97-AF65-F5344CB8AC3E}">
        <p14:creationId xmlns:p14="http://schemas.microsoft.com/office/powerpoint/2010/main" val="3116414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atura MT Script Capitals" pitchFamily="66" charset="0"/>
              </a:rPr>
              <a:t>The Ark on Mt. Ararat</a:t>
            </a:r>
            <a:br>
              <a:rPr lang="en-US" dirty="0">
                <a:latin typeface="Matura MT Script Capitals" pitchFamily="66" charset="0"/>
              </a:rPr>
            </a:br>
            <a:r>
              <a:rPr lang="en-US" sz="3100" dirty="0">
                <a:latin typeface="Berlin Sans FB" panose="020E0602020502020306" pitchFamily="34" charset="0"/>
              </a:rPr>
              <a:t>(an artistic depiction)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672685"/>
            <a:ext cx="7620000" cy="4978400"/>
          </a:xfrm>
          <a:ln>
            <a:solidFill>
              <a:srgbClr val="7030A0"/>
            </a:solidFill>
          </a:ln>
        </p:spPr>
      </p:pic>
    </p:spTree>
    <p:extLst>
      <p:ext uri="{BB962C8B-B14F-4D97-AF65-F5344CB8AC3E}">
        <p14:creationId xmlns:p14="http://schemas.microsoft.com/office/powerpoint/2010/main" val="2523815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The Symbolism of the Rainbow</a:t>
            </a:r>
          </a:p>
        </p:txBody>
      </p:sp>
      <p:sp>
        <p:nvSpPr>
          <p:cNvPr id="3" name="Content Placeholder 2"/>
          <p:cNvSpPr>
            <a:spLocks noGrp="1"/>
          </p:cNvSpPr>
          <p:nvPr>
            <p:ph idx="1"/>
          </p:nvPr>
        </p:nvSpPr>
        <p:spPr>
          <a:xfrm>
            <a:off x="152400" y="838200"/>
            <a:ext cx="6096000" cy="5715000"/>
          </a:xfrm>
        </p:spPr>
        <p:txBody>
          <a:bodyPr>
            <a:normAutofit fontScale="92500" lnSpcReduction="20000"/>
          </a:bodyPr>
          <a:lstStyle/>
          <a:p>
            <a:pPr marL="0" indent="0">
              <a:buNone/>
            </a:pPr>
            <a:r>
              <a:rPr lang="en-US" dirty="0">
                <a:latin typeface="Berlin Sans FB" panose="020E0602020502020306" pitchFamily="34" charset="0"/>
              </a:rPr>
              <a:t>In Mesopotamian Iconography, when a covenant is made between a greater party, usually the king, and a lesser party (a subject), the king or greater party is depicted holding an arched bow with the arched side pointed toward him, not the subject.  The Rainbow is a beautiful example of a similar covenant between God, the greater party, and Humanity, the lesser party, with the arched rainbow facing towards heaven.  This ancient custom of holding a bow in this fashion likely goes back to a time shortly after the flood.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914400"/>
            <a:ext cx="24193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3124200"/>
            <a:ext cx="28575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823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990600"/>
          </a:xfrm>
        </p:spPr>
        <p:txBody>
          <a:bodyPr>
            <a:normAutofit/>
          </a:bodyPr>
          <a:lstStyle/>
          <a:p>
            <a:r>
              <a:rPr lang="en-US" dirty="0">
                <a:latin typeface="Berlin Sans FB" panose="020E0602020502020306" pitchFamily="34" charset="0"/>
              </a:rPr>
              <a:t>When did The Flood Occur?</a:t>
            </a:r>
          </a:p>
        </p:txBody>
      </p:sp>
      <p:sp>
        <p:nvSpPr>
          <p:cNvPr id="8" name="Content Placeholder 7"/>
          <p:cNvSpPr>
            <a:spLocks noGrp="1"/>
          </p:cNvSpPr>
          <p:nvPr>
            <p:ph idx="1"/>
          </p:nvPr>
        </p:nvSpPr>
        <p:spPr>
          <a:xfrm>
            <a:off x="228600" y="990600"/>
            <a:ext cx="8686800" cy="5638800"/>
          </a:xfrm>
        </p:spPr>
        <p:txBody>
          <a:bodyPr>
            <a:normAutofit fontScale="70000" lnSpcReduction="20000"/>
          </a:bodyPr>
          <a:lstStyle/>
          <a:p>
            <a:r>
              <a:rPr lang="en-US" dirty="0">
                <a:latin typeface="Berlin Sans FB" panose="020E0602020502020306" pitchFamily="34" charset="0"/>
              </a:rPr>
              <a:t>Human Culture (walled cities, farming, pottery, limited chiefdoms) began in the Neolithic Period (before 4300 BC)</a:t>
            </a:r>
          </a:p>
          <a:p>
            <a:r>
              <a:rPr lang="en-US" u="sng" dirty="0">
                <a:latin typeface="Berlin Sans FB" panose="020E0602020502020306" pitchFamily="34" charset="0"/>
              </a:rPr>
              <a:t>The Chalcolithic Period</a:t>
            </a:r>
            <a:r>
              <a:rPr lang="en-US" dirty="0">
                <a:latin typeface="Berlin Sans FB" panose="020E0602020502020306" pitchFamily="34" charset="0"/>
              </a:rPr>
              <a:t> (ca. 4300-3300 BC) may represent a pre-flood or Antediluvian Culture.  </a:t>
            </a:r>
            <a:r>
              <a:rPr lang="en-US" dirty="0" err="1">
                <a:latin typeface="Berlin Sans FB" panose="020E0602020502020306" pitchFamily="34" charset="0"/>
              </a:rPr>
              <a:t>Teleilat</a:t>
            </a:r>
            <a:r>
              <a:rPr lang="en-US" dirty="0">
                <a:latin typeface="Berlin Sans FB" panose="020E0602020502020306" pitchFamily="34" charset="0"/>
              </a:rPr>
              <a:t> </a:t>
            </a:r>
            <a:r>
              <a:rPr lang="en-US" dirty="0" err="1">
                <a:latin typeface="Berlin Sans FB" panose="020E0602020502020306" pitchFamily="34" charset="0"/>
              </a:rPr>
              <a:t>Ghassul</a:t>
            </a:r>
            <a:r>
              <a:rPr lang="en-US" dirty="0">
                <a:latin typeface="Berlin Sans FB" panose="020E0602020502020306" pitchFamily="34" charset="0"/>
              </a:rPr>
              <a:t> is a 50 acre site NE of the Dead Sea and occupied the entire period.  Clusters of sites in the Beer Sheba Valley, coastal plain, Golan Heights and in the Rift Valley; the peripheral zones.  Olive trees grown.  Broad Houses and temples were rectangular and long with benches against the walls. Entry along the long side.  Pottery shapes included milk churns and cornets and featured rope designs.  Copper smelting and artistry was sophisticated as discovered with the </a:t>
            </a:r>
            <a:r>
              <a:rPr lang="en-US" dirty="0" err="1">
                <a:latin typeface="Berlin Sans FB" panose="020E0602020502020306" pitchFamily="34" charset="0"/>
              </a:rPr>
              <a:t>Nahal</a:t>
            </a:r>
            <a:r>
              <a:rPr lang="en-US" dirty="0">
                <a:latin typeface="Berlin Sans FB" panose="020E0602020502020306" pitchFamily="34" charset="0"/>
              </a:rPr>
              <a:t> </a:t>
            </a:r>
            <a:r>
              <a:rPr lang="en-US" dirty="0" err="1">
                <a:latin typeface="Berlin Sans FB" panose="020E0602020502020306" pitchFamily="34" charset="0"/>
              </a:rPr>
              <a:t>Mishmar</a:t>
            </a:r>
            <a:r>
              <a:rPr lang="en-US" dirty="0">
                <a:latin typeface="Berlin Sans FB" panose="020E0602020502020306" pitchFamily="34" charset="0"/>
              </a:rPr>
              <a:t> hoard, which included mace heads and crown-like objects.  Ivory and geometric art was highly developed.  Burial customs used pottery ossuaries.</a:t>
            </a:r>
          </a:p>
          <a:p>
            <a:r>
              <a:rPr lang="en-US" dirty="0">
                <a:latin typeface="Berlin Sans FB" panose="020E0602020502020306" pitchFamily="34" charset="0"/>
              </a:rPr>
              <a:t>The collapse of the Chalcolithic Culture is a mystery.  The sites were abandoned, not destroyed.  What happened?</a:t>
            </a:r>
          </a:p>
          <a:p>
            <a:r>
              <a:rPr lang="en-US" dirty="0">
                <a:latin typeface="Berlin Sans FB" panose="020E0602020502020306" pitchFamily="34" charset="0"/>
              </a:rPr>
              <a:t>Sir Leonard Wooley’s excavations at Ur uncovered a thick layer of silt that covered the city about 3800 BC.</a:t>
            </a:r>
            <a:endParaRPr lang="en-US" dirty="0"/>
          </a:p>
        </p:txBody>
      </p:sp>
    </p:spTree>
    <p:extLst>
      <p:ext uri="{BB962C8B-B14F-4D97-AF65-F5344CB8AC3E}">
        <p14:creationId xmlns:p14="http://schemas.microsoft.com/office/powerpoint/2010/main" val="3857317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1143000"/>
          </a:xfrm>
        </p:spPr>
        <p:txBody>
          <a:bodyPr>
            <a:noAutofit/>
          </a:bodyPr>
          <a:lstStyle/>
          <a:p>
            <a:r>
              <a:rPr lang="en-US" sz="3600" dirty="0">
                <a:latin typeface="Matura MT Script Capitals" panose="03020802060602070202" pitchFamily="66" charset="0"/>
              </a:rPr>
              <a:t>The Cave of Treasure (</a:t>
            </a:r>
            <a:r>
              <a:rPr lang="en-US" sz="3600" dirty="0" err="1">
                <a:latin typeface="Matura MT Script Capitals" panose="03020802060602070202" pitchFamily="66" charset="0"/>
              </a:rPr>
              <a:t>Nahal</a:t>
            </a:r>
            <a:r>
              <a:rPr lang="en-US" sz="3600" dirty="0">
                <a:latin typeface="Matura MT Script Capitals" panose="03020802060602070202" pitchFamily="66" charset="0"/>
              </a:rPr>
              <a:t> </a:t>
            </a:r>
            <a:r>
              <a:rPr lang="en-US" sz="3600" dirty="0" err="1">
                <a:latin typeface="Matura MT Script Capitals" panose="03020802060602070202" pitchFamily="66" charset="0"/>
              </a:rPr>
              <a:t>Mishmar</a:t>
            </a:r>
            <a:r>
              <a:rPr lang="en-US" sz="3600" dirty="0">
                <a:latin typeface="Matura MT Script Capitals" panose="03020802060602070202" pitchFamily="66" charset="0"/>
              </a:rPr>
              <a:t>) and Pesach Bar-</a:t>
            </a:r>
            <a:r>
              <a:rPr lang="en-US" sz="3600" dirty="0" err="1">
                <a:latin typeface="Matura MT Script Capitals" panose="03020802060602070202" pitchFamily="66" charset="0"/>
              </a:rPr>
              <a:t>Adon</a:t>
            </a:r>
            <a:endParaRPr lang="en-US" sz="3600" dirty="0">
              <a:latin typeface="Matura MT Script Capitals" panose="03020802060602070202"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79780"/>
            <a:ext cx="2895600" cy="2744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324144"/>
            <a:ext cx="5181600" cy="346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295400"/>
            <a:ext cx="1371742" cy="191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925" y="1216936"/>
            <a:ext cx="3648075" cy="190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078" t="5994" r="2604" b="3541"/>
          <a:stretch/>
        </p:blipFill>
        <p:spPr bwMode="auto">
          <a:xfrm>
            <a:off x="432303" y="1143000"/>
            <a:ext cx="2335794" cy="26798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35050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a:latin typeface="Matura MT Script Capitals" pitchFamily="66" charset="0"/>
              </a:rPr>
              <a:t>Babbling at Babel!</a:t>
            </a:r>
            <a:br>
              <a:rPr lang="en-US" dirty="0">
                <a:latin typeface="Matura MT Script Capitals" pitchFamily="66" charset="0"/>
              </a:rPr>
            </a:br>
            <a:r>
              <a:rPr lang="en-US" sz="2700" dirty="0">
                <a:latin typeface="Matura MT Script Capitals" pitchFamily="66" charset="0"/>
              </a:rPr>
              <a:t>Genesis 11:1-9 as an Anthropological Crux</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1902" y="1295400"/>
            <a:ext cx="7367698" cy="5410200"/>
          </a:xfrm>
          <a:ln>
            <a:solidFill>
              <a:srgbClr val="7030A0"/>
            </a:solidFill>
          </a:ln>
        </p:spPr>
      </p:pic>
    </p:spTree>
    <p:extLst>
      <p:ext uri="{BB962C8B-B14F-4D97-AF65-F5344CB8AC3E}">
        <p14:creationId xmlns:p14="http://schemas.microsoft.com/office/powerpoint/2010/main" val="3012803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4400"/>
          </a:xfrm>
        </p:spPr>
        <p:txBody>
          <a:bodyPr>
            <a:normAutofit fontScale="90000"/>
          </a:bodyPr>
          <a:lstStyle/>
          <a:p>
            <a:r>
              <a:rPr lang="en-US" dirty="0">
                <a:latin typeface="Matura MT Script Capitals" panose="03020802060602070202" pitchFamily="66" charset="0"/>
              </a:rPr>
              <a:t>The Use and Abuse of Archaeology</a:t>
            </a:r>
          </a:p>
        </p:txBody>
      </p:sp>
      <p:sp>
        <p:nvSpPr>
          <p:cNvPr id="5" name="Content Placeholder 4"/>
          <p:cNvSpPr>
            <a:spLocks noGrp="1"/>
          </p:cNvSpPr>
          <p:nvPr>
            <p:ph idx="1"/>
          </p:nvPr>
        </p:nvSpPr>
        <p:spPr>
          <a:xfrm>
            <a:off x="152400" y="685800"/>
            <a:ext cx="8991600" cy="6019800"/>
          </a:xfrm>
        </p:spPr>
        <p:txBody>
          <a:bodyPr>
            <a:normAutofit fontScale="40000" lnSpcReduction="20000"/>
          </a:bodyPr>
          <a:lstStyle/>
          <a:p>
            <a:pPr marL="0" lvl="0" indent="0">
              <a:buNone/>
            </a:pPr>
            <a:r>
              <a:rPr lang="en-US" sz="4000" u="sng" dirty="0">
                <a:latin typeface="Berlin Sans FB" panose="020E0602020502020306" pitchFamily="34" charset="0"/>
              </a:rPr>
              <a:t>Abuses of Archaeology</a:t>
            </a:r>
          </a:p>
          <a:p>
            <a:pPr lvl="0"/>
            <a:r>
              <a:rPr lang="en-US" sz="4000" dirty="0">
                <a:latin typeface="Berlin Sans FB" panose="020E0602020502020306" pitchFamily="34" charset="0"/>
              </a:rPr>
              <a:t>Looting and plunder:  Carting off monuments and artifacts to display in foreign museums or private collections or to sell for profit on the antiquities markets, such as ISIS is currently doing.</a:t>
            </a:r>
          </a:p>
          <a:p>
            <a:pPr lvl="0"/>
            <a:r>
              <a:rPr lang="en-US" sz="4000" dirty="0">
                <a:latin typeface="Berlin Sans FB" panose="020E0602020502020306" pitchFamily="34" charset="0"/>
              </a:rPr>
              <a:t>Nationalistic purposes:  Military and /or Political Intelligence, national prestige, to support or contest contemporary nationalistic aims such a legal historical claim to territory or for territorial acquisition.  (Moshe Dothan and PA archaeologists)</a:t>
            </a:r>
          </a:p>
          <a:p>
            <a:pPr lvl="0"/>
            <a:r>
              <a:rPr lang="en-US" sz="4000" dirty="0">
                <a:latin typeface="Berlin Sans FB" panose="020E0602020502020306" pitchFamily="34" charset="0"/>
              </a:rPr>
              <a:t>Religious Purposes relating to the Bible:  Many of the early societies had statements of purpose that included “for biblical illustration” or for a “scientific aid to theology” while others specifically strive to excavate for apologetic purposes.  (Archaeological Eisegesis)</a:t>
            </a:r>
          </a:p>
          <a:p>
            <a:pPr lvl="0"/>
            <a:r>
              <a:rPr lang="en-US" sz="4000" dirty="0">
                <a:latin typeface="Berlin Sans FB" panose="020E0602020502020306" pitchFamily="34" charset="0"/>
              </a:rPr>
              <a:t>Ideological Purposes that counter the Bible:  One of the best examples are the “Minimalists” and followers of their blogs.  Another is for Self Promotion, either in supporting a new theory or model and even taking unsavory measures to exalt oneself and his or her research.  The field of Archaeology has a lot of large egos.  </a:t>
            </a:r>
          </a:p>
          <a:p>
            <a:pPr marL="0" lvl="0" indent="0">
              <a:buNone/>
            </a:pPr>
            <a:r>
              <a:rPr lang="en-US" sz="4000" u="sng" dirty="0">
                <a:latin typeface="Berlin Sans FB" panose="020E0602020502020306" pitchFamily="34" charset="0"/>
              </a:rPr>
              <a:t>The Proper Use of Archaeology</a:t>
            </a:r>
          </a:p>
          <a:p>
            <a:r>
              <a:rPr lang="en-US" sz="4000" dirty="0">
                <a:latin typeface="Berlin Sans FB" panose="020E0602020502020306" pitchFamily="34" charset="0"/>
              </a:rPr>
              <a:t>To Satisfy the Quest for Knowledge about the Ancient Past and a deep desire to make a contribution to our understanding of it.</a:t>
            </a:r>
          </a:p>
          <a:p>
            <a:r>
              <a:rPr lang="en-US" sz="4000" dirty="0">
                <a:latin typeface="Berlin Sans FB" panose="020E0602020502020306" pitchFamily="34" charset="0"/>
              </a:rPr>
              <a:t>To Commit oneself to objectivity throughout the process of digging, processing and publishing the data.</a:t>
            </a:r>
          </a:p>
          <a:p>
            <a:r>
              <a:rPr lang="en-US" sz="4000" dirty="0">
                <a:latin typeface="Berlin Sans FB" panose="020E0602020502020306" pitchFamily="34" charset="0"/>
              </a:rPr>
              <a:t>To fully collect, assess and study the data before making biblical correlations with it.</a:t>
            </a:r>
          </a:p>
          <a:p>
            <a:r>
              <a:rPr lang="en-US" sz="4000" dirty="0">
                <a:latin typeface="Berlin Sans FB" panose="020E0602020502020306" pitchFamily="34" charset="0"/>
              </a:rPr>
              <a:t>To Get professional assistance rather than attempt to interpret finds outside of your expertise.</a:t>
            </a:r>
          </a:p>
          <a:p>
            <a:r>
              <a:rPr lang="en-US" sz="4000" dirty="0">
                <a:latin typeface="Berlin Sans FB" panose="020E0602020502020306" pitchFamily="34" charset="0"/>
              </a:rPr>
              <a:t>To Be exceptionally organized in the field with recording, collecting and storing data and finds.</a:t>
            </a:r>
          </a:p>
          <a:p>
            <a:r>
              <a:rPr lang="en-US" sz="4000" dirty="0">
                <a:latin typeface="Berlin Sans FB" panose="020E0602020502020306" pitchFamily="34" charset="0"/>
              </a:rPr>
              <a:t>To Recognize the limitations of Archaeology as a tool to prove the Bible, but rather to help us understand the Biblical World, its peoples and to correlate evidence when appropriate. </a:t>
            </a:r>
          </a:p>
          <a:p>
            <a:pPr lvl="0"/>
            <a:r>
              <a:rPr lang="en-US" sz="4000" dirty="0">
                <a:latin typeface="Berlin Sans FB" panose="020E0602020502020306" pitchFamily="34" charset="0"/>
              </a:rPr>
              <a:t>Can Archaeology </a:t>
            </a:r>
            <a:r>
              <a:rPr lang="en-US" sz="4000" b="1" dirty="0">
                <a:latin typeface="Berlin Sans FB" panose="020E0602020502020306" pitchFamily="34" charset="0"/>
              </a:rPr>
              <a:t>prove</a:t>
            </a:r>
            <a:r>
              <a:rPr lang="en-US" sz="4000" dirty="0">
                <a:latin typeface="Berlin Sans FB" panose="020E0602020502020306" pitchFamily="34" charset="0"/>
              </a:rPr>
              <a:t> the Bible?  Usually, </a:t>
            </a:r>
            <a:r>
              <a:rPr lang="en-US" sz="4000" b="1" dirty="0">
                <a:latin typeface="Berlin Sans FB" panose="020E0602020502020306" pitchFamily="34" charset="0"/>
              </a:rPr>
              <a:t>archaeology can only support or affirm</a:t>
            </a:r>
            <a:r>
              <a:rPr lang="en-US" sz="4000" dirty="0">
                <a:latin typeface="Berlin Sans FB" panose="020E0602020502020306" pitchFamily="34" charset="0"/>
              </a:rPr>
              <a:t> what the Bible states.   Examples:  Camels used by Abraham, Patriarchs in Egypt, Israel mentioned in ancient inscriptions, etc.</a:t>
            </a:r>
          </a:p>
          <a:p>
            <a:endParaRPr lang="en-US" sz="3800" dirty="0">
              <a:latin typeface="Berlin Sans FB" panose="020E0602020502020306" pitchFamily="34" charset="0"/>
            </a:endParaRPr>
          </a:p>
          <a:p>
            <a:endParaRPr lang="en-US" sz="3600" dirty="0">
              <a:latin typeface="Berlin Sans FB" panose="020E0602020502020306" pitchFamily="34" charset="0"/>
            </a:endParaRPr>
          </a:p>
        </p:txBody>
      </p:sp>
    </p:spTree>
    <p:extLst>
      <p:ext uri="{BB962C8B-B14F-4D97-AF65-F5344CB8AC3E}">
        <p14:creationId xmlns:p14="http://schemas.microsoft.com/office/powerpoint/2010/main" val="391806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latin typeface="Matura MT Script Capitals" panose="03020802060602070202" pitchFamily="66" charset="0"/>
              </a:rPr>
              <a:t>The Tower of Babel </a:t>
            </a:r>
          </a:p>
        </p:txBody>
      </p:sp>
      <p:sp>
        <p:nvSpPr>
          <p:cNvPr id="3" name="Content Placeholder 2"/>
          <p:cNvSpPr>
            <a:spLocks noGrp="1"/>
          </p:cNvSpPr>
          <p:nvPr>
            <p:ph idx="1"/>
          </p:nvPr>
        </p:nvSpPr>
        <p:spPr>
          <a:xfrm>
            <a:off x="228600" y="990600"/>
            <a:ext cx="8686800" cy="5562600"/>
          </a:xfrm>
        </p:spPr>
        <p:txBody>
          <a:bodyPr>
            <a:normAutofit fontScale="70000" lnSpcReduction="20000"/>
          </a:bodyPr>
          <a:lstStyle/>
          <a:p>
            <a:r>
              <a:rPr lang="en-US" dirty="0">
                <a:latin typeface="Berlin Sans FB" panose="020E0602020502020306" pitchFamily="34" charset="0"/>
              </a:rPr>
              <a:t>The Tower of Babel account in Genesis (11:1-9) provides a very  entertaining demonstration of God’s complete dominance and sovereignty over Humanity.  The entire account is a polemic against Mesopotamian gods and human attempts to get to heaven on their own works and merits (sound familiar?).</a:t>
            </a:r>
          </a:p>
          <a:p>
            <a:pPr lvl="0"/>
            <a:r>
              <a:rPr lang="en-US" dirty="0">
                <a:latin typeface="Berlin Sans FB" panose="020E0602020502020306" pitchFamily="34" charset="0"/>
              </a:rPr>
              <a:t>The Location is Babylon (</a:t>
            </a:r>
            <a:r>
              <a:rPr lang="en-US" i="1" dirty="0">
                <a:latin typeface="Berlin Sans FB" panose="020E0602020502020306" pitchFamily="34" charset="0"/>
              </a:rPr>
              <a:t>babel</a:t>
            </a:r>
            <a:r>
              <a:rPr lang="en-US" dirty="0">
                <a:latin typeface="Berlin Sans FB" panose="020E0602020502020306" pitchFamily="34" charset="0"/>
              </a:rPr>
              <a:t> means the Gate of God or the Gate </a:t>
            </a:r>
            <a:r>
              <a:rPr lang="en-US" i="1" dirty="0">
                <a:latin typeface="Berlin Sans FB" panose="020E0602020502020306" pitchFamily="34" charset="0"/>
              </a:rPr>
              <a:t>to</a:t>
            </a:r>
            <a:r>
              <a:rPr lang="en-US" dirty="0">
                <a:latin typeface="Berlin Sans FB" panose="020E0602020502020306" pitchFamily="34" charset="0"/>
              </a:rPr>
              <a:t> God), and the sun dried bricks are characteristic building materials used in the region.  The late dictator of Iraq, </a:t>
            </a:r>
            <a:r>
              <a:rPr lang="en-US" dirty="0" err="1">
                <a:latin typeface="Berlin Sans FB" panose="020E0602020502020306" pitchFamily="34" charset="0"/>
              </a:rPr>
              <a:t>Sadaam</a:t>
            </a:r>
            <a:r>
              <a:rPr lang="en-US" dirty="0">
                <a:latin typeface="Berlin Sans FB" panose="020E0602020502020306" pitchFamily="34" charset="0"/>
              </a:rPr>
              <a:t> Hussein copied early Babylonian kings, such as Nebuchadnezzar, by  stamping bricks with his name.  The Tower of Babel clearly refers to an early (perhaps the earliest) Ziggurat, which are artificial stepped mountains of clay similar to the Egyptian pyramids, but usually with a temple at the top (see the following slides).  </a:t>
            </a:r>
          </a:p>
          <a:p>
            <a:pPr lvl="0"/>
            <a:r>
              <a:rPr lang="en-US" dirty="0">
                <a:latin typeface="Berlin Sans FB" panose="020E0602020502020306" pitchFamily="34" charset="0"/>
              </a:rPr>
              <a:t>The play on words here is hilarious.  Babel (Gate to God) becomes </a:t>
            </a:r>
            <a:r>
              <a:rPr lang="en-US" i="1" dirty="0" err="1">
                <a:latin typeface="Berlin Sans FB" panose="020E0602020502020306" pitchFamily="34" charset="0"/>
              </a:rPr>
              <a:t>balal</a:t>
            </a:r>
            <a:r>
              <a:rPr lang="en-US" dirty="0">
                <a:latin typeface="Berlin Sans FB" panose="020E0602020502020306" pitchFamily="34" charset="0"/>
              </a:rPr>
              <a:t>  or </a:t>
            </a:r>
            <a:r>
              <a:rPr lang="en-US" i="1" dirty="0" err="1">
                <a:latin typeface="Berlin Sans FB" panose="020E0602020502020306" pitchFamily="34" charset="0"/>
              </a:rPr>
              <a:t>bavel</a:t>
            </a:r>
            <a:r>
              <a:rPr lang="en-US" dirty="0">
                <a:latin typeface="Berlin Sans FB" panose="020E0602020502020306" pitchFamily="34" charset="0"/>
              </a:rPr>
              <a:t> (confusion in Hebrew).</a:t>
            </a:r>
          </a:p>
          <a:p>
            <a:r>
              <a:rPr lang="en-US" dirty="0">
                <a:latin typeface="Berlin Sans FB" panose="020E0602020502020306" pitchFamily="34" charset="0"/>
              </a:rPr>
              <a:t> It is important to note that anthropologists have expressed difficulty in explaining how humans developed languages or how infants and toddlers learn to speak.  This account helps us realize that humans are unique creations of God, not simply a species of animal.</a:t>
            </a:r>
          </a:p>
          <a:p>
            <a:endParaRPr lang="en-US" dirty="0"/>
          </a:p>
        </p:txBody>
      </p:sp>
    </p:spTree>
    <p:extLst>
      <p:ext uri="{BB962C8B-B14F-4D97-AF65-F5344CB8AC3E}">
        <p14:creationId xmlns:p14="http://schemas.microsoft.com/office/powerpoint/2010/main" val="2946726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atura MT Script Capitals" pitchFamily="66" charset="0"/>
              </a:rPr>
              <a:t>The Ziggurat at Ur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08683"/>
            <a:ext cx="7467599" cy="5308997"/>
          </a:xfrm>
          <a:ln>
            <a:solidFill>
              <a:srgbClr val="7030A0"/>
            </a:solidFill>
          </a:ln>
        </p:spPr>
      </p:pic>
    </p:spTree>
    <p:extLst>
      <p:ext uri="{BB962C8B-B14F-4D97-AF65-F5344CB8AC3E}">
        <p14:creationId xmlns:p14="http://schemas.microsoft.com/office/powerpoint/2010/main" val="3075212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74638"/>
            <a:ext cx="9144000" cy="1143000"/>
          </a:xfrm>
        </p:spPr>
        <p:txBody>
          <a:bodyPr>
            <a:normAutofit fontScale="90000"/>
          </a:bodyPr>
          <a:lstStyle/>
          <a:p>
            <a:r>
              <a:rPr lang="en-US" dirty="0">
                <a:latin typeface="Matura MT Script Capitals" pitchFamily="66" charset="0"/>
              </a:rPr>
              <a:t>An Early Ziggurat in Mesopotamia</a:t>
            </a: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371600"/>
            <a:ext cx="7730726" cy="5153818"/>
          </a:xfrm>
          <a:ln>
            <a:solidFill>
              <a:srgbClr val="7030A0"/>
            </a:solidFill>
          </a:ln>
        </p:spPr>
      </p:pic>
    </p:spTree>
    <p:extLst>
      <p:ext uri="{BB962C8B-B14F-4D97-AF65-F5344CB8AC3E}">
        <p14:creationId xmlns:p14="http://schemas.microsoft.com/office/powerpoint/2010/main" val="2562286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7113-AACC-D5C9-029F-F04AB9BD0E7F}"/>
              </a:ext>
            </a:extLst>
          </p:cNvPr>
          <p:cNvSpPr>
            <a:spLocks noGrp="1"/>
          </p:cNvSpPr>
          <p:nvPr>
            <p:ph type="title"/>
          </p:nvPr>
        </p:nvSpPr>
        <p:spPr>
          <a:xfrm>
            <a:off x="0" y="0"/>
            <a:ext cx="9144000" cy="914400"/>
          </a:xfrm>
        </p:spPr>
        <p:txBody>
          <a:bodyPr/>
          <a:lstStyle/>
          <a:p>
            <a:r>
              <a:rPr lang="en-US" dirty="0">
                <a:latin typeface="Berlin Sans FB" panose="020E0602020502020306" pitchFamily="34" charset="0"/>
              </a:rPr>
              <a:t>The Sumerian King Lists</a:t>
            </a:r>
          </a:p>
        </p:txBody>
      </p:sp>
      <p:sp>
        <p:nvSpPr>
          <p:cNvPr id="3" name="Content Placeholder 2">
            <a:extLst>
              <a:ext uri="{FF2B5EF4-FFF2-40B4-BE49-F238E27FC236}">
                <a16:creationId xmlns:a16="http://schemas.microsoft.com/office/drawing/2014/main" id="{1EF90EF2-BF54-E9C1-641C-F54E7FE5491F}"/>
              </a:ext>
            </a:extLst>
          </p:cNvPr>
          <p:cNvSpPr>
            <a:spLocks noGrp="1"/>
          </p:cNvSpPr>
          <p:nvPr>
            <p:ph idx="1"/>
          </p:nvPr>
        </p:nvSpPr>
        <p:spPr>
          <a:xfrm>
            <a:off x="152400" y="914400"/>
            <a:ext cx="5943600" cy="5638800"/>
          </a:xfrm>
        </p:spPr>
        <p:txBody>
          <a:bodyPr>
            <a:normAutofit fontScale="85000" lnSpcReduction="10000"/>
          </a:bodyPr>
          <a:lstStyle/>
          <a:p>
            <a:r>
              <a:rPr lang="en-US" dirty="0">
                <a:latin typeface="Berlin Sans FB" panose="020E0602020502020306" pitchFamily="34" charset="0"/>
              </a:rPr>
              <a:t>The Sumerian culture in southern Mesopotamia flourished between the fourth to early second millennium BC.</a:t>
            </a:r>
          </a:p>
          <a:p>
            <a:r>
              <a:rPr lang="en-US" dirty="0">
                <a:latin typeface="Berlin Sans FB" panose="020E0602020502020306" pitchFamily="34" charset="0"/>
              </a:rPr>
              <a:t>Tablets were discovered containing lists of Sumerian kings that had incredibly long reigns (lasting thousands of years) with king lists dating before and after “the flood.”</a:t>
            </a:r>
          </a:p>
          <a:p>
            <a:r>
              <a:rPr lang="en-US" dirty="0">
                <a:latin typeface="Berlin Sans FB" panose="020E0602020502020306" pitchFamily="34" charset="0"/>
              </a:rPr>
              <a:t>The long life spans (lasting hundreds of years) recorded in the </a:t>
            </a:r>
            <a:r>
              <a:rPr lang="en-US" i="1">
                <a:latin typeface="Berlin Sans FB" panose="020E0602020502020306" pitchFamily="34" charset="0"/>
              </a:rPr>
              <a:t>toledoth</a:t>
            </a:r>
            <a:r>
              <a:rPr lang="en-US" dirty="0">
                <a:latin typeface="Berlin Sans FB" panose="020E0602020502020306" pitchFamily="34" charset="0"/>
              </a:rPr>
              <a:t> (early biblical genealogical lists, notably Genesis 5) seem to parallel the Sumerian records. </a:t>
            </a:r>
          </a:p>
          <a:p>
            <a:endParaRPr lang="en-US" dirty="0"/>
          </a:p>
        </p:txBody>
      </p:sp>
      <p:pic>
        <p:nvPicPr>
          <p:cNvPr id="2050" name="Picture 2">
            <a:extLst>
              <a:ext uri="{FF2B5EF4-FFF2-40B4-BE49-F238E27FC236}">
                <a16:creationId xmlns:a16="http://schemas.microsoft.com/office/drawing/2014/main" id="{078A4DF7-ABBE-70DA-28E6-3DFBD1F82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905000"/>
            <a:ext cx="2642235"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58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Page</a:t>
            </a:r>
          </a:p>
        </p:txBody>
      </p:sp>
      <p:sp>
        <p:nvSpPr>
          <p:cNvPr id="4" name="Content Placeholder 3"/>
          <p:cNvSpPr>
            <a:spLocks noGrp="1"/>
          </p:cNvSpPr>
          <p:nvPr>
            <p:ph idx="1"/>
          </p:nvPr>
        </p:nvSpPr>
        <p:spPr/>
        <p:txBody>
          <a:bodyPr>
            <a:normAutofit fontScale="32500" lnSpcReduction="20000"/>
          </a:bodyPr>
          <a:lstStyle/>
          <a:p>
            <a:pPr lvl="0"/>
            <a:r>
              <a:rPr lang="en-US" b="1" dirty="0"/>
              <a:t>Class Question</a:t>
            </a:r>
            <a:r>
              <a:rPr lang="en-US" dirty="0"/>
              <a:t>:  If you were an archaeologist, which biblical </a:t>
            </a:r>
            <a:r>
              <a:rPr lang="en-US" b="1" dirty="0"/>
              <a:t>Joshua’s conquest of Canaan</a:t>
            </a:r>
            <a:r>
              <a:rPr lang="en-US" dirty="0"/>
              <a:t>:  The Israelites enter the Promised Land and defeat the Canaanites and destroy at least three cities (Jericho, Ai and Hazor) by burning them.  Evidence for this is mixed, causing scholars to suggest other theories (longer period of conquest, peaceful immigration, peasant revolt).</a:t>
            </a:r>
          </a:p>
          <a:p>
            <a:pPr lvl="0"/>
            <a:r>
              <a:rPr lang="en-US" b="1" dirty="0"/>
              <a:t>Class Question</a:t>
            </a:r>
            <a:r>
              <a:rPr lang="en-US" dirty="0"/>
              <a:t>:  The Historical David.  The OT portrays David as a mighty warrior and ruler over a large kingdom or regional empire.  This has been seriously questioned over the last 20 years.   Why?  Very little archaeological evidence of his reign.  He was not mentioned in other ancient sources.</a:t>
            </a:r>
          </a:p>
          <a:p>
            <a:pPr lvl="0"/>
            <a:r>
              <a:rPr lang="en-US" b="1" dirty="0"/>
              <a:t>Spears</a:t>
            </a:r>
            <a:r>
              <a:rPr lang="en-US" dirty="0"/>
              <a:t>:  Inscribed with names of professional (mercenary) soldiers from David’s time found near Bethlehem, but none of them matched the names of David’s mighty men.</a:t>
            </a:r>
          </a:p>
          <a:p>
            <a:pPr lvl="0"/>
            <a:r>
              <a:rPr lang="en-US" dirty="0"/>
              <a:t>Philip R. </a:t>
            </a:r>
            <a:r>
              <a:rPr lang="en-US" dirty="0" err="1"/>
              <a:t>Davies:He</a:t>
            </a:r>
            <a:r>
              <a:rPr lang="en-US" dirty="0"/>
              <a:t> wrote “In Search of Ancient Israel” in 1992.  David is no more historical than King Arthur!  If he existed, he was likely a tribal chief, not a king and his “House of David” was more likely a tent.  </a:t>
            </a:r>
          </a:p>
          <a:p>
            <a:pPr lvl="0"/>
            <a:r>
              <a:rPr lang="en-US" b="1" dirty="0"/>
              <a:t>Tel Dan Stele</a:t>
            </a:r>
            <a:r>
              <a:rPr lang="en-US" dirty="0"/>
              <a:t>:  In 1993 a fragment of an Aramean stone monument (stele) was found that mentions Aram Damascus defeating the king of Israel and the king of the House of David.  This dated about 100 years after David!  If his enemies acknowledged him, he existed and was a legitimate threat. Other mentions of David found in Moabite and Egyptian inscriptions.  </a:t>
            </a:r>
            <a:r>
              <a:rPr lang="en-US" b="1" dirty="0"/>
              <a:t>PIC</a:t>
            </a:r>
            <a:endParaRPr lang="en-US" dirty="0"/>
          </a:p>
          <a:p>
            <a:pPr lvl="0"/>
            <a:r>
              <a:rPr lang="en-US" b="1" dirty="0"/>
              <a:t>David’s Palace:  </a:t>
            </a:r>
            <a:r>
              <a:rPr lang="en-US" dirty="0"/>
              <a:t>In 1995, after carefully reading 1 Samuel (5:9-10, 17), </a:t>
            </a:r>
            <a:r>
              <a:rPr lang="en-US" dirty="0" err="1"/>
              <a:t>EilatMazar</a:t>
            </a:r>
            <a:r>
              <a:rPr lang="en-US" dirty="0"/>
              <a:t> thought she knew where David’s palace was located in Jerusalem.  She got the necessary funding and began digging.  She uncovered part of a huge building (large stone structure) that she dates to the reign of David.  It is poorly preserved and other archaeologists are not all convinced of her </a:t>
            </a:r>
            <a:r>
              <a:rPr lang="en-US" dirty="0" err="1"/>
              <a:t>findings.</a:t>
            </a:r>
            <a:r>
              <a:rPr lang="en-US" b="1" dirty="0" err="1"/>
              <a:t>PICS</a:t>
            </a:r>
            <a:endParaRPr lang="en-US" dirty="0"/>
          </a:p>
          <a:p>
            <a:pPr lvl="0"/>
            <a:r>
              <a:rPr lang="en-US" b="1" dirty="0"/>
              <a:t>Khirbet </a:t>
            </a:r>
            <a:r>
              <a:rPr lang="en-US" b="1" dirty="0" err="1"/>
              <a:t>Qayafa</a:t>
            </a:r>
            <a:r>
              <a:rPr lang="en-US" b="1" dirty="0"/>
              <a:t>:</a:t>
            </a:r>
            <a:r>
              <a:rPr lang="en-US" dirty="0"/>
              <a:t>  A border fortress dating to David’s reign with a Hebrew inscription, pottery and two gates, proving Israelite hegemony over the Shephelah during his reign.  Clear assumption that a significant capital city and bureaucracy existed in Jerusalem to organize, build and garrison this border fortress.</a:t>
            </a:r>
          </a:p>
          <a:p>
            <a:pPr lvl="0"/>
            <a:r>
              <a:rPr lang="en-US" b="1" dirty="0"/>
              <a:t>Solomon:</a:t>
            </a:r>
            <a:r>
              <a:rPr lang="en-US" dirty="0"/>
              <a:t>  The site of Solomon’s Temple is (Mount Moriah or Zion) covered by an Islamic shrine built in 690 AD.  Digging is forbidden on the Temple Mount (Gaby’s sifting and the Montague Parker story).  I Kings 6 gives almost blueprint quality dimensions and construction details of this temple that include architectural terms not fully understood.  What do archaeologists do?  </a:t>
            </a:r>
            <a:r>
              <a:rPr lang="en-US" b="1" dirty="0"/>
              <a:t>Look for parallels</a:t>
            </a:r>
            <a:r>
              <a:rPr lang="en-US" dirty="0"/>
              <a:t>.  Hittite Temples in Turkey and Syria have almost exactly the same floor plan as Solomon’s temple.</a:t>
            </a:r>
            <a:r>
              <a:rPr lang="en-US" b="1" dirty="0"/>
              <a:t>  PICS</a:t>
            </a:r>
            <a:endParaRPr lang="en-US" dirty="0"/>
          </a:p>
          <a:p>
            <a:pPr lvl="0"/>
            <a:r>
              <a:rPr lang="en-US" b="1" dirty="0"/>
              <a:t>1 Kings 9:17-19</a:t>
            </a:r>
            <a:r>
              <a:rPr lang="en-US" dirty="0"/>
              <a:t>:  Solomon built several cities including chariot cities (Gezer, Megiddo, Hazor, Lower Beth </a:t>
            </a:r>
            <a:r>
              <a:rPr lang="en-US" dirty="0" err="1"/>
              <a:t>Horon</a:t>
            </a:r>
            <a:r>
              <a:rPr lang="en-US" dirty="0"/>
              <a:t>, </a:t>
            </a:r>
            <a:r>
              <a:rPr lang="en-US" dirty="0" err="1"/>
              <a:t>Baalath</a:t>
            </a:r>
            <a:r>
              <a:rPr lang="en-US" dirty="0"/>
              <a:t> and </a:t>
            </a:r>
            <a:r>
              <a:rPr lang="en-US" dirty="0" err="1"/>
              <a:t>Tadmor</a:t>
            </a:r>
            <a:r>
              <a:rPr lang="en-US" dirty="0"/>
              <a:t> [Tamar] in the desert).   Large buildings with basins and troughs have been found at several of these sites leading to their being identified as </a:t>
            </a:r>
            <a:r>
              <a:rPr lang="en-US" b="1" dirty="0"/>
              <a:t>stables</a:t>
            </a:r>
            <a:r>
              <a:rPr lang="en-US" dirty="0"/>
              <a:t>.</a:t>
            </a:r>
          </a:p>
          <a:p>
            <a:pPr lvl="0"/>
            <a:r>
              <a:rPr lang="en-US" b="1" dirty="0" err="1"/>
              <a:t>Elath</a:t>
            </a:r>
            <a:r>
              <a:rPr lang="en-US" b="1" dirty="0"/>
              <a:t>, </a:t>
            </a:r>
            <a:r>
              <a:rPr lang="en-US" b="1" dirty="0" err="1"/>
              <a:t>Ezion</a:t>
            </a:r>
            <a:r>
              <a:rPr lang="en-US" b="1" dirty="0"/>
              <a:t> Geber</a:t>
            </a:r>
            <a:r>
              <a:rPr lang="en-US" dirty="0"/>
              <a:t>:  Solomon’s port on the Red Sea (1 Kings 9:26).  </a:t>
            </a:r>
            <a:r>
              <a:rPr lang="en-US" dirty="0" err="1"/>
              <a:t>Glueck</a:t>
            </a:r>
            <a:r>
              <a:rPr lang="en-US" dirty="0"/>
              <a:t> thought it was a small ruined fortress set back from the shore, which he excavated.  More likely it is Pharaoh’s (or Coral) Island down the Red Sea </a:t>
            </a:r>
            <a:r>
              <a:rPr lang="en-US" dirty="0" err="1"/>
              <a:t>coast.</a:t>
            </a:r>
            <a:r>
              <a:rPr lang="en-US" b="1" dirty="0" err="1"/>
              <a:t>PICS</a:t>
            </a:r>
            <a:endParaRPr lang="en-US" dirty="0"/>
          </a:p>
          <a:p>
            <a:endParaRPr lang="en-US" dirty="0"/>
          </a:p>
          <a:p>
            <a:pPr lvl="0"/>
            <a:endParaRPr lang="en-US" dirty="0"/>
          </a:p>
          <a:p>
            <a:pPr lvl="0"/>
            <a:endParaRPr lang="en-US" dirty="0"/>
          </a:p>
        </p:txBody>
      </p:sp>
    </p:spTree>
    <p:extLst>
      <p:ext uri="{BB962C8B-B14F-4D97-AF65-F5344CB8AC3E}">
        <p14:creationId xmlns:p14="http://schemas.microsoft.com/office/powerpoint/2010/main" val="232506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fontScale="90000"/>
          </a:bodyPr>
          <a:lstStyle/>
          <a:p>
            <a:r>
              <a:rPr lang="en-US" dirty="0">
                <a:latin typeface="Berlin Sans FB" panose="020E0602020502020306" pitchFamily="34" charset="0"/>
              </a:rPr>
              <a:t>Excavation Methodology:  Preparation</a:t>
            </a:r>
            <a:br>
              <a:rPr lang="en-US" dirty="0">
                <a:latin typeface="Berlin Sans FB" panose="020E0602020502020306" pitchFamily="34" charset="0"/>
              </a:rPr>
            </a:br>
            <a:r>
              <a:rPr lang="en-US" sz="2200" dirty="0">
                <a:latin typeface="Berlin Sans FB" panose="020E0602020502020306" pitchFamily="34" charset="0"/>
              </a:rPr>
              <a:t>OK, I want to excavate a biblical site!  What do I do?</a:t>
            </a:r>
          </a:p>
        </p:txBody>
      </p:sp>
      <p:sp>
        <p:nvSpPr>
          <p:cNvPr id="3" name="Content Placeholder 2"/>
          <p:cNvSpPr>
            <a:spLocks noGrp="1"/>
          </p:cNvSpPr>
          <p:nvPr>
            <p:ph idx="1"/>
          </p:nvPr>
        </p:nvSpPr>
        <p:spPr>
          <a:xfrm>
            <a:off x="76200" y="838200"/>
            <a:ext cx="8839200" cy="6019800"/>
          </a:xfrm>
        </p:spPr>
        <p:txBody>
          <a:bodyPr>
            <a:noAutofit/>
          </a:bodyPr>
          <a:lstStyle/>
          <a:p>
            <a:pPr lvl="0">
              <a:spcBef>
                <a:spcPts val="0"/>
              </a:spcBef>
            </a:pPr>
            <a:r>
              <a:rPr lang="en-US" sz="1400" u="sng" dirty="0">
                <a:latin typeface="Berlin Sans FB" panose="020E0602020502020306" pitchFamily="34" charset="0"/>
              </a:rPr>
              <a:t>Choose a specific site to excavate</a:t>
            </a:r>
            <a:r>
              <a:rPr lang="en-US" sz="1400" dirty="0">
                <a:latin typeface="Berlin Sans FB" panose="020E0602020502020306" pitchFamily="34" charset="0"/>
              </a:rPr>
              <a:t>:  Careful consideration of which site suits your interests, budget and abilities and provides promising evidence.  Moreover,  one must select a particular area of a site:  slopes, depressions, high point(s), exposed architecture, a saddle along the slope or anything that indicates ancient remains lay below the surface.  Other concerns include accessibility, the local population and other “intangible” factors. </a:t>
            </a:r>
          </a:p>
          <a:p>
            <a:pPr lvl="0">
              <a:spcBef>
                <a:spcPts val="0"/>
              </a:spcBef>
            </a:pPr>
            <a:r>
              <a:rPr lang="en-US" sz="1400" b="1" dirty="0"/>
              <a:t>Where to dig</a:t>
            </a:r>
            <a:r>
              <a:rPr lang="en-US" sz="1400" dirty="0"/>
              <a:t>?  </a:t>
            </a:r>
            <a:r>
              <a:rPr lang="en-US" sz="1400" dirty="0">
                <a:latin typeface="Berlin Sans FB" panose="020E0602020502020306" pitchFamily="34" charset="0"/>
              </a:rPr>
              <a:t>Two options are </a:t>
            </a:r>
            <a:r>
              <a:rPr lang="en-US" sz="1400" b="1" dirty="0">
                <a:latin typeface="Berlin Sans FB" panose="020E0602020502020306" pitchFamily="34" charset="0"/>
              </a:rPr>
              <a:t>Surveys</a:t>
            </a:r>
            <a:r>
              <a:rPr lang="en-US" sz="1400" dirty="0">
                <a:latin typeface="Berlin Sans FB" panose="020E0602020502020306" pitchFamily="34" charset="0"/>
              </a:rPr>
              <a:t> and </a:t>
            </a:r>
            <a:r>
              <a:rPr lang="en-US" sz="1400" b="1" dirty="0">
                <a:latin typeface="Berlin Sans FB" panose="020E0602020502020306" pitchFamily="34" charset="0"/>
              </a:rPr>
              <a:t>Excavations</a:t>
            </a:r>
            <a:r>
              <a:rPr lang="en-US" sz="1400" dirty="0">
                <a:latin typeface="Berlin Sans FB" panose="020E0602020502020306" pitchFamily="34" charset="0"/>
              </a:rPr>
              <a:t>.  Most people during the OT lived in </a:t>
            </a:r>
            <a:r>
              <a:rPr lang="en-US" sz="1400" b="1" dirty="0">
                <a:latin typeface="Berlin Sans FB" panose="020E0602020502020306" pitchFamily="34" charset="0"/>
              </a:rPr>
              <a:t>walled cities or towns</a:t>
            </a:r>
            <a:r>
              <a:rPr lang="en-US" sz="1400" dirty="0">
                <a:latin typeface="Berlin Sans FB" panose="020E0602020502020306" pitchFamily="34" charset="0"/>
              </a:rPr>
              <a:t>.  These can usually be identified as mounds or </a:t>
            </a:r>
            <a:r>
              <a:rPr lang="en-US" sz="1400" b="1" dirty="0">
                <a:latin typeface="Berlin Sans FB" panose="020E0602020502020306" pitchFamily="34" charset="0"/>
              </a:rPr>
              <a:t>tells</a:t>
            </a:r>
            <a:r>
              <a:rPr lang="en-US" sz="1400" dirty="0">
                <a:latin typeface="Berlin Sans FB" panose="020E0602020502020306" pitchFamily="34" charset="0"/>
              </a:rPr>
              <a:t>. </a:t>
            </a:r>
          </a:p>
          <a:p>
            <a:pPr lvl="0">
              <a:spcBef>
                <a:spcPts val="0"/>
              </a:spcBef>
            </a:pPr>
            <a:r>
              <a:rPr lang="en-US" sz="1400" u="sng" dirty="0">
                <a:latin typeface="Berlin Sans FB" panose="020E0602020502020306" pitchFamily="34" charset="0"/>
              </a:rPr>
              <a:t>Research Design</a:t>
            </a:r>
            <a:r>
              <a:rPr lang="en-US" sz="1400" dirty="0">
                <a:latin typeface="Berlin Sans FB" panose="020E0602020502020306" pitchFamily="34" charset="0"/>
              </a:rPr>
              <a:t>:  Prepare a detailed plan of action and list questions you wish to answer.  Include detailed budgets, specialists, publication plans and site preservation. Sounds logical, but planning is critical for a successful project.</a:t>
            </a:r>
          </a:p>
          <a:p>
            <a:pPr>
              <a:spcBef>
                <a:spcPts val="0"/>
              </a:spcBef>
            </a:pPr>
            <a:r>
              <a:rPr lang="en-US" sz="1400" u="sng" dirty="0">
                <a:latin typeface="Berlin Sans FB" panose="020E0602020502020306" pitchFamily="34" charset="0"/>
              </a:rPr>
              <a:t>Permits</a:t>
            </a:r>
            <a:r>
              <a:rPr lang="en-US" sz="1400" dirty="0">
                <a:latin typeface="Berlin Sans FB" panose="020E0602020502020306" pitchFamily="34" charset="0"/>
              </a:rPr>
              <a:t>:  The Israel Antiquities Authority, the Palestinian Department of Antiquities or the Jordanian Department of Antiquities need to issue a permit for every dig, every year, plus a sizable fee.  Foreign teams digging in Israel  require an Israeli co-director.  Most digs affiliate with ASOR or the AIA to show legitimacy and respectability, as well as to get access to grants.  DOA representatives oversee the project.</a:t>
            </a:r>
          </a:p>
          <a:p>
            <a:pPr>
              <a:spcBef>
                <a:spcPts val="0"/>
              </a:spcBef>
            </a:pPr>
            <a:r>
              <a:rPr lang="en-US" sz="1400" u="sng" dirty="0">
                <a:latin typeface="Berlin Sans FB" panose="020E0602020502020306" pitchFamily="34" charset="0"/>
              </a:rPr>
              <a:t>Finances</a:t>
            </a:r>
            <a:r>
              <a:rPr lang="en-US" sz="1400" dirty="0">
                <a:latin typeface="Berlin Sans FB" panose="020E0602020502020306" pitchFamily="34" charset="0"/>
              </a:rPr>
              <a:t>:  Raising money is a substantial part of organizing a dig.  Grants from large foundations, USAID, the UN or wealthy benefactors and / or supporters are vital in order to launch a dig.  Money must also be set aside for processing, publication and site preservation.</a:t>
            </a:r>
          </a:p>
          <a:p>
            <a:pPr>
              <a:spcBef>
                <a:spcPts val="0"/>
              </a:spcBef>
            </a:pPr>
            <a:r>
              <a:rPr lang="en-US" sz="1400" u="sng" dirty="0">
                <a:latin typeface="Berlin Sans FB" panose="020E0602020502020306" pitchFamily="34" charset="0"/>
              </a:rPr>
              <a:t>Volunteers</a:t>
            </a:r>
            <a:r>
              <a:rPr lang="en-US" sz="1400" dirty="0">
                <a:latin typeface="Berlin Sans FB" panose="020E0602020502020306" pitchFamily="34" charset="0"/>
              </a:rPr>
              <a:t>:  Recruiting lay people, experienced excavators and students require planning and promotion.  Field schools are a great way to encourage volunteers as college credit is provided plus lots of adventurous trips on the weekends.  Most digs supplement volunteers with paid local laborers.</a:t>
            </a:r>
          </a:p>
          <a:p>
            <a:pPr>
              <a:spcBef>
                <a:spcPts val="0"/>
              </a:spcBef>
            </a:pPr>
            <a:r>
              <a:rPr lang="en-US" sz="1400" dirty="0">
                <a:latin typeface="Berlin Sans FB" panose="020E0602020502020306" pitchFamily="34" charset="0"/>
              </a:rPr>
              <a:t>Staff:  Professional staff should be recruited from a pool of colleagues and specialists.  Some require a fee, others require travel and lodging.</a:t>
            </a:r>
          </a:p>
          <a:p>
            <a:pPr>
              <a:spcBef>
                <a:spcPts val="0"/>
              </a:spcBef>
            </a:pPr>
            <a:r>
              <a:rPr lang="en-US" sz="1400" u="sng" dirty="0">
                <a:latin typeface="Berlin Sans FB" panose="020E0602020502020306" pitchFamily="34" charset="0"/>
              </a:rPr>
              <a:t>Equipment</a:t>
            </a:r>
            <a:r>
              <a:rPr lang="en-US" sz="1400" dirty="0">
                <a:latin typeface="Berlin Sans FB" panose="020E0602020502020306" pitchFamily="34" charset="0"/>
              </a:rPr>
              <a:t>:  Excavations require a considerable amount of equipment:   vehicles, hand tools, wheelbarrows, photography equipment, survey equipment, tent(s) , potable water, etc.  Some of these can be rented or borrowed from institutes or the respective DOA in country.</a:t>
            </a:r>
          </a:p>
          <a:p>
            <a:pPr>
              <a:spcBef>
                <a:spcPts val="0"/>
              </a:spcBef>
            </a:pPr>
            <a:r>
              <a:rPr lang="en-US" sz="1400" u="sng" dirty="0">
                <a:latin typeface="Berlin Sans FB" panose="020E0602020502020306" pitchFamily="34" charset="0"/>
              </a:rPr>
              <a:t>Local and Regional Surveys</a:t>
            </a:r>
            <a:r>
              <a:rPr lang="en-US" sz="1400" dirty="0">
                <a:latin typeface="Berlin Sans FB" panose="020E0602020502020306" pitchFamily="34" charset="0"/>
              </a:rPr>
              <a:t>:  Your site must be seen in its context and a survey of the surrounding “hinterland” is vital for understanding its history.  Even if the area has been previously surveyed, this task must be carried out at the start of the project.</a:t>
            </a:r>
          </a:p>
        </p:txBody>
      </p:sp>
    </p:spTree>
    <p:extLst>
      <p:ext uri="{BB962C8B-B14F-4D97-AF65-F5344CB8AC3E}">
        <p14:creationId xmlns:p14="http://schemas.microsoft.com/office/powerpoint/2010/main" val="178653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20200" cy="1295400"/>
          </a:xfrm>
        </p:spPr>
        <p:txBody>
          <a:bodyPr>
            <a:normAutofit fontScale="90000"/>
          </a:bodyPr>
          <a:lstStyle/>
          <a:p>
            <a:r>
              <a:rPr lang="en-US" sz="3600" dirty="0">
                <a:latin typeface="Matura MT Script Capitals" panose="03020802060602070202" pitchFamily="66" charset="0"/>
              </a:rPr>
              <a:t>What Things We Search for when Excavating</a:t>
            </a:r>
            <a:br>
              <a:rPr lang="en-US" sz="3600" dirty="0">
                <a:latin typeface="Matura MT Script Capitals" panose="03020802060602070202" pitchFamily="66" charset="0"/>
              </a:rPr>
            </a:br>
            <a:r>
              <a:rPr lang="en-US" sz="2400" dirty="0">
                <a:latin typeface="Berlin Sans FB" panose="020E0602020502020306" pitchFamily="34" charset="0"/>
              </a:rPr>
              <a:t>In Archaeology, the questions remain the same, only the answers change!</a:t>
            </a:r>
            <a:endParaRPr lang="en-US" sz="3600" dirty="0">
              <a:latin typeface="Matura MT Script Capitals" panose="03020802060602070202" pitchFamily="66" charset="0"/>
            </a:endParaRPr>
          </a:p>
        </p:txBody>
      </p:sp>
      <p:sp>
        <p:nvSpPr>
          <p:cNvPr id="3" name="Content Placeholder 2"/>
          <p:cNvSpPr>
            <a:spLocks noGrp="1"/>
          </p:cNvSpPr>
          <p:nvPr>
            <p:ph idx="1"/>
          </p:nvPr>
        </p:nvSpPr>
        <p:spPr>
          <a:xfrm>
            <a:off x="152400" y="1066800"/>
            <a:ext cx="8686800" cy="5410200"/>
          </a:xfrm>
        </p:spPr>
        <p:txBody>
          <a:bodyPr>
            <a:normAutofit fontScale="92500" lnSpcReduction="10000"/>
          </a:bodyPr>
          <a:lstStyle/>
          <a:p>
            <a:r>
              <a:rPr lang="en-US" b="1" i="1" dirty="0">
                <a:latin typeface="Berlin Sans FB" panose="020E0602020502020306" pitchFamily="34" charset="0"/>
              </a:rPr>
              <a:t>Answers</a:t>
            </a:r>
            <a:r>
              <a:rPr lang="en-US" dirty="0">
                <a:latin typeface="Berlin Sans FB" panose="020E0602020502020306" pitchFamily="34" charset="0"/>
              </a:rPr>
              <a:t>: regarding site identification, periods of settlement, reasons why the settlement was abandoned, the ethnicity of the inhabitants, any destruction evidence and the identities of the responsible parties.</a:t>
            </a:r>
          </a:p>
          <a:p>
            <a:r>
              <a:rPr lang="en-US" b="1" i="1" dirty="0">
                <a:latin typeface="Berlin Sans FB" panose="020E0602020502020306" pitchFamily="34" charset="0"/>
              </a:rPr>
              <a:t>Inscriptions</a:t>
            </a:r>
            <a:r>
              <a:rPr lang="en-US" dirty="0">
                <a:latin typeface="Berlin Sans FB" panose="020E0602020502020306" pitchFamily="34" charset="0"/>
              </a:rPr>
              <a:t>: Epigraphic material written on stone, ivory or ceramic, rarely on plaster, parchment or leather fragments</a:t>
            </a:r>
          </a:p>
          <a:p>
            <a:pPr lvl="0"/>
            <a:r>
              <a:rPr lang="en-US" b="1" i="1" dirty="0">
                <a:solidFill>
                  <a:prstClr val="black"/>
                </a:solidFill>
                <a:latin typeface="Berlin Sans FB" panose="020E0602020502020306" pitchFamily="34" charset="0"/>
              </a:rPr>
              <a:t>Material Cultural Objects</a:t>
            </a:r>
            <a:r>
              <a:rPr lang="en-US" dirty="0">
                <a:solidFill>
                  <a:prstClr val="black"/>
                </a:solidFill>
                <a:latin typeface="Berlin Sans FB" panose="020E0602020502020306" pitchFamily="34" charset="0"/>
              </a:rPr>
              <a:t>:</a:t>
            </a:r>
            <a:r>
              <a:rPr lang="en-US" b="1" i="1" dirty="0">
                <a:solidFill>
                  <a:prstClr val="black"/>
                </a:solidFill>
                <a:latin typeface="Berlin Sans FB" panose="020E0602020502020306" pitchFamily="34" charset="0"/>
              </a:rPr>
              <a:t> </a:t>
            </a:r>
            <a:r>
              <a:rPr lang="en-US" dirty="0">
                <a:solidFill>
                  <a:prstClr val="black"/>
                </a:solidFill>
                <a:latin typeface="Berlin Sans FB" panose="020E0602020502020306" pitchFamily="34" charset="0"/>
              </a:rPr>
              <a:t>Anything made, altered, shaped and / or deposited by humans</a:t>
            </a:r>
          </a:p>
          <a:p>
            <a:pPr lvl="0"/>
            <a:r>
              <a:rPr lang="en-US" dirty="0">
                <a:solidFill>
                  <a:prstClr val="black"/>
                </a:solidFill>
                <a:latin typeface="Berlin Sans FB" panose="020E0602020502020306" pitchFamily="34" charset="0"/>
              </a:rPr>
              <a:t>The Stones do cry out.  We just need to listen very carefully!</a:t>
            </a:r>
          </a:p>
          <a:p>
            <a:endParaRPr lang="en-US" dirty="0"/>
          </a:p>
        </p:txBody>
      </p:sp>
    </p:spTree>
    <p:extLst>
      <p:ext uri="{BB962C8B-B14F-4D97-AF65-F5344CB8AC3E}">
        <p14:creationId xmlns:p14="http://schemas.microsoft.com/office/powerpoint/2010/main" val="2372750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latin typeface="Matura MT Script Capitals" panose="03020802060602070202" pitchFamily="66" charset="0"/>
              </a:rPr>
              <a:t>The Importance of Pottery</a:t>
            </a:r>
          </a:p>
        </p:txBody>
      </p:sp>
      <p:sp>
        <p:nvSpPr>
          <p:cNvPr id="3" name="Content Placeholder 2"/>
          <p:cNvSpPr>
            <a:spLocks noGrp="1"/>
          </p:cNvSpPr>
          <p:nvPr>
            <p:ph idx="1"/>
          </p:nvPr>
        </p:nvSpPr>
        <p:spPr>
          <a:xfrm>
            <a:off x="152400" y="838201"/>
            <a:ext cx="5715000" cy="3048000"/>
          </a:xfrm>
        </p:spPr>
        <p:txBody>
          <a:bodyPr>
            <a:normAutofit fontScale="62500" lnSpcReduction="20000"/>
          </a:bodyPr>
          <a:lstStyle/>
          <a:p>
            <a:pPr marL="0" lvl="0" indent="0">
              <a:buNone/>
            </a:pPr>
            <a:r>
              <a:rPr lang="en-US" b="1" dirty="0">
                <a:latin typeface="Berlin Sans FB" panose="020E0602020502020306" pitchFamily="34" charset="0"/>
              </a:rPr>
              <a:t>Pottery forms</a:t>
            </a:r>
            <a:r>
              <a:rPr lang="en-US" dirty="0">
                <a:latin typeface="Berlin Sans FB" panose="020E0602020502020306" pitchFamily="34" charset="0"/>
              </a:rPr>
              <a:t> and </a:t>
            </a:r>
            <a:r>
              <a:rPr lang="en-US" b="1" dirty="0">
                <a:latin typeface="Berlin Sans FB" panose="020E0602020502020306" pitchFamily="34" charset="0"/>
              </a:rPr>
              <a:t>ware</a:t>
            </a:r>
            <a:r>
              <a:rPr lang="en-US" dirty="0">
                <a:latin typeface="Berlin Sans FB" panose="020E0602020502020306" pitchFamily="34" charset="0"/>
              </a:rPr>
              <a:t> constantly changed and evolved through the years.  </a:t>
            </a:r>
            <a:r>
              <a:rPr lang="en-US" b="1" dirty="0">
                <a:latin typeface="Berlin Sans FB" panose="020E0602020502020306" pitchFamily="34" charset="0"/>
              </a:rPr>
              <a:t>Pot </a:t>
            </a:r>
            <a:r>
              <a:rPr lang="en-US" b="1" dirty="0" err="1">
                <a:latin typeface="Berlin Sans FB" panose="020E0602020502020306" pitchFamily="34" charset="0"/>
              </a:rPr>
              <a:t>sherds</a:t>
            </a:r>
            <a:r>
              <a:rPr lang="en-US" dirty="0">
                <a:latin typeface="Berlin Sans FB" panose="020E0602020502020306" pitchFamily="34" charset="0"/>
              </a:rPr>
              <a:t> (broken pottery) is EVERYWHERE at an ancient site.  It is indestructible.  Thus, it can be used to provide a relative chronology for a site.  Pottery can tell us the date, ethnicity (pots and people), level of prosperity, economic structure, what activities were carried out in sites and even buildings, trading relationships with neighboring or distant kingdoms or polities and where the pottery was produced. Pottery from different kingdoms is similar yet often distinctive in critical areas.  </a:t>
            </a:r>
          </a:p>
          <a:p>
            <a:pPr marL="0" indent="0">
              <a:buNone/>
            </a:pP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83820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991252"/>
            <a:ext cx="38100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799" y="4648201"/>
            <a:ext cx="3005285" cy="199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4648201"/>
            <a:ext cx="1385935" cy="208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98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a:latin typeface="Matura MT Script Capitals" panose="03020802060602070202" pitchFamily="66" charset="0"/>
              </a:rPr>
              <a:t>Methodology:  Tools of the Trade</a:t>
            </a:r>
          </a:p>
        </p:txBody>
      </p:sp>
      <p:sp>
        <p:nvSpPr>
          <p:cNvPr id="3" name="Content Placeholder 2"/>
          <p:cNvSpPr>
            <a:spLocks noGrp="1"/>
          </p:cNvSpPr>
          <p:nvPr>
            <p:ph idx="1"/>
          </p:nvPr>
        </p:nvSpPr>
        <p:spPr>
          <a:xfrm>
            <a:off x="0" y="914400"/>
            <a:ext cx="3598400" cy="3367773"/>
          </a:xfrm>
        </p:spPr>
        <p:txBody>
          <a:bodyPr>
            <a:noAutofit/>
          </a:bodyPr>
          <a:lstStyle/>
          <a:p>
            <a:r>
              <a:rPr lang="en-US" sz="1300" dirty="0">
                <a:latin typeface="Berlin Sans FB" panose="020E0602020502020306" pitchFamily="34" charset="0"/>
              </a:rPr>
              <a:t>A transit level or theodolite to take elevations from a known benchmark</a:t>
            </a:r>
          </a:p>
          <a:p>
            <a:r>
              <a:rPr lang="en-US" sz="1300" dirty="0">
                <a:latin typeface="Berlin Sans FB" panose="020E0602020502020306" pitchFamily="34" charset="0"/>
              </a:rPr>
              <a:t>GPS provides an easier and more accurate alternative using satellites</a:t>
            </a:r>
          </a:p>
          <a:p>
            <a:r>
              <a:rPr lang="en-US" sz="1300" dirty="0">
                <a:latin typeface="Berlin Sans FB" panose="020E0602020502020306" pitchFamily="34" charset="0"/>
              </a:rPr>
              <a:t>Sifting screens are an important tool in collecting artifacts</a:t>
            </a:r>
          </a:p>
          <a:p>
            <a:r>
              <a:rPr lang="en-US" sz="1300" dirty="0" err="1">
                <a:latin typeface="Berlin Sans FB" panose="020E0602020502020306" pitchFamily="34" charset="0"/>
              </a:rPr>
              <a:t>Guffahs</a:t>
            </a:r>
            <a:r>
              <a:rPr lang="en-US" sz="1300" dirty="0">
                <a:latin typeface="Berlin Sans FB" panose="020E0602020502020306" pitchFamily="34" charset="0"/>
              </a:rPr>
              <a:t> (rubber buckets made of old tires), trowels, hand picks and brushes are used in every excavation</a:t>
            </a:r>
          </a:p>
          <a:p>
            <a:r>
              <a:rPr lang="en-US" sz="1300" dirty="0">
                <a:latin typeface="Berlin Sans FB" panose="020E0602020502020306" pitchFamily="34" charset="0"/>
              </a:rPr>
              <a:t>Larger tools such as picks and hoes are also used.</a:t>
            </a:r>
          </a:p>
          <a:p>
            <a:r>
              <a:rPr lang="en-US" sz="1300" dirty="0">
                <a:latin typeface="Berlin Sans FB" panose="020E0602020502020306" pitchFamily="34" charset="0"/>
              </a:rPr>
              <a:t>Small tools such as dentil picks are only used when unearthing small, delicate objects.</a:t>
            </a:r>
          </a:p>
          <a:p>
            <a:r>
              <a:rPr lang="en-US" sz="1300" dirty="0">
                <a:latin typeface="Berlin Sans FB" panose="020E0602020502020306" pitchFamily="34" charset="0"/>
              </a:rPr>
              <a:t>Tall </a:t>
            </a:r>
            <a:r>
              <a:rPr lang="en-US" sz="1300" dirty="0" err="1">
                <a:latin typeface="Berlin Sans FB" panose="020E0602020502020306" pitchFamily="34" charset="0"/>
              </a:rPr>
              <a:t>Jalul</a:t>
            </a:r>
            <a:r>
              <a:rPr lang="en-US" sz="1300" dirty="0">
                <a:latin typeface="Berlin Sans FB" panose="020E0602020502020306" pitchFamily="34" charset="0"/>
              </a:rPr>
              <a:t> director and co-director oversee their excavations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400" y="4495800"/>
            <a:ext cx="2650000" cy="220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0321" y="1066800"/>
            <a:ext cx="2515582"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4506" y="3682176"/>
            <a:ext cx="2514600" cy="301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282174"/>
            <a:ext cx="32766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115"/>
          <a:stretch/>
        </p:blipFill>
        <p:spPr bwMode="auto">
          <a:xfrm>
            <a:off x="6248400" y="1074107"/>
            <a:ext cx="280064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24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latin typeface="Matura MT Script Capitals" panose="03020802060602070202" pitchFamily="66" charset="0"/>
              </a:rPr>
              <a:t>Excavating a Biblical Site</a:t>
            </a:r>
          </a:p>
        </p:txBody>
      </p:sp>
      <p:sp>
        <p:nvSpPr>
          <p:cNvPr id="3" name="Content Placeholder 2"/>
          <p:cNvSpPr>
            <a:spLocks noGrp="1"/>
          </p:cNvSpPr>
          <p:nvPr>
            <p:ph idx="1"/>
          </p:nvPr>
        </p:nvSpPr>
        <p:spPr>
          <a:xfrm>
            <a:off x="76199" y="838200"/>
            <a:ext cx="4876801" cy="3282697"/>
          </a:xfrm>
        </p:spPr>
        <p:txBody>
          <a:bodyPr>
            <a:noAutofit/>
          </a:bodyPr>
          <a:lstStyle/>
          <a:p>
            <a:r>
              <a:rPr lang="en-US" sz="1100" dirty="0">
                <a:latin typeface="Berlin Sans FB" panose="020E0602020502020306" pitchFamily="34" charset="0"/>
              </a:rPr>
              <a:t>The Architectural (Israeli) method offers broad exposure and total retrieval of pottery and artifacts.</a:t>
            </a:r>
          </a:p>
          <a:p>
            <a:r>
              <a:rPr lang="en-US" sz="1100" dirty="0">
                <a:latin typeface="Berlin Sans FB" panose="020E0602020502020306" pitchFamily="34" charset="0"/>
              </a:rPr>
              <a:t>Debris Layers (Wheeler-Kenyon) method provides more control over distinguishing strata or occupational layers.</a:t>
            </a:r>
          </a:p>
          <a:p>
            <a:r>
              <a:rPr lang="en-US" sz="1100" dirty="0">
                <a:latin typeface="Berlin Sans FB" panose="020E0602020502020306" pitchFamily="34" charset="0"/>
              </a:rPr>
              <a:t>The use of 6 x 6 meter squares with balk strips provide the ability to view vertical accumulations while you dig.</a:t>
            </a:r>
          </a:p>
          <a:p>
            <a:r>
              <a:rPr lang="en-US" sz="1100" dirty="0">
                <a:latin typeface="Berlin Sans FB" panose="020E0602020502020306" pitchFamily="34" charset="0"/>
              </a:rPr>
              <a:t>Trenching:  Allows an excavator to cut a slice out of a tell to get a complete history of the site.</a:t>
            </a:r>
          </a:p>
          <a:p>
            <a:r>
              <a:rPr lang="en-US" sz="1100" dirty="0">
                <a:latin typeface="Berlin Sans FB" panose="020E0602020502020306" pitchFamily="34" charset="0"/>
              </a:rPr>
              <a:t>Most material encountered on tells is fill, which are haphazard deposits over occupational layers or strata.</a:t>
            </a:r>
          </a:p>
          <a:p>
            <a:pPr lvl="0"/>
            <a:r>
              <a:rPr lang="en-US" sz="1100" dirty="0">
                <a:latin typeface="Berlin Sans FB" panose="020E0602020502020306" pitchFamily="34" charset="0"/>
              </a:rPr>
              <a:t>Archaeologists love destruction layers and people’s misfortune.  They are usually </a:t>
            </a:r>
            <a:r>
              <a:rPr lang="en-US" sz="1100" b="1" dirty="0">
                <a:latin typeface="Berlin Sans FB" panose="020E0602020502020306" pitchFamily="34" charset="0"/>
              </a:rPr>
              <a:t>sealed time capsules</a:t>
            </a:r>
            <a:r>
              <a:rPr lang="en-US" sz="1100" dirty="0">
                <a:latin typeface="Berlin Sans FB" panose="020E0602020502020306" pitchFamily="34" charset="0"/>
              </a:rPr>
              <a:t> capturing a dramatic tragic moment in the history of a site, including ash and skeletons.</a:t>
            </a:r>
          </a:p>
          <a:p>
            <a:pPr lvl="0"/>
            <a:r>
              <a:rPr lang="en-US" sz="1100" dirty="0">
                <a:latin typeface="Berlin Sans FB" panose="020E0602020502020306" pitchFamily="34" charset="0"/>
              </a:rPr>
              <a:t>Naturally, sites mentioned in conquest or building accounts are the logical choices for testing and comparing the archaeological data with the biblical accounts.  The </a:t>
            </a:r>
            <a:r>
              <a:rPr lang="en-US" sz="1100" b="1" dirty="0">
                <a:latin typeface="Berlin Sans FB" panose="020E0602020502020306" pitchFamily="34" charset="0"/>
              </a:rPr>
              <a:t>conquest accounts</a:t>
            </a:r>
            <a:r>
              <a:rPr lang="en-US" sz="1100" dirty="0">
                <a:latin typeface="Berlin Sans FB" panose="020E0602020502020306" pitchFamily="34" charset="0"/>
              </a:rPr>
              <a:t> of Joshua; the settlement of the Israelite tribes in Canaan; the reigns of David and Solomon; </a:t>
            </a:r>
            <a:r>
              <a:rPr lang="en-US" sz="1100" b="1" dirty="0">
                <a:latin typeface="Berlin Sans FB" panose="020E0602020502020306" pitchFamily="34" charset="0"/>
              </a:rPr>
              <a:t>destructions </a:t>
            </a:r>
            <a:r>
              <a:rPr lang="en-US" sz="1100" dirty="0">
                <a:latin typeface="Berlin Sans FB" panose="020E0602020502020306" pitchFamily="34" charset="0"/>
              </a:rPr>
              <a:t>from recorded and </a:t>
            </a:r>
            <a:r>
              <a:rPr lang="en-US" sz="1100" b="1" dirty="0">
                <a:latin typeface="Berlin Sans FB" panose="020E0602020502020306" pitchFamily="34" charset="0"/>
              </a:rPr>
              <a:t>unrecorded</a:t>
            </a:r>
            <a:r>
              <a:rPr lang="en-US" sz="1100" dirty="0">
                <a:latin typeface="Berlin Sans FB" panose="020E0602020502020306" pitchFamily="34" charset="0"/>
              </a:rPr>
              <a:t> warfare are all important.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1205" y="1371600"/>
            <a:ext cx="3884303"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120896"/>
            <a:ext cx="2019421" cy="263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4688" y="4120897"/>
            <a:ext cx="3518280" cy="263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9" y="4648201"/>
            <a:ext cx="3214585" cy="208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058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a:latin typeface="Matura MT Script Capitals" panose="03020802060602070202" pitchFamily="66" charset="0"/>
              </a:rPr>
              <a:t>Tells:  Mounds of Ruins</a:t>
            </a:r>
          </a:p>
        </p:txBody>
      </p:sp>
      <p:sp>
        <p:nvSpPr>
          <p:cNvPr id="3" name="Content Placeholder 2"/>
          <p:cNvSpPr>
            <a:spLocks noGrp="1"/>
          </p:cNvSpPr>
          <p:nvPr>
            <p:ph idx="1"/>
          </p:nvPr>
        </p:nvSpPr>
        <p:spPr>
          <a:xfrm>
            <a:off x="152400" y="685801"/>
            <a:ext cx="5181600" cy="3276600"/>
          </a:xfrm>
        </p:spPr>
        <p:txBody>
          <a:bodyPr>
            <a:noAutofit/>
          </a:bodyPr>
          <a:lstStyle/>
          <a:p>
            <a:pPr>
              <a:spcBef>
                <a:spcPts val="0"/>
              </a:spcBef>
            </a:pPr>
            <a:r>
              <a:rPr lang="en-US" sz="1400" u="sng" dirty="0">
                <a:latin typeface="Berlin Sans FB" panose="020E0602020502020306" pitchFamily="34" charset="0"/>
              </a:rPr>
              <a:t>Tells</a:t>
            </a:r>
            <a:r>
              <a:rPr lang="en-US" sz="1400" dirty="0">
                <a:latin typeface="Berlin Sans FB" panose="020E0602020502020306" pitchFamily="34" charset="0"/>
              </a:rPr>
              <a:t> or </a:t>
            </a:r>
            <a:r>
              <a:rPr lang="en-US" sz="1400" u="sng" dirty="0" err="1">
                <a:latin typeface="Berlin Sans FB" panose="020E0602020502020306" pitchFamily="34" charset="0"/>
              </a:rPr>
              <a:t>Talls</a:t>
            </a:r>
            <a:r>
              <a:rPr lang="en-US" sz="1400" dirty="0">
                <a:latin typeface="Berlin Sans FB" panose="020E0602020502020306" pitchFamily="34" charset="0"/>
              </a:rPr>
              <a:t> (Arabic) or </a:t>
            </a:r>
            <a:r>
              <a:rPr lang="en-US" sz="1400" u="sng" dirty="0" err="1">
                <a:latin typeface="Berlin Sans FB" panose="020E0602020502020306" pitchFamily="34" charset="0"/>
              </a:rPr>
              <a:t>Tels</a:t>
            </a:r>
            <a:r>
              <a:rPr lang="en-US" sz="1400" dirty="0">
                <a:latin typeface="Berlin Sans FB" panose="020E0602020502020306" pitchFamily="34" charset="0"/>
              </a:rPr>
              <a:t> (Hebrew) are the mounds of built up debris of ancient cities.  Beth Shan, where the bodies of King Saul and his sons were hung by the Philistines (top photo) comprises over 30 superimposed ancient cities from well before Abraham to the Roman and early church periods.</a:t>
            </a:r>
          </a:p>
          <a:p>
            <a:pPr lvl="0">
              <a:spcBef>
                <a:spcPts val="0"/>
              </a:spcBef>
            </a:pPr>
            <a:r>
              <a:rPr lang="en-US" sz="1400" dirty="0">
                <a:latin typeface="Berlin Sans FB" panose="020E0602020502020306" pitchFamily="34" charset="0"/>
              </a:rPr>
              <a:t>Tells are like layered cakes with many occupational levels; latest at the top and the earliest at the bottom. Tells are formed over centuries of occupation (example contrasting modern construction).  Sites of cities, such as Jerusalem were intentionally chosen based on Water, defensibility, access to roads, agricultural hinterland.</a:t>
            </a:r>
          </a:p>
          <a:p>
            <a:pPr>
              <a:spcBef>
                <a:spcPts val="0"/>
              </a:spcBef>
            </a:pPr>
            <a:r>
              <a:rPr lang="en-US" sz="1400" dirty="0">
                <a:latin typeface="Berlin Sans FB" panose="020E0602020502020306" pitchFamily="34" charset="0"/>
              </a:rPr>
              <a:t>Beer Sheba (lower photo) is a less impressive tell, but still shows occupational evidence stretching over one thousand years, from the period of the Judges to a Roman fortress.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524" y="838200"/>
            <a:ext cx="371260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110369"/>
            <a:ext cx="6314292" cy="267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992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2242</TotalTime>
  <Words>4218</Words>
  <Application>Microsoft Office PowerPoint</Application>
  <PresentationFormat>On-screen Show (4:3)</PresentationFormat>
  <Paragraphs>134</Paragraphs>
  <Slides>34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Berlin Sans FB</vt:lpstr>
      <vt:lpstr>Calibri</vt:lpstr>
      <vt:lpstr>Matura MT Script Capitals</vt:lpstr>
      <vt:lpstr>Office Theme</vt:lpstr>
      <vt:lpstr>Archaeology:  A Closer Look</vt:lpstr>
      <vt:lpstr>Archaeology:  A Closer Look</vt:lpstr>
      <vt:lpstr>The Use and Abuse of Archaeology</vt:lpstr>
      <vt:lpstr>Excavation Methodology:  Preparation OK, I want to excavate a biblical site!  What do I do?</vt:lpstr>
      <vt:lpstr>What Things We Search for when Excavating In Archaeology, the questions remain the same, only the answers change!</vt:lpstr>
      <vt:lpstr>The Importance of Pottery</vt:lpstr>
      <vt:lpstr>Methodology:  Tools of the Trade</vt:lpstr>
      <vt:lpstr>Excavating a Biblical Site</vt:lpstr>
      <vt:lpstr>Tells:  Mounds of Ruins</vt:lpstr>
      <vt:lpstr>Tells tell Tales:  Schematic Examples</vt:lpstr>
      <vt:lpstr>Arbil, Iraq and Aleppo, Syria</vt:lpstr>
      <vt:lpstr>A Khirbeh or Surface Ruins</vt:lpstr>
      <vt:lpstr>Chronology:  The Backbone of History</vt:lpstr>
      <vt:lpstr>Chronological Table for the Archaeology of the Holy Land</vt:lpstr>
      <vt:lpstr>Taylor Memorial Chapel:   Through the Eyes of an Archaeologist</vt:lpstr>
      <vt:lpstr>Archaeology and Primeval History (Genesis 1-11)</vt:lpstr>
      <vt:lpstr>An Early Sumerian Cylinder Seal</vt:lpstr>
      <vt:lpstr>The En Gedi Chalcolithic Temple</vt:lpstr>
      <vt:lpstr>Eden as a Biblical Place Name</vt:lpstr>
      <vt:lpstr>The Location(s) of the Garden of Eden</vt:lpstr>
      <vt:lpstr>The Ancient Pishon River…  in Saudi Arabia!</vt:lpstr>
      <vt:lpstr>Noah’s Ark and the Flood Account </vt:lpstr>
      <vt:lpstr>The Global Flood: Genesis 6-7</vt:lpstr>
      <vt:lpstr>Mount Ararat</vt:lpstr>
      <vt:lpstr>The Ark on Mt. Ararat (an artistic depiction)</vt:lpstr>
      <vt:lpstr>The Symbolism of the Rainbow</vt:lpstr>
      <vt:lpstr>When did The Flood Occur?</vt:lpstr>
      <vt:lpstr>The Cave of Treasure (Nahal Mishmar) and Pesach Bar-Adon</vt:lpstr>
      <vt:lpstr>Babbling at Babel! Genesis 11:1-9 as an Anthropological Crux</vt:lpstr>
      <vt:lpstr>The Tower of Babel </vt:lpstr>
      <vt:lpstr>The Ziggurat at Ur</vt:lpstr>
      <vt:lpstr>An Early Ziggurat in Mesopotamia</vt:lpstr>
      <vt:lpstr>The Sumerian King Lists</vt:lpstr>
      <vt:lpstr>Test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and Abuse of Archaeology</dc:title>
  <dc:creator>Hudon, Jeffrey</dc:creator>
  <cp:lastModifiedBy>Jeff Hudon</cp:lastModifiedBy>
  <cp:revision>65</cp:revision>
  <dcterms:created xsi:type="dcterms:W3CDTF">2015-09-02T18:05:34Z</dcterms:created>
  <dcterms:modified xsi:type="dcterms:W3CDTF">2023-08-14T11:37:23Z</dcterms:modified>
</cp:coreProperties>
</file>