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37"/>
  </p:notesMasterIdLst>
  <p:handoutMasterIdLst>
    <p:handoutMasterId r:id="rId38"/>
  </p:handoutMasterIdLst>
  <p:sldIdLst>
    <p:sldId id="278" r:id="rId5"/>
    <p:sldId id="282" r:id="rId6"/>
    <p:sldId id="271" r:id="rId7"/>
    <p:sldId id="284" r:id="rId8"/>
    <p:sldId id="315" r:id="rId9"/>
    <p:sldId id="293" r:id="rId10"/>
    <p:sldId id="285" r:id="rId11"/>
    <p:sldId id="294" r:id="rId12"/>
    <p:sldId id="295" r:id="rId13"/>
    <p:sldId id="286" r:id="rId14"/>
    <p:sldId id="287" r:id="rId15"/>
    <p:sldId id="296" r:id="rId16"/>
    <p:sldId id="288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1" r:id="rId31"/>
    <p:sldId id="312" r:id="rId32"/>
    <p:sldId id="314" r:id="rId33"/>
    <p:sldId id="316" r:id="rId34"/>
    <p:sldId id="292" r:id="rId35"/>
    <p:sldId id="31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5388" autoAdjust="0"/>
  </p:normalViewPr>
  <p:slideViewPr>
    <p:cSldViewPr snapToGrid="0">
      <p:cViewPr varScale="1">
        <p:scale>
          <a:sx n="70" d="100"/>
          <a:sy n="70" d="100"/>
        </p:scale>
        <p:origin x="605" y="2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8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9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33617-A382-F7AE-F050-EC2286267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6F97C-570C-A5D1-86F6-D0944028CC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BEC54-6A97-AA51-2E7B-FD874E359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95629-333E-16F7-16CA-B210A3F53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22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3DC6F-D64D-CF65-0496-1401F7CF2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65096C-B4B1-06FE-CFC6-A9D30813E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D354F-94E0-E03D-5495-A25C38598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EA9AC-AF0D-7C5C-7B53-0C10E4E1F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5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56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44078-268B-700B-24D6-287BF4BB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CD179-9808-D54B-F61B-96FCB2D9D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00AFF-EBD0-7254-09C9-0DF13611A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488CF-2F1C-F7D7-B66C-A8AD89DAB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2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3E8CF-2DD6-C115-3264-9566D60B1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5092E-0E58-2E00-5539-9F1D22C69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1FCDB-E2C7-9909-A7E5-FFEF9EA82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203B8-E18D-7F87-9DBD-69844AD34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6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C80C-926B-B454-E3EA-FCF59D212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C50EE-517C-2939-BB8C-FC4C75794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E28BF-9F56-6567-1BF9-4876EF49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D2B5-B5E9-6569-70C9-C8498A6A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A7258-CCCE-1923-AF50-6F00738A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8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DAAB-687E-BFE6-DEEB-CEB41F09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24D73F-7497-3E04-5F88-8BFAB17DF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E7C7A-9043-928F-CDCE-4DBEDA40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5A324-918D-8CBB-8506-FBA0D5B0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A4403-6E98-63A3-C895-F8CD0FD2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842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73E42-36AB-1E24-4BAA-86FB346D5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78FC8-7EF0-7C55-C551-E107003C9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25BA8-5EEC-4C5B-E1A6-D4348848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E1E77-8842-CF19-1391-4DE0E045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FA495-3E48-0545-8317-5D3CF0D8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37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4190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077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4045464"/>
            <a:ext cx="11115355" cy="2286000"/>
          </a:xfrm>
        </p:spPr>
        <p:txBody>
          <a:bodyPr anchor="ctr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94"/>
            <a:ext cx="12192000" cy="377187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BF9F63-86BE-5515-AD3C-59481B3FF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4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6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9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00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91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6" y="549274"/>
            <a:ext cx="5179330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54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37" y="3646704"/>
            <a:ext cx="5179330" cy="270616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6138" y="549275"/>
            <a:ext cx="5654675" cy="57880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1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1C97A-6C39-087F-EC5C-5917796D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7A049-E3D7-8858-FAD5-A340A4C67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910F7-21D8-13FE-BE3B-7EECD4B4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A7FAD-359E-4D88-5739-C6280A28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97ADA-1A77-6B11-BFAE-38EF76DF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33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D081-D061-100D-48E2-88891F51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06D5F-3C3A-1302-7063-AFE6D19BB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4601B-E881-68F6-C49C-697D9515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A1724-0737-5490-B25B-FE27A58B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626EC-7168-E678-ED09-0C82A7AD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236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AB1E-CA3A-1D47-1460-806EBD5B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AA990-68D7-D3BD-6D04-4A9B66821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2F73D-D944-6293-DE2F-AF286FFEF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5A620-F52A-3C0B-D0A7-1A451CF5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6FCAB-4F0D-0BC4-2F2D-D4307E82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5CD6-3D76-ED00-BD2A-38D17E06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092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3FA6-4E64-6460-5183-328103D0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232D4-AB95-E551-7B6D-5D626F686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A1CD1-C5E5-B512-913B-C9780CF9F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B7F79-D664-CA3D-DA22-326D73CA1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74C9D-5C30-9AEA-3A51-F797DF43C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D4B80-AFC8-B50D-4FAA-FBDD2AB9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7FCBCD-39B0-121F-9D2A-A20CE5C8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4978B-9B74-D9CF-3892-F742B5C9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047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6139-4B46-7633-4BF4-322CC986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3CE95-02AF-9711-1C74-165355A0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DE4E1-A65B-1E2F-2ACF-62E5C069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01195-A2C8-C269-4902-B224F496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14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9119A-A3CA-2529-252D-8412DAAE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9FB7E-FFA4-466C-39A4-2897BF9A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8D188-B545-B226-FF8F-DCE10C90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469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E172-4684-97F1-A1F5-621097E8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49A28-7584-965B-366F-0680E270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EB24D-C6DD-E65B-66B6-ACB67E40E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A627-33CC-F48F-639E-2565DB12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B2047-963B-AB05-5959-1362B68D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0B91A-43BE-EE61-2855-99C96F60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646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2E7F-9BB1-7CBE-F340-D5F45A36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20A9B-5EFD-FFA0-CC24-BC14CF79F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9362-2ABD-A242-9243-7DFF0A8AC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395ED-5FD3-B2A5-51D0-C79309B2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A75EB-0E4C-44DE-CA2B-B17803F4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BB2EC-2A0D-CB8D-BA46-59CB35FD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025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C9759-997A-6A89-F3B6-283E1984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8A93-88BA-6E12-7EA4-BF1803BD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0B52A-606E-53D7-982D-428781C48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C3585-0254-B604-4D0C-67C038208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EE50B-48FA-444E-221D-33FFD9911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5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boscribe.ai/dashboard" TargetMode="External"/><Relationship Id="rId2" Type="http://schemas.openxmlformats.org/officeDocument/2006/relationships/hyperlink" Target="https://biblicalelearning.org/elementor-97330/#DanielTreier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hyperlink" Target="https://translate.google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rboscribe.ai/dashboard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.com/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booklm.google.com/" TargetMode="External"/><Relationship Id="rId2" Type="http://schemas.openxmlformats.org/officeDocument/2006/relationships/hyperlink" Target="https://biblicalelearning.org/elementor-97330/#KnutHei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notebooklm.google.com/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calelearning.org/elementor-97330/#KyleDunham" TargetMode="Externa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hyperlink" Target="https://biblicalelearning.org/elementor-97330/#CreativeProverbialStories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hyperlink" Target="https://gemini.google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gpt.com/" TargetMode="Externa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emini.google.com/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0NphVcdE5A" TargetMode="External"/><Relationship Id="rId2" Type="http://schemas.openxmlformats.org/officeDocument/2006/relationships/hyperlink" Target="https://biblicalelearning.org/elementor-97330/#Wisdoms_Son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hyperlink" Target="https://suno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uno.com/" TargetMode="Externa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emini.google.com/app" TargetMode="Externa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eygen.com/" TargetMode="External"/><Relationship Id="rId2" Type="http://schemas.openxmlformats.org/officeDocument/2006/relationships/hyperlink" Target="https://biblicalelearning.org/elementor-97330/#TedHildebrandt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calelearning.org/" TargetMode="External"/><Relationship Id="rId2" Type="http://schemas.openxmlformats.org/officeDocument/2006/relationships/hyperlink" Target="mailto:ted.hildebrandt@gordon.edu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calelearning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2" y="662937"/>
            <a:ext cx="5987620" cy="5542025"/>
          </a:xfrm>
          <a:noFill/>
        </p:spPr>
        <p:txBody>
          <a:bodyPr anchor="ctr">
            <a:noAutofit/>
          </a:bodyPr>
          <a:lstStyle/>
          <a:p>
            <a:r>
              <a:rPr lang="en-US" b="1" dirty="0"/>
              <a:t>  Using AI in Proverbs   </a:t>
            </a:r>
            <a:br>
              <a:rPr lang="en-US" b="1" dirty="0"/>
            </a:br>
            <a:r>
              <a:rPr lang="en-US" b="1" dirty="0"/>
              <a:t>            Instruction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By Ted Hildebrandt</a:t>
            </a:r>
            <a:br>
              <a:rPr lang="en-US" b="1" dirty="0"/>
            </a:br>
            <a:r>
              <a:rPr lang="en-US" b="1" dirty="0"/>
              <a:t>biblicalelearning.org</a:t>
            </a:r>
          </a:p>
        </p:txBody>
      </p:sp>
      <p:pic>
        <p:nvPicPr>
          <p:cNvPr id="8" name="Picture Placeholder 13" descr="Data points digital background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>
          <a:xfrm>
            <a:off x="0" y="0"/>
            <a:ext cx="5173981" cy="6858000"/>
          </a:xfr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08635"/>
            <a:ext cx="11090274" cy="775879"/>
          </a:xfrm>
        </p:spPr>
        <p:txBody>
          <a:bodyPr/>
          <a:lstStyle/>
          <a:p>
            <a:r>
              <a:rPr lang="en-US" b="1" dirty="0"/>
              <a:t>Trad research sources often overlooked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360714"/>
            <a:ext cx="11358110" cy="5573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R. C. Trench:  </a:t>
            </a:r>
            <a:r>
              <a:rPr lang="en-US" sz="3000" b="1" i="1" dirty="0"/>
              <a:t>Proverbs and Their Lessons </a:t>
            </a:r>
            <a:r>
              <a:rPr lang="en-US" sz="3000" b="1" dirty="0"/>
              <a:t>(1861) – excellent and available on </a:t>
            </a:r>
            <a:r>
              <a:rPr lang="en-US" sz="3000" b="1" dirty="0" err="1"/>
              <a:t>Youtube</a:t>
            </a:r>
            <a:r>
              <a:rPr lang="en-US" sz="3000" b="1" dirty="0"/>
              <a:t> and full text </a:t>
            </a:r>
            <a:r>
              <a:rPr lang="en-US" sz="3000" b="1" dirty="0" err="1"/>
              <a:t>BeL</a:t>
            </a:r>
            <a:endParaRPr lang="en-US" sz="3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Wolfgang </a:t>
            </a:r>
            <a:r>
              <a:rPr lang="en-US" sz="3000" b="1" dirty="0" err="1"/>
              <a:t>Mieder</a:t>
            </a:r>
            <a:r>
              <a:rPr lang="en-US" sz="3000" b="1" dirty="0"/>
              <a:t>:  </a:t>
            </a:r>
            <a:br>
              <a:rPr lang="en-US" sz="3000" b="1" dirty="0"/>
            </a:br>
            <a:r>
              <a:rPr lang="en-US" sz="3000" b="1" dirty="0"/>
              <a:t>     </a:t>
            </a:r>
            <a:r>
              <a:rPr lang="en-US" sz="3000" b="1" i="1" dirty="0"/>
              <a:t>The Wisdom of Many:  Essays on the Proverb</a:t>
            </a:r>
            <a:r>
              <a:rPr lang="en-US" sz="3000" b="1" dirty="0"/>
              <a:t>, </a:t>
            </a:r>
            <a:br>
              <a:rPr lang="en-US" sz="3000" b="1" dirty="0"/>
            </a:br>
            <a:r>
              <a:rPr lang="en-US" sz="3000" b="1" dirty="0"/>
              <a:t>     </a:t>
            </a:r>
            <a:r>
              <a:rPr lang="en-US" sz="3000" b="1" i="1" dirty="0"/>
              <a:t>Proverbs:  A Handbook</a:t>
            </a:r>
            <a:r>
              <a:rPr lang="en-US" sz="3000" b="1" dirty="0"/>
              <a:t>, </a:t>
            </a:r>
            <a:br>
              <a:rPr lang="en-US" sz="3000" b="1" dirty="0"/>
            </a:br>
            <a:r>
              <a:rPr lang="en-US" sz="3000" b="1" dirty="0"/>
              <a:t>     </a:t>
            </a:r>
            <a:r>
              <a:rPr lang="en-US" sz="3000" b="1" i="1" dirty="0"/>
              <a:t>Twisted Wisdom:  Modern Anti-Proverbs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Recent Excellent </a:t>
            </a:r>
            <a:r>
              <a:rPr lang="en-US" sz="3000" b="1" dirty="0" err="1"/>
              <a:t>Paremiological</a:t>
            </a:r>
            <a:r>
              <a:rPr lang="en-US" sz="3000" b="1" dirty="0"/>
              <a:t> sources: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/>
              <a:t>1) </a:t>
            </a:r>
            <a:r>
              <a:rPr lang="en-US" sz="3000" b="1" i="1" dirty="0"/>
              <a:t>Proverbs Within Cognitive Linguistics: State of the Art </a:t>
            </a:r>
            <a:r>
              <a:rPr lang="en-US" sz="3000" b="1" dirty="0"/>
              <a:t>(2024)</a:t>
            </a:r>
            <a:br>
              <a:rPr lang="en-US" sz="3000" b="1" dirty="0"/>
            </a:br>
            <a:r>
              <a:rPr lang="en-US" sz="3000" b="1" dirty="0"/>
              <a:t>2) </a:t>
            </a:r>
            <a:r>
              <a:rPr lang="en-US" sz="3000" b="1" i="1" dirty="0"/>
              <a:t>Introduction to </a:t>
            </a:r>
            <a:r>
              <a:rPr lang="en-US" sz="3000" b="1" i="1" dirty="0" err="1"/>
              <a:t>Paremiology</a:t>
            </a:r>
            <a:r>
              <a:rPr lang="en-US" sz="3000" b="1" i="1" dirty="0"/>
              <a:t>: A Comprehensive Guide to Proverb Studies</a:t>
            </a:r>
            <a:r>
              <a:rPr lang="en-US" sz="3000" b="1" dirty="0"/>
              <a:t> (2015) – free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80035"/>
            <a:ext cx="11090274" cy="1332000"/>
          </a:xfrm>
        </p:spPr>
        <p:txBody>
          <a:bodyPr/>
          <a:lstStyle/>
          <a:p>
            <a:r>
              <a:rPr lang="en-US" dirty="0"/>
              <a:t>         </a:t>
            </a:r>
            <a:r>
              <a:rPr lang="en-US" sz="4800" b="1" dirty="0"/>
              <a:t>5 AI Tools and How to Use them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371600"/>
            <a:ext cx="11336339" cy="497776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400" b="1" dirty="0" err="1"/>
              <a:t>TurboScribe</a:t>
            </a:r>
            <a:r>
              <a:rPr lang="en-US" sz="4400" b="1" dirty="0"/>
              <a:t> AI </a:t>
            </a:r>
            <a:r>
              <a:rPr lang="en-US" sz="3200" b="1" dirty="0"/>
              <a:t>+ Google Translate </a:t>
            </a:r>
            <a:r>
              <a:rPr lang="en-US" sz="3200" b="1" dirty="0">
                <a:sym typeface="Wingdings" panose="05000000000000000000" pitchFamily="2" charset="2"/>
              </a:rPr>
              <a:t>MS Word</a:t>
            </a:r>
            <a:r>
              <a:rPr lang="en-US" sz="3200" b="1" dirty="0"/>
              <a:t> + MS Word Immersive Reader – Why?</a:t>
            </a:r>
          </a:p>
          <a:p>
            <a:pPr lvl="1"/>
            <a:r>
              <a:rPr lang="en-US" sz="4400" b="1" dirty="0" err="1"/>
              <a:t>NotebookLM</a:t>
            </a:r>
            <a:r>
              <a:rPr lang="en-US" sz="3200" b="1" dirty="0"/>
              <a:t> [making study guides, podcast summaries- 15 min., video overview 5-7 mins. ] – Why?</a:t>
            </a:r>
          </a:p>
          <a:p>
            <a:pPr lvl="1"/>
            <a:r>
              <a:rPr lang="en-US" sz="4400" b="1" dirty="0"/>
              <a:t>Google’s Gemini Storybook</a:t>
            </a:r>
            <a:r>
              <a:rPr lang="en-US" sz="3200" b="1" dirty="0"/>
              <a:t> + </a:t>
            </a:r>
            <a:r>
              <a:rPr lang="en-US" sz="3200" b="1" dirty="0" err="1"/>
              <a:t>Chatgpt</a:t>
            </a:r>
            <a:r>
              <a:rPr lang="en-US" sz="3200" b="1" dirty="0"/>
              <a:t> [making proverbial stories] – Why?</a:t>
            </a:r>
          </a:p>
          <a:p>
            <a:pPr lvl="1"/>
            <a:r>
              <a:rPr lang="en-US" sz="4400" b="1" dirty="0"/>
              <a:t>Suno AI </a:t>
            </a:r>
            <a:r>
              <a:rPr lang="en-US" sz="3200" b="1" dirty="0"/>
              <a:t>[making music – Wisdom’s Song] – Why?</a:t>
            </a:r>
          </a:p>
          <a:p>
            <a:pPr lvl="1"/>
            <a:r>
              <a:rPr lang="en-US" sz="4400" b="1" dirty="0" err="1"/>
              <a:t>HeyGen</a:t>
            </a:r>
            <a:r>
              <a:rPr lang="en-US" sz="3200" b="1" dirty="0"/>
              <a:t> – Making </a:t>
            </a:r>
            <a:r>
              <a:rPr lang="en-US" sz="3200" b="1" dirty="0" err="1"/>
              <a:t>Youtube</a:t>
            </a:r>
            <a:r>
              <a:rPr lang="en-US" sz="3200" b="1" dirty="0"/>
              <a:t> Video Shorts via Avatars and lip-synching – Why?</a:t>
            </a:r>
          </a:p>
        </p:txBody>
      </p:sp>
    </p:spTree>
    <p:extLst>
      <p:ext uri="{BB962C8B-B14F-4D97-AF65-F5344CB8AC3E}">
        <p14:creationId xmlns:p14="http://schemas.microsoft.com/office/powerpoint/2010/main" val="33534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DA5988-6A51-08A8-66E5-9CEB237B7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C85CB8-3C67-CAA7-D00E-F605B89D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943" y="214720"/>
            <a:ext cx="9072108" cy="1332000"/>
          </a:xfrm>
        </p:spPr>
        <p:txBody>
          <a:bodyPr>
            <a:normAutofit/>
          </a:bodyPr>
          <a:lstStyle/>
          <a:p>
            <a:r>
              <a:rPr lang="en-US" sz="4800" b="1" dirty="0"/>
              <a:t>5 AI Tools and How to Use them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D0BED-4A1E-3E4F-35D1-EF6A4F26E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14" y="1741715"/>
            <a:ext cx="11898086" cy="4721225"/>
          </a:xfrm>
        </p:spPr>
        <p:txBody>
          <a:bodyPr>
            <a:normAutofit/>
          </a:bodyPr>
          <a:lstStyle/>
          <a:p>
            <a:pPr lvl="1"/>
            <a:r>
              <a:rPr lang="en-US" sz="3200" b="1" dirty="0"/>
              <a:t>Presentation Structure for each AI tool set:    </a:t>
            </a:r>
          </a:p>
          <a:p>
            <a:pPr lvl="1"/>
            <a:r>
              <a:rPr lang="en-US" sz="3200" b="1" dirty="0"/>
              <a:t>1)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Example</a:t>
            </a:r>
            <a:r>
              <a:rPr lang="en-US" sz="3200" b="1" dirty="0"/>
              <a:t>: shown in </a:t>
            </a:r>
            <a:r>
              <a:rPr lang="en-US" sz="3200" b="1" dirty="0" err="1"/>
              <a:t>BeL</a:t>
            </a:r>
            <a:r>
              <a:rPr lang="en-US" sz="3200" b="1" dirty="0"/>
              <a:t> of how AI was actually used </a:t>
            </a:r>
          </a:p>
          <a:p>
            <a:pPr lvl="1"/>
            <a:r>
              <a:rPr lang="en-US" sz="3200" b="1" dirty="0"/>
              <a:t>2)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Tools:</a:t>
            </a:r>
            <a:r>
              <a:rPr lang="en-US" sz="3200" b="1" dirty="0"/>
              <a:t> Name and URL</a:t>
            </a:r>
          </a:p>
          <a:p>
            <a:pPr lvl="1"/>
            <a:r>
              <a:rPr lang="en-US" sz="3200" b="1" dirty="0"/>
              <a:t>3)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Process</a:t>
            </a:r>
            <a:r>
              <a:rPr lang="en-US" sz="3200" b="1" dirty="0"/>
              <a:t> for Developing Demonstrated </a:t>
            </a:r>
          </a:p>
          <a:p>
            <a:pPr lvl="1"/>
            <a:r>
              <a:rPr lang="en-US" sz="3200" b="1" dirty="0"/>
              <a:t>Notes provided have all the details, so you can relax and enjoy</a:t>
            </a:r>
          </a:p>
          <a:p>
            <a:pPr lvl="1"/>
            <a:r>
              <a:rPr lang="en-US" sz="3200" b="1" dirty="0"/>
              <a:t>This PowerPoint is also posted on </a:t>
            </a:r>
            <a:r>
              <a:rPr lang="en-US" sz="3200" b="1" dirty="0" err="1"/>
              <a:t>BeL</a:t>
            </a:r>
            <a:r>
              <a:rPr lang="en-US" sz="3200" b="1" dirty="0"/>
              <a:t> opening </a:t>
            </a:r>
            <a:br>
              <a:rPr lang="en-US" sz="3200" b="1" dirty="0"/>
            </a:br>
            <a:r>
              <a:rPr lang="en-US" sz="3200" b="1" dirty="0"/>
              <a:t>       “Welcome” page </a:t>
            </a:r>
          </a:p>
        </p:txBody>
      </p:sp>
    </p:spTree>
    <p:extLst>
      <p:ext uri="{BB962C8B-B14F-4D97-AF65-F5344CB8AC3E}">
        <p14:creationId xmlns:p14="http://schemas.microsoft.com/office/powerpoint/2010/main" val="37430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06B59-80B8-CEED-0BCA-BC3F80A85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70660" y="2344011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C2F317-81E4-3678-2FF2-495B3A95470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C6D33A-37B7-D2C4-2C1C-6D5253D0D48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8145A95-72C3-9BFC-32D2-908F235E389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60" y="327234"/>
            <a:ext cx="6712525" cy="819333"/>
          </a:xfrm>
          <a:noFill/>
        </p:spPr>
        <p:txBody>
          <a:bodyPr anchor="b"/>
          <a:lstStyle/>
          <a:p>
            <a:r>
              <a:rPr lang="en-US" dirty="0"/>
              <a:t>Video Transcriptions using AI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22" y="1404256"/>
            <a:ext cx="7722749" cy="525684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AutoNum type="arabicParenR"/>
            </a:pP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</a:rPr>
              <a:t>BeL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Example</a:t>
            </a:r>
            <a:r>
              <a:rPr lang="en-US" sz="2800" b="1" dirty="0"/>
              <a:t>:  Daniel Treier’s 12 language Section </a:t>
            </a:r>
            <a:r>
              <a:rPr lang="de-DE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Proverbs – Heim, Putnam, Treier, Dunham, </a:t>
            </a:r>
            <a:r>
              <a:rPr lang="de-DE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Konkel</a:t>
            </a:r>
            <a:r>
              <a:rPr lang="de-DE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Hildebrandt</a:t>
            </a:r>
            <a:r>
              <a:rPr lang="de-DE" sz="2800" b="1" dirty="0"/>
              <a:t> - rationale</a:t>
            </a:r>
            <a:endParaRPr lang="en-US" sz="2800" b="1" dirty="0"/>
          </a:p>
          <a:p>
            <a:pPr marL="342900" indent="-342900" algn="l">
              <a:buAutoNum type="arabicParenR"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3 Tools: </a:t>
            </a:r>
            <a:br>
              <a:rPr lang="en-US" sz="2800" b="1" dirty="0"/>
            </a:br>
            <a:r>
              <a:rPr lang="en-US" sz="2800" b="1" dirty="0"/>
              <a:t> 1)  </a:t>
            </a:r>
            <a:r>
              <a:rPr lang="en-US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https://www.turboscribe.ai/dashboard</a:t>
            </a:r>
            <a:r>
              <a:rPr lang="en-US" sz="2800" b="1" dirty="0"/>
              <a:t> </a:t>
            </a:r>
          </a:p>
          <a:p>
            <a:pPr algn="l"/>
            <a:r>
              <a:rPr lang="en-US" sz="2800" b="1" dirty="0"/>
              <a:t>     2) </a:t>
            </a:r>
            <a:r>
              <a:rPr lang="en-US" sz="2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https://translate.google.com</a:t>
            </a:r>
            <a:r>
              <a:rPr lang="en-US" sz="2800" b="1" dirty="0"/>
              <a:t> </a:t>
            </a:r>
            <a:r>
              <a:rPr lang="en-US" sz="2800" b="1" dirty="0">
                <a:sym typeface="Wingdings" panose="05000000000000000000" pitchFamily="2" charset="2"/>
              </a:rPr>
              <a:t> MS Word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>
                <a:sym typeface="Wingdings" panose="05000000000000000000" pitchFamily="2" charset="2"/>
              </a:rPr>
              <a:t>           Review  Translate  Translate 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>
                <a:sym typeface="Wingdings" panose="05000000000000000000" pitchFamily="2" charset="2"/>
              </a:rPr>
              <a:t>           Document  Pick Language </a:t>
            </a:r>
            <a:endParaRPr lang="en-US" sz="2800" b="1" dirty="0"/>
          </a:p>
          <a:p>
            <a:pPr algn="l"/>
            <a:r>
              <a:rPr lang="en-US" sz="2800" b="1" dirty="0"/>
              <a:t>     3) Microsoft MS Word </a:t>
            </a:r>
            <a:r>
              <a:rPr lang="en-US" sz="2800" b="1" dirty="0">
                <a:sym typeface="Wingdings" panose="05000000000000000000" pitchFamily="2" charset="2"/>
              </a:rPr>
              <a:t> View  Immersive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>
                <a:sym typeface="Wingdings" panose="05000000000000000000" pitchFamily="2" charset="2"/>
              </a:rPr>
              <a:t>             Reader  Read Aloud </a:t>
            </a:r>
            <a:endParaRPr lang="en-US" sz="2800" b="1" dirty="0"/>
          </a:p>
          <a:p>
            <a:pPr marL="342900" indent="-342900" algn="l">
              <a:buAutoNum type="arabicParenR"/>
            </a:pPr>
            <a:endParaRPr lang="en-US" sz="2800" dirty="0"/>
          </a:p>
        </p:txBody>
      </p:sp>
      <p:pic>
        <p:nvPicPr>
          <p:cNvPr id="20" name="Picture Placeholder 19" descr="A close-up of a graph">
            <a:extLst>
              <a:ext uri="{FF2B5EF4-FFF2-40B4-BE49-F238E27FC236}">
                <a16:creationId xmlns:a16="http://schemas.microsoft.com/office/drawing/2014/main" id="{A7019768-5E2A-F9D1-62D6-EC7C5F0BBE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>
          <a:xfrm>
            <a:off x="7991984" y="0"/>
            <a:ext cx="4199601" cy="6858000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C4A7DC2-42C3-FDDF-02BF-9598D75A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34285" y="876727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4317E8-90C5-A4B4-54BC-E29DDDFCC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37B909-E2F1-B28A-1643-F1C0F9C0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35" y="138520"/>
            <a:ext cx="9540194" cy="1332000"/>
          </a:xfrm>
        </p:spPr>
        <p:txBody>
          <a:bodyPr>
            <a:normAutofit/>
          </a:bodyPr>
          <a:lstStyle/>
          <a:p>
            <a:r>
              <a:rPr lang="en-US" sz="4800" b="1" dirty="0"/>
              <a:t>Transcription/translation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0708-1462-6F88-A0C3-78785243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371600"/>
            <a:ext cx="11336339" cy="5486400"/>
          </a:xfrm>
        </p:spPr>
        <p:txBody>
          <a:bodyPr>
            <a:normAutofit/>
          </a:bodyPr>
          <a:lstStyle/>
          <a:p>
            <a:pPr lvl="1"/>
            <a:r>
              <a:rPr lang="en-US" sz="4400" b="1" dirty="0" err="1"/>
              <a:t>TurboScribe</a:t>
            </a:r>
            <a:r>
              <a:rPr lang="en-US" sz="4400" b="1" dirty="0"/>
              <a:t> AI:  </a:t>
            </a:r>
            <a:r>
              <a:rPr lang="en-US" sz="3200" b="1" dirty="0"/>
              <a:t>STT [Speech To Text] </a:t>
            </a:r>
            <a:r>
              <a:rPr lang="en-US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https://www.turboscribe.ai/dashboard</a:t>
            </a:r>
            <a:r>
              <a:rPr lang="en-US" sz="3200" b="1" dirty="0"/>
              <a:t> </a:t>
            </a:r>
          </a:p>
          <a:p>
            <a:pPr lvl="2"/>
            <a:r>
              <a:rPr lang="en-US" sz="3200" b="1" dirty="0"/>
              <a:t>Video/audio input </a:t>
            </a:r>
            <a:r>
              <a:rPr lang="en-US" sz="3200" b="1" dirty="0">
                <a:sym typeface="Wingdings" panose="05000000000000000000" pitchFamily="2" charset="2"/>
              </a:rPr>
              <a:t> output transcription [*.docx]</a:t>
            </a:r>
          </a:p>
          <a:p>
            <a:pPr lvl="3"/>
            <a:r>
              <a:rPr lang="en-US" sz="3200" b="1" dirty="0">
                <a:sym typeface="Wingdings" panose="05000000000000000000" pitchFamily="2" charset="2"/>
              </a:rPr>
              <a:t>Click on Blue Button: “Transcribe Your First File” – input many</a:t>
            </a:r>
          </a:p>
          <a:p>
            <a:pPr lvl="3"/>
            <a:r>
              <a:rPr lang="en-US" sz="3200" b="1" dirty="0">
                <a:sym typeface="Wingdings" panose="05000000000000000000" pitchFamily="2" charset="2"/>
              </a:rPr>
              <a:t>Click on “+” sign  search for mp3 audio or video file OR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b="1" dirty="0">
                <a:sym typeface="Wingdings" panose="05000000000000000000" pitchFamily="2" charset="2"/>
              </a:rPr>
              <a:t>               import a link [paper clip upper right]</a:t>
            </a:r>
          </a:p>
          <a:p>
            <a:pPr lvl="3"/>
            <a:r>
              <a:rPr lang="en-US" sz="3200" b="1" dirty="0">
                <a:sym typeface="Wingdings" panose="05000000000000000000" pitchFamily="2" charset="2"/>
              </a:rPr>
              <a:t>Select “Whale” – Most Accurate</a:t>
            </a:r>
          </a:p>
          <a:p>
            <a:pPr lvl="3"/>
            <a:r>
              <a:rPr lang="en-US" sz="3200" b="1" dirty="0">
                <a:sym typeface="Wingdings" panose="05000000000000000000" pitchFamily="2" charset="2"/>
              </a:rPr>
              <a:t>Click “Transcribe” button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603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59F367-0320-0F06-D33B-2C7A5E531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A15E5D-D3BF-6E97-59A1-4A8499CD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777" y="236492"/>
            <a:ext cx="11090274" cy="1332000"/>
          </a:xfrm>
        </p:spPr>
        <p:txBody>
          <a:bodyPr/>
          <a:lstStyle/>
          <a:p>
            <a:r>
              <a:rPr lang="en-US" b="1" dirty="0"/>
              <a:t>Transcription/translation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5AC8E-F9CF-712D-E666-18C5105A0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568492"/>
            <a:ext cx="11336339" cy="4977765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err="1"/>
              <a:t>TurboScribe</a:t>
            </a:r>
            <a:r>
              <a:rPr lang="en-US" sz="4000" b="1" dirty="0"/>
              <a:t> AI</a:t>
            </a:r>
            <a:r>
              <a:rPr lang="en-US" sz="3200" b="1" dirty="0"/>
              <a:t>:  </a:t>
            </a:r>
          </a:p>
          <a:p>
            <a:pPr lvl="2"/>
            <a:r>
              <a:rPr lang="en-US" sz="3200" b="1" dirty="0"/>
              <a:t>Click three ellipsis dots “…” on right to “Export”</a:t>
            </a:r>
          </a:p>
          <a:p>
            <a:pPr lvl="2"/>
            <a:r>
              <a:rPr lang="en-US" sz="3200" b="1" dirty="0"/>
              <a:t>Pick “Export as DOCX” and click the Download button</a:t>
            </a:r>
          </a:p>
          <a:p>
            <a:pPr lvl="2"/>
            <a:r>
              <a:rPr lang="en-US" sz="3200" b="1" dirty="0"/>
              <a:t>Should download to your Download folder in Windows</a:t>
            </a:r>
          </a:p>
          <a:p>
            <a:pPr lvl="2"/>
            <a:r>
              <a:rPr lang="en-US" sz="3200" b="1" dirty="0"/>
              <a:t>Spent 30-40 minutes running transcription through Grammarly making corrections</a:t>
            </a:r>
          </a:p>
        </p:txBody>
      </p:sp>
    </p:spTree>
    <p:extLst>
      <p:ext uri="{BB962C8B-B14F-4D97-AF65-F5344CB8AC3E}">
        <p14:creationId xmlns:p14="http://schemas.microsoft.com/office/powerpoint/2010/main" val="30978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08F63-05FD-87B4-436F-41DA98E49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659F2D-888A-D7C2-09AE-BAB1D5B7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203835"/>
            <a:ext cx="11090274" cy="1332000"/>
          </a:xfrm>
        </p:spPr>
        <p:txBody>
          <a:bodyPr>
            <a:normAutofit/>
          </a:bodyPr>
          <a:lstStyle/>
          <a:p>
            <a:r>
              <a:rPr lang="en-US" sz="4800" b="1" dirty="0"/>
              <a:t>Transcription to 12 languages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170C4-0DE0-CB32-BA19-9FB649069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371600"/>
            <a:ext cx="11336339" cy="497776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b="1" dirty="0"/>
              <a:t>Google’s Translate:   </a:t>
            </a:r>
            <a:r>
              <a:rPr lang="en-US" sz="3200" b="1" dirty="0">
                <a:hlinkClick r:id="rId2"/>
              </a:rPr>
              <a:t>https://translate.google.com</a:t>
            </a:r>
            <a:r>
              <a:rPr lang="en-US" sz="3200" b="1" dirty="0"/>
              <a:t>  - limits</a:t>
            </a:r>
            <a:br>
              <a:rPr lang="en-US" sz="3200" b="1" dirty="0"/>
            </a:br>
            <a:r>
              <a:rPr lang="en-US" sz="3200" b="1" dirty="0"/>
              <a:t>    MS Word </a:t>
            </a:r>
            <a:r>
              <a:rPr lang="en-US" sz="3200" b="1" dirty="0">
                <a:sym typeface="Wingdings" panose="05000000000000000000" pitchFamily="2" charset="2"/>
              </a:rPr>
              <a:t> Review  Translate  Translate Document  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b="1" dirty="0">
                <a:sym typeface="Wingdings" panose="05000000000000000000" pitchFamily="2" charset="2"/>
              </a:rPr>
              <a:t>        Pick Language -- free/unlimited/easy</a:t>
            </a:r>
            <a:endParaRPr lang="en-US" sz="3200" b="1" dirty="0"/>
          </a:p>
          <a:p>
            <a:pPr lvl="1"/>
            <a:r>
              <a:rPr lang="en-US" sz="3200" b="1" dirty="0"/>
              <a:t>Select “Documents” </a:t>
            </a:r>
          </a:p>
          <a:p>
            <a:pPr lvl="1"/>
            <a:r>
              <a:rPr lang="en-US" sz="3200" b="1" dirty="0"/>
              <a:t>Select File (*.docx) from English: Input </a:t>
            </a:r>
            <a:r>
              <a:rPr lang="en-US" sz="3200" b="1" dirty="0">
                <a:sym typeface="Wingdings" panose="05000000000000000000" pitchFamily="2" charset="2"/>
              </a:rPr>
              <a:t> Browse to your 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b="1" dirty="0">
                <a:sym typeface="Wingdings" panose="05000000000000000000" pitchFamily="2" charset="2"/>
              </a:rPr>
              <a:t>        English version you just transcribed 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Select Language to go to:  Chinese, German, French, Spanish…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Click the “Translate” button  then “Download translation”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22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7202B-F2DC-D74A-6230-71726304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B013C8-A27A-C71E-51D1-B75D5262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9600"/>
            <a:ext cx="11090274" cy="1332000"/>
          </a:xfrm>
        </p:spPr>
        <p:txBody>
          <a:bodyPr/>
          <a:lstStyle/>
          <a:p>
            <a:r>
              <a:rPr lang="en-US" sz="4800" b="1" dirty="0"/>
              <a:t>Text to Speech </a:t>
            </a:r>
            <a:r>
              <a:rPr lang="en-US" b="1" dirty="0"/>
              <a:t>[TTS] in 12 languages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B938D-AF75-8468-A5DA-12C634AC5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371600"/>
            <a:ext cx="11336339" cy="4977765"/>
          </a:xfrm>
        </p:spPr>
        <p:txBody>
          <a:bodyPr>
            <a:normAutofit fontScale="92500"/>
          </a:bodyPr>
          <a:lstStyle/>
          <a:p>
            <a:pPr lvl="1"/>
            <a:r>
              <a:rPr lang="en-US" sz="3200" b="1" dirty="0"/>
              <a:t>Go to Microsoft Windows Settings </a:t>
            </a:r>
            <a:r>
              <a:rPr lang="en-US" sz="3200" b="1" dirty="0">
                <a:sym typeface="Wingdings" panose="05000000000000000000" pitchFamily="2" charset="2"/>
              </a:rPr>
              <a:t> Open “Time &amp; Language” “Language and Region”  “Add a Language”  Enable Text to Speech for the language you want. </a:t>
            </a:r>
          </a:p>
          <a:p>
            <a:pPr marL="0" lvl="1" indent="0">
              <a:buNone/>
            </a:pPr>
            <a:r>
              <a:rPr lang="en-US" sz="3200" b="1" dirty="0">
                <a:sym typeface="Wingdings" panose="05000000000000000000" pitchFamily="2" charset="2"/>
              </a:rPr>
              <a:t>Open Now Smart Audio Recorder – split screen with MS Word</a:t>
            </a:r>
          </a:p>
          <a:p>
            <a:pPr marL="0" lvl="1" indent="0">
              <a:buNone/>
            </a:pPr>
            <a:r>
              <a:rPr lang="en-US" sz="3200" b="1" dirty="0">
                <a:sym typeface="Wingdings" panose="05000000000000000000" pitchFamily="2" charset="2"/>
              </a:rPr>
              <a:t>Word:  Open Spanish Document:  MS Word  View  Immersive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b="1" dirty="0">
                <a:sym typeface="Wingdings" panose="05000000000000000000" pitchFamily="2" charset="2"/>
              </a:rPr>
              <a:t>          Reader (2x)  Read Aloud (after recorder started)</a:t>
            </a:r>
          </a:p>
          <a:p>
            <a:pPr marL="0" lvl="1" indent="0">
              <a:buNone/>
            </a:pPr>
            <a:r>
              <a:rPr lang="en-US" sz="3200" b="1" dirty="0">
                <a:sym typeface="Wingdings" panose="05000000000000000000" pitchFamily="2" charset="2"/>
              </a:rPr>
              <a:t>Now Smart Audio click record button</a:t>
            </a:r>
          </a:p>
          <a:p>
            <a:pPr marL="0" lvl="1" indent="0">
              <a:buNone/>
            </a:pPr>
            <a:r>
              <a:rPr lang="en-US" sz="3200" b="1" dirty="0">
                <a:sym typeface="Wingdings" panose="05000000000000000000" pitchFamily="2" charset="2"/>
              </a:rPr>
              <a:t>Word click the Read Aloud and let it go for 1 hour recording.  </a:t>
            </a:r>
          </a:p>
          <a:p>
            <a:pPr marL="0" lvl="1" indent="0">
              <a:buNone/>
            </a:pPr>
            <a:r>
              <a:rPr lang="en-US" sz="3200" b="1" dirty="0">
                <a:sym typeface="Wingdings" panose="05000000000000000000" pitchFamily="2" charset="2"/>
              </a:rPr>
              <a:t>Stop the recording and save it on your computer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521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55464-F8AA-D315-7F4B-33423048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832CD10-7A38-AFA8-AF02-E43118926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70660" y="2344011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4EAF898-97B7-4DE5-F35A-D1AC2D96E1B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B1B0807-FE6C-D784-E2DF-33ABFC1ECC0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E40D078-E001-6304-E1B8-A890520865F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21C139-7BBA-6D61-330C-E4C79B0A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14" y="196900"/>
            <a:ext cx="7316683" cy="1314135"/>
          </a:xfrm>
          <a:noFill/>
        </p:spPr>
        <p:txBody>
          <a:bodyPr anchor="b"/>
          <a:lstStyle/>
          <a:p>
            <a:r>
              <a:rPr lang="en-US" sz="4800" b="1" dirty="0" err="1"/>
              <a:t>NotebookLM</a:t>
            </a:r>
            <a:r>
              <a:rPr lang="en-US" b="1" dirty="0"/>
              <a:t>:  Study Guides, Podcasts, Video Overviews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010C-301E-3105-8F43-5BCE2794B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21" y="2030910"/>
            <a:ext cx="7722749" cy="425014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AutoNum type="arabicParenR"/>
            </a:pPr>
            <a:r>
              <a:rPr lang="en-US" sz="2800" b="1" dirty="0" err="1"/>
              <a:t>BeL</a:t>
            </a:r>
            <a:r>
              <a:rPr lang="en-US" sz="2800" b="1" dirty="0"/>
              <a:t> Example:  Knut Heim Proverbs – study guides, podcast summary, Video Overview </a:t>
            </a:r>
            <a:br>
              <a:rPr lang="en-US" sz="2800" b="1" dirty="0"/>
            </a:br>
            <a:r>
              <a:rPr lang="de-DE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Proverbs – Heim, Putnam, Treier, Dunham, </a:t>
            </a:r>
            <a:r>
              <a:rPr lang="de-DE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Konkel</a:t>
            </a:r>
            <a:r>
              <a:rPr lang="de-DE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Hildebrandt</a:t>
            </a:r>
            <a:endParaRPr lang="en-US" sz="2800" b="1" dirty="0"/>
          </a:p>
          <a:p>
            <a:pPr marL="342900" indent="-342900" algn="l">
              <a:buAutoNum type="arabicParenR"/>
            </a:pPr>
            <a:r>
              <a:rPr lang="en-US" sz="2800" b="1" dirty="0"/>
              <a:t> Tool:   Google’s </a:t>
            </a:r>
            <a:r>
              <a:rPr lang="en-US" sz="2800" b="1" dirty="0" err="1"/>
              <a:t>NotebookLM</a:t>
            </a:r>
            <a:r>
              <a:rPr lang="en-US" sz="2800" b="1" dirty="0"/>
              <a:t> – Amazing tool!</a:t>
            </a:r>
            <a:br>
              <a:rPr lang="en-US" sz="2800" b="1" dirty="0"/>
            </a:br>
            <a:r>
              <a:rPr lang="en-US" sz="2800" b="1" dirty="0"/>
              <a:t> 1) </a:t>
            </a:r>
            <a:r>
              <a:rPr lang="en-US" sz="2800" dirty="0">
                <a:hlinkClick r:id="rId3"/>
              </a:rPr>
              <a:t>https://notebookLM.google.com</a:t>
            </a:r>
            <a:r>
              <a:rPr lang="en-US" sz="2800" dirty="0"/>
              <a:t> </a:t>
            </a:r>
            <a:endParaRPr lang="en-US" sz="2800" b="1" dirty="0"/>
          </a:p>
        </p:txBody>
      </p:sp>
      <p:pic>
        <p:nvPicPr>
          <p:cNvPr id="20" name="Picture Placeholder 19" descr="A close-up of a graph">
            <a:extLst>
              <a:ext uri="{FF2B5EF4-FFF2-40B4-BE49-F238E27FC236}">
                <a16:creationId xmlns:a16="http://schemas.microsoft.com/office/drawing/2014/main" id="{99E357A3-2335-5197-DD4F-FADA8052B3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>
          <a:xfrm>
            <a:off x="8110024" y="0"/>
            <a:ext cx="4081562" cy="6858000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D61B378-C4C9-351D-2EA3-34B36962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69066" y="5581100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DDE31-47AA-6553-5C89-4DB1450AC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010B2-4EA6-B03B-9829-92266746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160292"/>
            <a:ext cx="11090274" cy="1332000"/>
          </a:xfrm>
        </p:spPr>
        <p:txBody>
          <a:bodyPr/>
          <a:lstStyle/>
          <a:p>
            <a:r>
              <a:rPr lang="en-US" b="1" dirty="0"/>
              <a:t>         </a:t>
            </a:r>
            <a:r>
              <a:rPr lang="en-US" sz="4400" b="1" dirty="0"/>
              <a:t>Process of working with </a:t>
            </a:r>
            <a:r>
              <a:rPr lang="en-US" sz="4400" b="1" dirty="0" err="1"/>
              <a:t>NotebookLM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003D0-7A12-9CDF-5599-34F4EAC8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371600"/>
            <a:ext cx="11336339" cy="532610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>
                <a:hlinkClick r:id="rId2"/>
              </a:rPr>
              <a:t>https://notebookLM.google.com</a:t>
            </a:r>
            <a:r>
              <a:rPr lang="en-US" sz="3200" dirty="0"/>
              <a:t> </a:t>
            </a:r>
          </a:p>
          <a:p>
            <a:pPr lvl="1"/>
            <a:r>
              <a:rPr lang="en-US" sz="3200" b="1" dirty="0"/>
              <a:t>“Create New” button to make a new Notebook</a:t>
            </a:r>
          </a:p>
          <a:p>
            <a:pPr lvl="1"/>
            <a:r>
              <a:rPr lang="en-US" sz="3200" b="1" dirty="0"/>
              <a:t>Dashboard: 3 columns:  </a:t>
            </a:r>
          </a:p>
          <a:p>
            <a:pPr lvl="1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Left Input Sources </a:t>
            </a:r>
            <a:r>
              <a:rPr lang="en-US" sz="3200" b="1" dirty="0"/>
              <a:t>Column [can load 50 multi-modal sources, and it will give you an abstract, study guides, podcast summary, Video overview] I just input 1 source – transcription of the video</a:t>
            </a:r>
          </a:p>
          <a:p>
            <a:pPr lvl="1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Middle Chat Column</a:t>
            </a:r>
            <a:r>
              <a:rPr lang="en-US" sz="3200" b="1" dirty="0"/>
              <a:t>: – abstract made automatically, ask questions like “Produce 5 FAQs with answers,” “Make 10 MC questions with answers and sources. “  copy/paste results into MS Word. </a:t>
            </a:r>
          </a:p>
        </p:txBody>
      </p:sp>
    </p:spTree>
    <p:extLst>
      <p:ext uri="{BB962C8B-B14F-4D97-AF65-F5344CB8AC3E}">
        <p14:creationId xmlns:p14="http://schemas.microsoft.com/office/powerpoint/2010/main" val="40803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788"/>
            <a:ext cx="11090275" cy="844510"/>
          </a:xfrm>
        </p:spPr>
        <p:txBody>
          <a:bodyPr/>
          <a:lstStyle/>
          <a:p>
            <a:r>
              <a:rPr lang="en-US" dirty="0"/>
              <a:t>                                       </a:t>
            </a:r>
            <a:r>
              <a:rPr lang="en-US" sz="4800" b="1" dirty="0"/>
              <a:t>Agenda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A07C-1908-B1EB-82FA-EC63DAAF4C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2" y="990601"/>
            <a:ext cx="11488738" cy="575854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AI Transcriptions – </a:t>
            </a:r>
            <a:r>
              <a:rPr lang="en-US" sz="3600" b="1" dirty="0" err="1"/>
              <a:t>TurboScribe</a:t>
            </a:r>
            <a:r>
              <a:rPr lang="en-US" sz="3600" b="1" dirty="0"/>
              <a:t>, Google Translate </a:t>
            </a:r>
            <a:r>
              <a:rPr lang="en-US" sz="3600" b="1" dirty="0">
                <a:sym typeface="Wingdings" panose="05000000000000000000" pitchFamily="2" charset="2"/>
              </a:rPr>
              <a:t> MS Word</a:t>
            </a:r>
            <a:r>
              <a:rPr lang="en-US" sz="3600" b="1" dirty="0"/>
              <a:t>, MS Word Immersive Reader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err="1"/>
              <a:t>NotebookLM</a:t>
            </a:r>
            <a:r>
              <a:rPr lang="en-US" sz="3600" b="1" dirty="0"/>
              <a:t> by Google  - Study guide, audio podcasts, video overviews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Gemini Storybook by Google + </a:t>
            </a:r>
            <a:r>
              <a:rPr lang="en-US" sz="3600" b="1" dirty="0" err="1"/>
              <a:t>Chatgot</a:t>
            </a:r>
            <a:r>
              <a:rPr lang="en-US" sz="3600" b="1" dirty="0"/>
              <a:t> Proverbial stories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Wisdom’s Song – Making music with Suno 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Avatar short videos – </a:t>
            </a:r>
            <a:r>
              <a:rPr lang="en-US" sz="3600" b="1" dirty="0" err="1"/>
              <a:t>HeyGen</a:t>
            </a:r>
            <a:r>
              <a:rPr lang="en-US" sz="36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Discussion 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E876EC-49A0-C7FA-4BA5-62C1C1AF2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52DF5-398C-A48F-C4A2-8A1F0DFD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349" y="39600"/>
            <a:ext cx="11090274" cy="1332000"/>
          </a:xfrm>
        </p:spPr>
        <p:txBody>
          <a:bodyPr/>
          <a:lstStyle/>
          <a:p>
            <a:r>
              <a:rPr lang="en-US" b="1" dirty="0"/>
              <a:t>Process of working with </a:t>
            </a:r>
            <a:r>
              <a:rPr lang="en-US" b="1" dirty="0" err="1"/>
              <a:t>NotebookLM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EA026-EB76-5F06-0684-AF86543A3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371600"/>
            <a:ext cx="11336339" cy="4977765"/>
          </a:xfrm>
        </p:spPr>
        <p:txBody>
          <a:bodyPr>
            <a:normAutofit fontScale="92500"/>
          </a:bodyPr>
          <a:lstStyle/>
          <a:p>
            <a:pPr lvl="1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Left Studio Column</a:t>
            </a:r>
            <a:r>
              <a:rPr lang="en-US" sz="3200" b="1" dirty="0"/>
              <a:t>:  Reports – Briefing Document, Study Guide, can also do Core Concepts, Explanatory Notes, Scholarly Review,  Mind Maps, Quiz-Interactive with Instant feedback, Flashcards. </a:t>
            </a:r>
          </a:p>
          <a:p>
            <a:pPr lvl="1"/>
            <a:r>
              <a:rPr lang="en-US" sz="3200" b="1" dirty="0"/>
              <a:t>I use it for Briefing Document, Study Guide, FAQs (from Chat),  Podcast summary (15 mins.) and Video Overview (5-7 mins.) </a:t>
            </a:r>
          </a:p>
          <a:p>
            <a:pPr lvl="1"/>
            <a:r>
              <a:rPr lang="en-US" sz="3200" b="1" dirty="0"/>
              <a:t>NB:  Settings pencil </a:t>
            </a:r>
            <a:r>
              <a:rPr lang="en-US" sz="3200" b="1" dirty="0">
                <a:sym typeface="Wingdings" panose="05000000000000000000" pitchFamily="2" charset="2"/>
              </a:rPr>
              <a:t> </a:t>
            </a:r>
            <a:r>
              <a:rPr lang="en-US" sz="4000" b="1" dirty="0">
                <a:sym typeface="Wingdings" panose="05000000000000000000" pitchFamily="2" charset="2"/>
              </a:rPr>
              <a:t>can output in many languages </a:t>
            </a:r>
            <a:r>
              <a:rPr lang="en-US" sz="3200" b="1" dirty="0">
                <a:sym typeface="Wingdings" panose="05000000000000000000" pitchFamily="2" charset="2"/>
              </a:rPr>
              <a:t>– Kyle Dunham outputted the podcasts in 12 languages. 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de-DE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Proverbs – Heim, Putnam, Treier, Dunham, </a:t>
            </a:r>
            <a:r>
              <a:rPr lang="de-DE" sz="32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Konkel</a:t>
            </a:r>
            <a:r>
              <a:rPr lang="de-DE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Hildebrandt</a:t>
            </a:r>
            <a:r>
              <a:rPr lang="de-DE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933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BF931-A0AB-5226-8395-E6F97C69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6F4C041-5B28-A604-BF19-F5BA31534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70660" y="2344011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3A192F0-9A7F-7F60-7297-0C874914C43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CED2C30-C21D-AB3C-083D-2C30AABA5F7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AC1BEEA-408D-304F-6825-801F8E73D9B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0E0C36-7E74-FF10-3C4F-C5B65A64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60" y="0"/>
            <a:ext cx="7490854" cy="1146567"/>
          </a:xfrm>
          <a:noFill/>
        </p:spPr>
        <p:txBody>
          <a:bodyPr anchor="b"/>
          <a:lstStyle/>
          <a:p>
            <a:pPr algn="l"/>
            <a:r>
              <a:rPr lang="en-US" b="1" dirty="0"/>
              <a:t>   Google’s Gemini Storybook: </a:t>
            </a:r>
            <a:br>
              <a:rPr lang="en-US" b="1" dirty="0"/>
            </a:br>
            <a:r>
              <a:rPr lang="en-US" b="1" dirty="0"/>
              <a:t>     Making Proverbial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081D-F0D7-18AA-CE0B-C84C58D49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23" y="1404256"/>
            <a:ext cx="7842492" cy="5256844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algn="l">
              <a:buAutoNum type="arabicParenR"/>
            </a:pP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Example</a:t>
            </a:r>
            <a:r>
              <a:rPr lang="en-US" sz="3200" b="1" dirty="0"/>
              <a:t>: 3 examples Prov. 27:1 – One proverb in many situations </a:t>
            </a:r>
            <a:br>
              <a:rPr lang="en-US" sz="3200" b="1" dirty="0"/>
            </a:br>
            <a:r>
              <a:rPr lang="de-DE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Proverbs – Heim, Putnam, Treier, Dunham, </a:t>
            </a:r>
            <a:r>
              <a:rPr lang="de-DE" sz="32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Konkel</a:t>
            </a:r>
            <a:r>
              <a:rPr lang="de-DE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Hildebrandt</a:t>
            </a:r>
            <a:endParaRPr lang="en-US" sz="3200" b="1" dirty="0"/>
          </a:p>
          <a:p>
            <a:pPr marL="342900" indent="-342900" algn="l">
              <a:buAutoNum type="arabicParenR"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Tool:</a:t>
            </a:r>
            <a:r>
              <a:rPr lang="en-US" sz="3200" b="1" dirty="0"/>
              <a:t>   </a:t>
            </a:r>
            <a:r>
              <a:rPr lang="en-US" sz="3200" b="1" dirty="0" err="1"/>
              <a:t>Chatgpt</a:t>
            </a:r>
            <a:r>
              <a:rPr lang="en-US" sz="3200" b="1" dirty="0"/>
              <a:t> </a:t>
            </a:r>
            <a:r>
              <a:rPr lang="en-US" sz="3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https://chatgpt.com</a:t>
            </a:r>
            <a:r>
              <a:rPr lang="en-US" sz="3200" b="1" dirty="0"/>
              <a:t> [for making the storyline text] and Gemini’s Storybook for illustrations </a:t>
            </a:r>
            <a:r>
              <a:rPr lang="en-US" sz="39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https://gemini.google.com/</a:t>
            </a:r>
            <a:r>
              <a:rPr lang="en-US" sz="3900" b="1" dirty="0"/>
              <a:t> </a:t>
            </a:r>
            <a:r>
              <a:rPr lang="en-US" sz="3200" b="1" dirty="0"/>
              <a:t>- When you get to Gemini, click the hamburger menu [upper left]</a:t>
            </a:r>
            <a:r>
              <a:rPr lang="en-US" sz="3200" b="1" dirty="0">
                <a:sym typeface="Wingdings" panose="05000000000000000000" pitchFamily="2" charset="2"/>
              </a:rPr>
              <a:t> Storybook [</a:t>
            </a:r>
            <a:r>
              <a:rPr lang="en-US" sz="3200" b="1" dirty="0" err="1">
                <a:sym typeface="Wingdings" panose="05000000000000000000" pitchFamily="2" charset="2"/>
              </a:rPr>
              <a:t>readkidz</a:t>
            </a:r>
            <a:r>
              <a:rPr lang="en-US" sz="3200" b="1" dirty="0">
                <a:sym typeface="Wingdings" panose="05000000000000000000" pitchFamily="2" charset="2"/>
              </a:rPr>
              <a:t> and </a:t>
            </a:r>
            <a:r>
              <a:rPr lang="en-US" sz="3200" b="1" dirty="0" err="1">
                <a:sym typeface="Wingdings" panose="05000000000000000000" pitchFamily="2" charset="2"/>
              </a:rPr>
              <a:t>videoexpress</a:t>
            </a:r>
            <a:r>
              <a:rPr lang="en-US" sz="3200" b="1" dirty="0">
                <a:sym typeface="Wingdings" panose="05000000000000000000" pitchFamily="2" charset="2"/>
              </a:rPr>
              <a:t>, other options]</a:t>
            </a:r>
            <a:endParaRPr lang="en-US" sz="3200" b="1" dirty="0"/>
          </a:p>
        </p:txBody>
      </p:sp>
      <p:pic>
        <p:nvPicPr>
          <p:cNvPr id="20" name="Picture Placeholder 19" descr="A close-up of a graph">
            <a:extLst>
              <a:ext uri="{FF2B5EF4-FFF2-40B4-BE49-F238E27FC236}">
                <a16:creationId xmlns:a16="http://schemas.microsoft.com/office/drawing/2014/main" id="{B8FF14B7-8F22-E6B5-DB8D-8620EBA3B2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>
          <a:xfrm>
            <a:off x="8026468" y="0"/>
            <a:ext cx="4165118" cy="6858000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294A1E0-9A22-0166-6DE0-FC4311D4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21514" y="247771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3CAD9A-CD92-81DE-153A-453521A9C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D614BA-02B9-5583-7837-BFF44A05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74171"/>
            <a:ext cx="11090274" cy="1077686"/>
          </a:xfrm>
        </p:spPr>
        <p:txBody>
          <a:bodyPr>
            <a:normAutofit/>
          </a:bodyPr>
          <a:lstStyle/>
          <a:p>
            <a:r>
              <a:rPr lang="en-US" sz="4400" b="1" dirty="0"/>
              <a:t>Process for Building a Proverbial 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6F26C-C979-26B5-AB7D-8E67715BE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371600"/>
            <a:ext cx="11336339" cy="497776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</a:rPr>
              <a:t>Chatgpt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 – to write the storyline </a:t>
            </a:r>
            <a:r>
              <a:rPr lang="en-US" sz="3200" b="1" dirty="0"/>
              <a:t>plot and characters </a:t>
            </a:r>
            <a:r>
              <a:rPr lang="en-US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https://chatgpt.com</a:t>
            </a:r>
            <a:r>
              <a:rPr lang="en-US" sz="3200" b="1" dirty="0"/>
              <a:t>  </a:t>
            </a:r>
          </a:p>
          <a:p>
            <a:pPr lvl="2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Prompt:</a:t>
            </a:r>
            <a:r>
              <a:rPr lang="en-US" sz="3200" b="1" dirty="0"/>
              <a:t> “Write a 500-word creative story built on Proverbs 27:1 “Don’t brag about tomorrow, since you don’t know what the day will bring.” Cite the proverb itself in the story.”   [optional: put it in a family, business, or school context for teenagers, young adults]</a:t>
            </a:r>
          </a:p>
          <a:p>
            <a:pPr lvl="2"/>
            <a:r>
              <a:rPr lang="en-US" sz="3200" b="1" dirty="0" err="1"/>
              <a:t>Chatgpt</a:t>
            </a:r>
            <a:r>
              <a:rPr lang="en-US" sz="3200" b="1" dirty="0"/>
              <a:t> </a:t>
            </a:r>
            <a:r>
              <a:rPr lang="en-US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https://chatgpt.com</a:t>
            </a:r>
            <a:endParaRPr lang="en-US" sz="3200" b="1" dirty="0"/>
          </a:p>
          <a:p>
            <a:pPr lvl="2"/>
            <a:r>
              <a:rPr lang="en-US" sz="3200" b="1" dirty="0"/>
              <a:t>I’ll often do that prompt 3x using different contexts and pick the best story. </a:t>
            </a:r>
          </a:p>
          <a:p>
            <a:pPr lvl="2"/>
            <a:r>
              <a:rPr lang="en-US" sz="3200" b="1" dirty="0"/>
              <a:t>Cut / Paste into Word for editing.  Save as pdf. </a:t>
            </a:r>
          </a:p>
        </p:txBody>
      </p:sp>
    </p:spTree>
    <p:extLst>
      <p:ext uri="{BB962C8B-B14F-4D97-AF65-F5344CB8AC3E}">
        <p14:creationId xmlns:p14="http://schemas.microsoft.com/office/powerpoint/2010/main" val="4284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1E1C4-B990-C78B-EBB6-4187A5217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275CB-A423-3177-20EF-C90F772B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9743"/>
            <a:ext cx="11090274" cy="1132114"/>
          </a:xfrm>
        </p:spPr>
        <p:txBody>
          <a:bodyPr>
            <a:normAutofit/>
          </a:bodyPr>
          <a:lstStyle/>
          <a:p>
            <a:r>
              <a:rPr lang="en-US" sz="4400" b="1" dirty="0"/>
              <a:t>Process for Building a Proverbial 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B2D99-233B-E7B5-29A8-89A10D479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371600"/>
            <a:ext cx="11336339" cy="5486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Open Gemini 2.5 </a:t>
            </a:r>
            <a:r>
              <a:rPr lang="en-US" sz="3200" b="1" dirty="0">
                <a:sym typeface="Wingdings" panose="05000000000000000000" pitchFamily="2" charset="2"/>
              </a:rPr>
              <a:t>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3200" b="1" dirty="0"/>
              <a:t> </a:t>
            </a:r>
            <a:r>
              <a:rPr lang="en-US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https://gemini.google.com/</a:t>
            </a:r>
            <a:r>
              <a:rPr lang="en-US" sz="3200" b="1" dirty="0"/>
              <a:t>  </a:t>
            </a:r>
            <a:r>
              <a:rPr lang="en-US" sz="3200" b="1" dirty="0">
                <a:sym typeface="Wingdings" panose="05000000000000000000" pitchFamily="2" charset="2"/>
              </a:rPr>
              <a:t>Click hamburger menu [upper left]  Storybook to develop storybook with illustrations </a:t>
            </a:r>
          </a:p>
          <a:p>
            <a:pPr lvl="1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Storybook prompt</a:t>
            </a:r>
            <a:r>
              <a:rPr lang="en-US" sz="3200" b="1" dirty="0">
                <a:sym typeface="Wingdings" panose="05000000000000000000" pitchFamily="2" charset="2"/>
              </a:rPr>
              <a:t>:  “Develop a storybook exactly word-for-word based on the text from the attached pdf document. Use Anime Art Style for the illustrations. Give it the Title “The Last Boast of Eli Brighton – Proverbs 27:1”. Make it 17 pages long.  Make sure the last two pages follow exactly word-for-word the text of the attached pdf document.” 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Click “+” button to attached the pdf document  click the arrow head on the right to “Submit” and wait 5-10 minutes.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888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3EF9F-E2C6-B60D-837A-9545F8A30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CF15E5-4101-5669-2B49-CAD5B92F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400"/>
            <a:ext cx="11090274" cy="1099457"/>
          </a:xfrm>
        </p:spPr>
        <p:txBody>
          <a:bodyPr>
            <a:normAutofit/>
          </a:bodyPr>
          <a:lstStyle/>
          <a:p>
            <a:r>
              <a:rPr lang="en-US" sz="4400" b="1" dirty="0"/>
              <a:t>Process for Building a Proverbial 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22F54-A009-E59B-7BAB-24550CA03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371600"/>
            <a:ext cx="11336339" cy="54864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/>
              <a:t>Make corrections that are needed by prompting corrections and running it again. </a:t>
            </a:r>
          </a:p>
          <a:p>
            <a:pPr lvl="1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Correction Prompt: </a:t>
            </a:r>
            <a:r>
              <a:rPr lang="en-US" sz="3200" b="1" dirty="0"/>
              <a:t>“Keep the storybook exactly the same except for these three changes: 1) Split page 16 into two pages”, 2) on page 16 change the text “Proverbs 10:12” to Proverbs 10:11”, and 3) on page 10 have the illustration of Zoe have only two arms instead of three.” </a:t>
            </a:r>
          </a:p>
          <a:p>
            <a:pPr lvl="1"/>
            <a:r>
              <a:rPr lang="en-US" sz="3200" b="1" dirty="0"/>
              <a:t>Often have to do corrections 2-4 times to get it “right”</a:t>
            </a:r>
          </a:p>
          <a:p>
            <a:pPr lvl="1"/>
            <a:r>
              <a:rPr lang="en-US" sz="3200" b="1" dirty="0"/>
              <a:t>Click “Listen” to listen to it and flip through pages</a:t>
            </a:r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465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4A8609-DA9A-3C1F-DD4F-8DD4F4E8E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323294-873E-532A-98E5-315F983E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41514"/>
            <a:ext cx="11090274" cy="1110343"/>
          </a:xfrm>
        </p:spPr>
        <p:txBody>
          <a:bodyPr>
            <a:normAutofit/>
          </a:bodyPr>
          <a:lstStyle/>
          <a:p>
            <a:r>
              <a:rPr lang="en-US" sz="4400" b="1" dirty="0"/>
              <a:t>Process for Building a Proverbial 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8AD09-6D4F-D140-F5F1-AA379FFF5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343" y="1371600"/>
            <a:ext cx="11963400" cy="5486400"/>
          </a:xfrm>
        </p:spPr>
        <p:txBody>
          <a:bodyPr>
            <a:normAutofit fontScale="92500"/>
          </a:bodyPr>
          <a:lstStyle/>
          <a:p>
            <a:pPr lvl="1"/>
            <a:r>
              <a:rPr lang="en-US" sz="3900" b="1" dirty="0">
                <a:solidFill>
                  <a:schemeClr val="accent4">
                    <a:lumMod val="75000"/>
                  </a:schemeClr>
                </a:solidFill>
              </a:rPr>
              <a:t>Recording the storybook using </a:t>
            </a:r>
            <a:r>
              <a:rPr lang="en-US" sz="3900" b="1" dirty="0" err="1">
                <a:solidFill>
                  <a:schemeClr val="accent4">
                    <a:lumMod val="75000"/>
                  </a:schemeClr>
                </a:solidFill>
              </a:rPr>
              <a:t>Prt</a:t>
            </a:r>
            <a:r>
              <a:rPr lang="en-US" sz="39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900" b="1" dirty="0" err="1">
                <a:solidFill>
                  <a:schemeClr val="accent4">
                    <a:lumMod val="75000"/>
                  </a:schemeClr>
                </a:solidFill>
              </a:rPr>
              <a:t>Scr</a:t>
            </a:r>
            <a:r>
              <a:rPr lang="en-US" sz="39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b="1" dirty="0"/>
              <a:t>[Print Screen function button] </a:t>
            </a:r>
            <a:r>
              <a:rPr lang="en-US" sz="3200" b="1" dirty="0">
                <a:sym typeface="Wingdings" panose="05000000000000000000" pitchFamily="2" charset="2"/>
              </a:rPr>
              <a:t> Select Video Camera icon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Then select the area you want to record – drag + sign around 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Hit the “Start” button to record, wait until countdown is over and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b="1" dirty="0">
                <a:sym typeface="Wingdings" panose="05000000000000000000" pitchFamily="2" charset="2"/>
              </a:rPr>
              <a:t>    then click the “Listen” button in the Storybook program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Wait 3-4 minutes to record  then hit the Stop to stop recording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b="1" dirty="0">
                <a:sym typeface="Wingdings" panose="05000000000000000000" pitchFamily="2" charset="2"/>
              </a:rPr>
              <a:t>    It saves it automatically onto your computer  videos folder  Screen Recording Folder  move to the folder where you want it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Edit it in a video editing program (e.g.  Adobe Premiere trimming beginning and end)  Post on </a:t>
            </a:r>
            <a:r>
              <a:rPr lang="en-US" sz="3200" b="1" dirty="0" err="1">
                <a:sym typeface="Wingdings" panose="05000000000000000000" pitchFamily="2" charset="2"/>
              </a:rPr>
              <a:t>Youtube</a:t>
            </a:r>
            <a:r>
              <a:rPr lang="en-US" sz="3200" b="1" dirty="0">
                <a:sym typeface="Wingdings" panose="05000000000000000000" pitchFamily="2" charset="2"/>
              </a:rPr>
              <a:t>. </a:t>
            </a:r>
            <a:endParaRPr lang="en-US" sz="3200" b="1" dirty="0"/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38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A1EC7-8B39-7569-F2FE-53868FCF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F6FB87-B266-C3DC-9912-D7082A50C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70660" y="2344011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179F90D-BF71-2E6B-127F-CD483CC61F5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30730BF-39F6-BE6A-54F3-A7A85769424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1BF3FCC-065B-55AD-CC47-E963C34289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18BDC1-AA7E-C3A3-7AF9-94FD372D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60" y="0"/>
            <a:ext cx="7490854" cy="1146567"/>
          </a:xfrm>
          <a:noFill/>
        </p:spPr>
        <p:txBody>
          <a:bodyPr anchor="b"/>
          <a:lstStyle/>
          <a:p>
            <a:pPr algn="l"/>
            <a:r>
              <a:rPr lang="en-US" b="1" dirty="0"/>
              <a:t>   </a:t>
            </a:r>
            <a:r>
              <a:rPr lang="en-US" sz="4800" b="1" dirty="0"/>
              <a:t>Making Music with Suno AI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309A3-BCE2-4332-8A20-D3054319E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23" y="1404256"/>
            <a:ext cx="7842492" cy="525684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AutoNum type="arabicParenR"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 Example:</a:t>
            </a:r>
            <a:r>
              <a:rPr lang="en-US" sz="3200" b="1" dirty="0"/>
              <a:t> Wisdom’s Song – based on Proverbs 1:20-22; 2:4-5; 9:1-6, 10</a:t>
            </a:r>
            <a:br>
              <a:rPr lang="de-DE" sz="3200" b="1" dirty="0"/>
            </a:br>
            <a:r>
              <a:rPr lang="de-DE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https://biblicalelearning.org/elementor-97330/#Wisdoms_Song</a:t>
            </a:r>
            <a:r>
              <a:rPr lang="de-DE" sz="3200" b="1" dirty="0"/>
              <a:t>  </a:t>
            </a:r>
            <a:r>
              <a:rPr lang="de-DE" sz="3200" b="1" dirty="0" err="1"/>
              <a:t>or</a:t>
            </a:r>
            <a:r>
              <a:rPr lang="de-DE" sz="3200" b="1" dirty="0"/>
              <a:t> on </a:t>
            </a:r>
            <a:r>
              <a:rPr lang="de-DE" sz="3200" b="1" dirty="0" err="1"/>
              <a:t>Youtube</a:t>
            </a:r>
            <a:r>
              <a:rPr lang="de-DE" sz="3200" b="1" dirty="0"/>
              <a:t>:</a:t>
            </a:r>
            <a:br>
              <a:rPr lang="de-DE" sz="3200" b="1" dirty="0"/>
            </a:br>
            <a:r>
              <a:rPr lang="de-DE" sz="3200" b="1" dirty="0">
                <a:hlinkClick r:id="rId3"/>
              </a:rPr>
              <a:t>https://youtu.be/E0NphVcdE5A</a:t>
            </a:r>
            <a:r>
              <a:rPr lang="de-DE" sz="3200" b="1" dirty="0"/>
              <a:t> </a:t>
            </a:r>
            <a:endParaRPr lang="en-US" sz="3200" b="1" dirty="0"/>
          </a:p>
          <a:p>
            <a:pPr marL="342900" indent="-342900" algn="l">
              <a:buAutoNum type="arabicParenR"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 Tools:   </a:t>
            </a:r>
            <a:r>
              <a:rPr lang="en-US" sz="3200" b="1" dirty="0"/>
              <a:t>Suno AI [ </a:t>
            </a:r>
            <a:r>
              <a:rPr lang="en-US" sz="32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https://suno.com</a:t>
            </a:r>
            <a:r>
              <a:rPr lang="en-US" sz="3200" b="1" dirty="0"/>
              <a:t>  ] makes the music + </a:t>
            </a:r>
            <a:r>
              <a:rPr lang="en-US" sz="3200" b="1" dirty="0" err="1"/>
              <a:t>Chatgpt</a:t>
            </a:r>
            <a:r>
              <a:rPr lang="en-US" sz="3200" b="1" dirty="0"/>
              <a:t> help refining lyrics</a:t>
            </a:r>
          </a:p>
        </p:txBody>
      </p:sp>
      <p:pic>
        <p:nvPicPr>
          <p:cNvPr id="20" name="Picture Placeholder 19" descr="A close-up of a graph">
            <a:extLst>
              <a:ext uri="{FF2B5EF4-FFF2-40B4-BE49-F238E27FC236}">
                <a16:creationId xmlns:a16="http://schemas.microsoft.com/office/drawing/2014/main" id="{D2404982-6344-176D-12AF-EC918CC89C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>
          <a:xfrm>
            <a:off x="8407468" y="0"/>
            <a:ext cx="3784117" cy="6858000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2836D50-5ACB-B4AE-9494-9FC55031E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14463" y="5453744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60417C-656B-2831-1CA2-2F741F45E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CFD5C1-ED94-4751-020F-A25D0F71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06829"/>
            <a:ext cx="11090274" cy="1045028"/>
          </a:xfrm>
        </p:spPr>
        <p:txBody>
          <a:bodyPr>
            <a:normAutofit/>
          </a:bodyPr>
          <a:lstStyle/>
          <a:p>
            <a:r>
              <a:rPr lang="en-US" sz="4400" b="1" dirty="0"/>
              <a:t>Process for Making Music using Suno Ai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D399F-40D2-9FF3-5720-D68CEF2C5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1088571"/>
            <a:ext cx="11336339" cy="576942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b="1" dirty="0">
                <a:sym typeface="Wingdings" panose="05000000000000000000" pitchFamily="2" charset="2"/>
              </a:rPr>
              <a:t>I made initial lyrics using first </a:t>
            </a:r>
            <a:r>
              <a:rPr lang="en-US" sz="4400" b="1" dirty="0">
                <a:sym typeface="Wingdings" panose="05000000000000000000" pitchFamily="2" charset="2"/>
              </a:rPr>
              <a:t>listing verses </a:t>
            </a:r>
            <a:r>
              <a:rPr lang="en-US" sz="3200" b="1" dirty="0">
                <a:sym typeface="Wingdings" panose="05000000000000000000" pitchFamily="2" charset="2"/>
              </a:rPr>
              <a:t>[ESV/NLT]: 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b="1" dirty="0">
                <a:sym typeface="Wingdings" panose="05000000000000000000" pitchFamily="2" charset="2"/>
              </a:rPr>
              <a:t>Prov. 1:20-22, 2:4-5; 9:1-6, 10 Madame Wisdom Speeches  Organize it into Verse 1, Verse 2, Verse 3, Verse 4, Chorus  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Put it into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Chatgpt</a:t>
            </a:r>
            <a:r>
              <a:rPr lang="en-US" sz="3200" b="1" dirty="0">
                <a:sym typeface="Wingdings" panose="05000000000000000000" pitchFamily="2" charset="2"/>
              </a:rPr>
              <a:t> and told it to </a:t>
            </a:r>
            <a:r>
              <a:rPr lang="en-US" sz="4400" b="1" dirty="0">
                <a:sym typeface="Wingdings" panose="05000000000000000000" pitchFamily="2" charset="2"/>
              </a:rPr>
              <a:t>enhance it into a song </a:t>
            </a:r>
            <a:r>
              <a:rPr lang="en-US" sz="3200" b="1" dirty="0">
                <a:sym typeface="Wingdings" panose="05000000000000000000" pitchFamily="2" charset="2"/>
              </a:rPr>
              <a:t>– it added rhyming et al. 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Spent a week or so </a:t>
            </a:r>
            <a:r>
              <a:rPr lang="en-US" sz="4400" b="1" dirty="0">
                <a:sym typeface="Wingdings" panose="05000000000000000000" pitchFamily="2" charset="2"/>
              </a:rPr>
              <a:t>messaging, editing</a:t>
            </a:r>
            <a:r>
              <a:rPr lang="en-US" sz="3200" b="1" dirty="0">
                <a:sym typeface="Wingdings" panose="05000000000000000000" pitchFamily="2" charset="2"/>
              </a:rPr>
              <a:t>, and enhancing the lyrics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Drop the </a:t>
            </a:r>
            <a:r>
              <a:rPr lang="en-US" sz="4300" b="1" dirty="0">
                <a:sym typeface="Wingdings" panose="05000000000000000000" pitchFamily="2" charset="2"/>
              </a:rPr>
              <a:t>lyrics into Suno AI </a:t>
            </a:r>
            <a:r>
              <a:rPr lang="en-US" sz="3200" b="1" dirty="0">
                <a:sym typeface="Wingdings" panose="05000000000000000000" pitchFamily="2" charset="2"/>
              </a:rPr>
              <a:t>-- </a:t>
            </a:r>
            <a:r>
              <a:rPr lang="en-US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https://suno.com</a:t>
            </a:r>
            <a:r>
              <a:rPr lang="en-US" sz="3200" b="1" dirty="0"/>
              <a:t> </a:t>
            </a:r>
            <a:endParaRPr lang="en-US" sz="3200" b="1" dirty="0">
              <a:sym typeface="Wingdings" panose="05000000000000000000" pitchFamily="2" charset="2"/>
            </a:endParaRP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Set the </a:t>
            </a:r>
            <a:r>
              <a:rPr lang="en-US" sz="4300" b="1" dirty="0">
                <a:sym typeface="Wingdings" panose="05000000000000000000" pitchFamily="2" charset="2"/>
              </a:rPr>
              <a:t>style:</a:t>
            </a:r>
            <a:r>
              <a:rPr lang="en-US" sz="3200" b="1" dirty="0">
                <a:sym typeface="Wingdings" panose="05000000000000000000" pitchFamily="2" charset="2"/>
              </a:rPr>
              <a:t> “Country-influenced Soft Rock, Acoustic guitar, light drums, Advance settings: male voice – exclude fiddle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58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F33385-7460-CB24-D597-4A3DA6549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472C-6A56-EC05-EF7A-25948F50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9743"/>
            <a:ext cx="11090274" cy="1132114"/>
          </a:xfrm>
        </p:spPr>
        <p:txBody>
          <a:bodyPr>
            <a:normAutofit/>
          </a:bodyPr>
          <a:lstStyle/>
          <a:p>
            <a:r>
              <a:rPr lang="en-US" sz="4400" b="1" dirty="0"/>
              <a:t>Process for Making Music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63337-7039-26B3-B569-EE3BA55D0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673" y="1371600"/>
            <a:ext cx="11782653" cy="5486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Made AI music in several different styles</a:t>
            </a:r>
            <a:r>
              <a:rPr lang="en-US" sz="3200" b="1" dirty="0">
                <a:sym typeface="Wingdings" panose="05000000000000000000" pitchFamily="2" charset="2"/>
              </a:rPr>
              <a:t>: rhythm and blues, acapella, orchestra choir, Motown (for my kids) 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Ellipsis […] to left of song to Title it and Download the mp3 music file 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Developed images in Photoshop (Edit  Generate) by telling it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b="1" dirty="0">
                <a:sym typeface="Wingdings" panose="05000000000000000000" pitchFamily="2" charset="2"/>
              </a:rPr>
              <a:t>     what I wanted [Gemini was a better option – Nano Banana]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dirty="0">
                <a:hlinkClick r:id="rId2"/>
              </a:rPr>
              <a:t>Google Gemini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https://gemini.google.com/app</a:t>
            </a:r>
            <a:r>
              <a:rPr lang="en-US" sz="3200" dirty="0"/>
              <a:t> </a:t>
            </a:r>
            <a:endParaRPr lang="en-US" sz="3200" b="1" dirty="0">
              <a:sym typeface="Wingdings" panose="05000000000000000000" pitchFamily="2" charset="2"/>
            </a:endParaRP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Imported the mp3 music file into Adobe Premiere video editing and added pictures  rendered the video and uploaded video to </a:t>
            </a:r>
            <a:r>
              <a:rPr lang="en-US" sz="3200" b="1" dirty="0" err="1">
                <a:sym typeface="Wingdings" panose="05000000000000000000" pitchFamily="2" charset="2"/>
              </a:rPr>
              <a:t>Youtube</a:t>
            </a:r>
            <a:r>
              <a:rPr lang="en-US" sz="3200" b="1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Posted mp3 file and </a:t>
            </a:r>
            <a:r>
              <a:rPr lang="en-US" sz="3200" b="1" dirty="0" err="1">
                <a:sym typeface="Wingdings" panose="05000000000000000000" pitchFamily="2" charset="2"/>
              </a:rPr>
              <a:t>Youtube</a:t>
            </a:r>
            <a:r>
              <a:rPr lang="en-US" sz="3200" b="1" dirty="0">
                <a:sym typeface="Wingdings" panose="05000000000000000000" pitchFamily="2" charset="2"/>
              </a:rPr>
              <a:t> video link on </a:t>
            </a:r>
            <a:r>
              <a:rPr lang="en-US" sz="3200" b="1" dirty="0" err="1">
                <a:sym typeface="Wingdings" panose="05000000000000000000" pitchFamily="2" charset="2"/>
              </a:rPr>
              <a:t>BeL</a:t>
            </a:r>
            <a:endParaRPr lang="en-US" sz="3200" b="1" dirty="0">
              <a:sym typeface="Wingdings" panose="05000000000000000000" pitchFamily="2" charset="2"/>
            </a:endParaRPr>
          </a:p>
          <a:p>
            <a:pPr lvl="1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16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BCFD3D-5831-CFA2-70E6-54F26777D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0846F0-F724-2AC7-B167-E70B3C2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70660" y="2344011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026E1B6-EE5E-48EB-F08E-8BFC739B634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444022B-5468-FBFD-57C8-3C367270FA2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F65B732-9068-8238-90E3-661EA5591F5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479991-9147-ABF3-12A8-C84F55BE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62" y="128845"/>
            <a:ext cx="7490854" cy="1146567"/>
          </a:xfrm>
          <a:noFill/>
        </p:spPr>
        <p:txBody>
          <a:bodyPr anchor="b"/>
          <a:lstStyle/>
          <a:p>
            <a:pPr algn="l"/>
            <a:r>
              <a:rPr lang="en-US" b="1" dirty="0"/>
              <a:t>   Making Talking Avatars for making 60 second </a:t>
            </a:r>
            <a:r>
              <a:rPr lang="en-US" b="1" dirty="0" err="1"/>
              <a:t>Youtube</a:t>
            </a:r>
            <a:r>
              <a:rPr lang="en-US" b="1" dirty="0"/>
              <a:t> shorts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B21B8-AE2A-B116-E4CD-2FA80A5DE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23" y="1404256"/>
            <a:ext cx="7842492" cy="5453744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 algn="l">
              <a:buAutoNum type="arabicParenR"/>
            </a:pPr>
            <a:r>
              <a:rPr lang="en-US" sz="3200" b="1" dirty="0"/>
              <a:t>Example: Be, 3 hrs. </a:t>
            </a:r>
            <a:r>
              <a:rPr lang="en-US" sz="3200" b="1" dirty="0">
                <a:sym typeface="Wingdings" panose="05000000000000000000" pitchFamily="2" charset="2"/>
              </a:rPr>
              <a:t> 60 seconds</a:t>
            </a:r>
            <a:r>
              <a:rPr lang="en-US" sz="3200" b="1" dirty="0"/>
              <a:t> </a:t>
            </a:r>
            <a:r>
              <a:rPr lang="en-US" sz="3200" b="1" dirty="0">
                <a:hlinkClick r:id="rId2"/>
              </a:rPr>
              <a:t>https://biblicalelearning.org/elementor-97330/#TedHildebrandt</a:t>
            </a:r>
            <a:r>
              <a:rPr lang="en-US" sz="3200" b="1" dirty="0"/>
              <a:t> </a:t>
            </a:r>
          </a:p>
          <a:p>
            <a:pPr marL="342900" indent="-342900" algn="l">
              <a:buAutoNum type="arabicParenR"/>
            </a:pPr>
            <a:r>
              <a:rPr lang="en-US" sz="3200" b="1" dirty="0"/>
              <a:t> Tool:  </a:t>
            </a:r>
            <a:r>
              <a:rPr lang="en-US" sz="3200" b="1" dirty="0">
                <a:hlinkClick r:id="rId3"/>
              </a:rPr>
              <a:t>https://HeyGen.com</a:t>
            </a:r>
            <a:r>
              <a:rPr lang="en-US" sz="3200" b="1" dirty="0"/>
              <a:t> </a:t>
            </a:r>
          </a:p>
          <a:p>
            <a:pPr marL="342900" indent="-342900" algn="l">
              <a:buAutoNum type="arabicParenR"/>
            </a:pPr>
            <a:r>
              <a:rPr lang="en-US" sz="3200" b="1" dirty="0"/>
              <a:t> Process: Login</a:t>
            </a:r>
          </a:p>
          <a:p>
            <a:pPr marL="1028700" lvl="1" indent="-342900" algn="l">
              <a:buAutoNum type="arabicParenR"/>
            </a:pPr>
            <a:r>
              <a:rPr lang="en-US" sz="2600" b="1" dirty="0"/>
              <a:t>Dashboard: Have script ready from </a:t>
            </a:r>
            <a:br>
              <a:rPr lang="en-US" sz="2600" b="1" dirty="0"/>
            </a:br>
            <a:r>
              <a:rPr lang="en-US" sz="2600" b="1" dirty="0"/>
              <a:t>          </a:t>
            </a:r>
            <a:r>
              <a:rPr lang="en-US" sz="2600" b="1" dirty="0" err="1"/>
              <a:t>NotebookLM</a:t>
            </a:r>
            <a:r>
              <a:rPr lang="en-US" sz="2600" b="1" dirty="0"/>
              <a:t> Abstract – copy it</a:t>
            </a:r>
          </a:p>
          <a:p>
            <a:pPr marL="1028700" lvl="1" indent="-342900" algn="l">
              <a:buAutoNum type="arabicParenR"/>
            </a:pPr>
            <a:r>
              <a:rPr lang="en-US" sz="2600" b="1" dirty="0"/>
              <a:t>“Create” button </a:t>
            </a:r>
            <a:r>
              <a:rPr lang="en-US" sz="2600" b="1" dirty="0">
                <a:sym typeface="Wingdings" panose="05000000000000000000" pitchFamily="2" charset="2"/>
              </a:rPr>
              <a:t> Quick Avatar Video</a:t>
            </a:r>
          </a:p>
          <a:p>
            <a:pPr marL="1028700" lvl="1" indent="-342900" algn="l">
              <a:buAutoNum type="arabicParenR"/>
            </a:pPr>
            <a:r>
              <a:rPr lang="en-US" sz="2600" b="1" dirty="0">
                <a:sym typeface="Wingdings" panose="05000000000000000000" pitchFamily="2" charset="2"/>
              </a:rPr>
              <a:t>Pick an Avatar Person  Pick Look </a:t>
            </a:r>
          </a:p>
          <a:p>
            <a:pPr marL="1028700" lvl="1" indent="-342900" algn="l">
              <a:buAutoNum type="arabicParenR"/>
            </a:pPr>
            <a:r>
              <a:rPr lang="en-US" sz="2600" b="1" dirty="0">
                <a:sym typeface="Wingdings" panose="05000000000000000000" pitchFamily="2" charset="2"/>
              </a:rPr>
              <a:t>Click Next  Add Script from </a:t>
            </a:r>
            <a:r>
              <a:rPr lang="en-US" sz="2600" b="1" dirty="0" err="1">
                <a:sym typeface="Wingdings" panose="05000000000000000000" pitchFamily="2" charset="2"/>
              </a:rPr>
              <a:t>NotebookLM</a:t>
            </a:r>
            <a:endParaRPr lang="en-US" sz="2600" b="1" dirty="0">
              <a:sym typeface="Wingdings" panose="05000000000000000000" pitchFamily="2" charset="2"/>
            </a:endParaRPr>
          </a:p>
          <a:p>
            <a:pPr marL="1028700" lvl="1" indent="-342900" algn="l">
              <a:buAutoNum type="arabicParenR"/>
            </a:pPr>
            <a:r>
              <a:rPr lang="en-US" sz="2600" b="1" dirty="0">
                <a:sym typeface="Wingdings" panose="05000000000000000000" pitchFamily="2" charset="2"/>
              </a:rPr>
              <a:t>Select a Voice (lower right) </a:t>
            </a:r>
          </a:p>
          <a:p>
            <a:pPr marL="1028700" lvl="1" indent="-342900" algn="l">
              <a:buAutoNum type="arabicParenR"/>
            </a:pPr>
            <a:r>
              <a:rPr lang="en-US" sz="2600" b="1" dirty="0">
                <a:sym typeface="Wingdings" panose="05000000000000000000" pitchFamily="2" charset="2"/>
              </a:rPr>
              <a:t>Preview – to hear voice </a:t>
            </a:r>
          </a:p>
          <a:p>
            <a:pPr marL="1028700" lvl="1" indent="-342900" algn="l">
              <a:buAutoNum type="arabicParenR"/>
            </a:pPr>
            <a:r>
              <a:rPr lang="en-US" sz="2600" b="1" dirty="0"/>
              <a:t>Give it a title, Submit </a:t>
            </a:r>
            <a:r>
              <a:rPr lang="en-US" sz="2600" b="1" dirty="0">
                <a:sym typeface="Wingdings" panose="05000000000000000000" pitchFamily="2" charset="2"/>
              </a:rPr>
              <a:t> Generate Video</a:t>
            </a:r>
          </a:p>
          <a:p>
            <a:pPr marL="1028700" lvl="1" indent="-342900" algn="l">
              <a:buAutoNum type="arabicParenR"/>
            </a:pPr>
            <a:r>
              <a:rPr lang="en-US" sz="2600" b="1" dirty="0">
                <a:sym typeface="Wingdings" panose="05000000000000000000" pitchFamily="2" charset="2"/>
              </a:rPr>
              <a:t>Download video  post on </a:t>
            </a:r>
            <a:r>
              <a:rPr lang="en-US" sz="2600" b="1" dirty="0" err="1">
                <a:sym typeface="Wingdings" panose="05000000000000000000" pitchFamily="2" charset="2"/>
              </a:rPr>
              <a:t>Youtube</a:t>
            </a:r>
            <a:r>
              <a:rPr lang="en-US" sz="2600" b="1" dirty="0">
                <a:sym typeface="Wingdings" panose="05000000000000000000" pitchFamily="2" charset="2"/>
              </a:rPr>
              <a:t> </a:t>
            </a:r>
            <a:endParaRPr lang="en-US" sz="2600" b="1" dirty="0"/>
          </a:p>
        </p:txBody>
      </p:sp>
      <p:pic>
        <p:nvPicPr>
          <p:cNvPr id="20" name="Picture Placeholder 19" descr="A close-up of a graph">
            <a:extLst>
              <a:ext uri="{FF2B5EF4-FFF2-40B4-BE49-F238E27FC236}">
                <a16:creationId xmlns:a16="http://schemas.microsoft.com/office/drawing/2014/main" id="{941B512D-5C1D-8105-9D31-13443E7A64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>
          <a:xfrm>
            <a:off x="7887416" y="0"/>
            <a:ext cx="4304170" cy="6858000"/>
          </a:xfrm>
        </p:spPr>
      </p:pic>
    </p:spTree>
    <p:extLst>
      <p:ext uri="{BB962C8B-B14F-4D97-AF65-F5344CB8AC3E}">
        <p14:creationId xmlns:p14="http://schemas.microsoft.com/office/powerpoint/2010/main" val="1433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 anchor="ctr"/>
          <a:lstStyle/>
          <a:p>
            <a:r>
              <a:rPr lang="en-US" dirty="0"/>
              <a:t>                         </a:t>
            </a:r>
            <a:r>
              <a:rPr lang="en-US" sz="6600" b="1" dirty="0"/>
              <a:t>Introduction </a:t>
            </a:r>
            <a:endParaRPr lang="en-US" b="1" dirty="0"/>
          </a:p>
        </p:txBody>
      </p:sp>
      <p:pic>
        <p:nvPicPr>
          <p:cNvPr id="11" name="Picture Placeholder 15" descr="Data points digital background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1839748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DB896F-3CB6-EE45-47C5-AAB6FC898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6F1230-00A0-AD68-6C40-F94C8A75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08635"/>
            <a:ext cx="11090274" cy="743222"/>
          </a:xfrm>
        </p:spPr>
        <p:txBody>
          <a:bodyPr>
            <a:noAutofit/>
          </a:bodyPr>
          <a:lstStyle/>
          <a:p>
            <a:r>
              <a:rPr lang="en-US" sz="4800" b="1" dirty="0"/>
              <a:t>Discussion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54B4F-244C-ED10-30F7-DF3000A0A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89315"/>
            <a:ext cx="11336339" cy="54864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>
                <a:sym typeface="Wingdings" panose="05000000000000000000" pitchFamily="2" charset="2"/>
              </a:rPr>
              <a:t>What are your thoughts and questions?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How are you using AI currently?  What tools have been useful? 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What can you envision for the future possibilities?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What issues are you having with it currently?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What problems do you anticipate? How will you deal 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b="1" dirty="0">
                <a:sym typeface="Wingdings" panose="05000000000000000000" pitchFamily="2" charset="2"/>
              </a:rPr>
              <a:t>      with those problems? </a:t>
            </a:r>
          </a:p>
          <a:p>
            <a:pPr lvl="1"/>
            <a:endParaRPr lang="en-US" sz="32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281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6" y="549275"/>
            <a:ext cx="5179330" cy="1497240"/>
          </a:xfrm>
          <a:noFill/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93" y="3211275"/>
            <a:ext cx="6297577" cy="2706160"/>
          </a:xfrm>
          <a:noFill/>
        </p:spPr>
        <p:txBody>
          <a:bodyPr>
            <a:normAutofit/>
          </a:bodyPr>
          <a:lstStyle/>
          <a:p>
            <a:r>
              <a:rPr lang="en-US" sz="3200" b="1" dirty="0"/>
              <a:t>Ted Hildebrandt </a:t>
            </a:r>
          </a:p>
          <a:p>
            <a:r>
              <a:rPr lang="en-US" sz="3200" b="1" dirty="0">
                <a:hlinkClick r:id="rId2"/>
              </a:rPr>
              <a:t>ted.hildebrandt@gordon.edu</a:t>
            </a:r>
            <a:r>
              <a:rPr lang="en-US" sz="3200" b="1" dirty="0"/>
              <a:t> </a:t>
            </a:r>
          </a:p>
          <a:p>
            <a:r>
              <a:rPr lang="en-US" sz="3200" b="1" dirty="0">
                <a:hlinkClick r:id="rId3"/>
              </a:rPr>
              <a:t>https://biblicalelearning.org</a:t>
            </a:r>
            <a:r>
              <a:rPr lang="en-US" sz="3200" b="1" dirty="0"/>
              <a:t>  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25" name="Picture Placeholder 24" descr="A close-up of a network">
            <a:extLst>
              <a:ext uri="{FF2B5EF4-FFF2-40B4-BE49-F238E27FC236}">
                <a16:creationId xmlns:a16="http://schemas.microsoft.com/office/drawing/2014/main" id="{41A1C574-72C6-642F-E4D2-FF0C993AEF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/>
      </p:pic>
    </p:spTree>
    <p:extLst>
      <p:ext uri="{BB962C8B-B14F-4D97-AF65-F5344CB8AC3E}">
        <p14:creationId xmlns:p14="http://schemas.microsoft.com/office/powerpoint/2010/main" val="2547630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1B003E-6304-6AE4-BABA-92685B578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FDDCFA-E833-5896-8E79-0C711593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08635"/>
            <a:ext cx="11090274" cy="743222"/>
          </a:xfrm>
        </p:spPr>
        <p:txBody>
          <a:bodyPr>
            <a:noAutofit/>
          </a:bodyPr>
          <a:lstStyle/>
          <a:p>
            <a:r>
              <a:rPr lang="en-US" sz="4800" b="1" dirty="0"/>
              <a:t>Invitation to Lecture for </a:t>
            </a:r>
            <a:r>
              <a:rPr lang="en-US" sz="4800" b="1" dirty="0" err="1"/>
              <a:t>BeL</a:t>
            </a:r>
            <a:r>
              <a:rPr lang="en-US" sz="4800" b="1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A4850-444D-636A-45FE-5FFAB6240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89315"/>
            <a:ext cx="11336339" cy="54864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>
                <a:sym typeface="Wingdings" panose="05000000000000000000" pitchFamily="2" charset="2"/>
              </a:rPr>
              <a:t>Most of the biblical book surveys are covered.  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b="1" dirty="0">
                <a:sym typeface="Wingdings" panose="05000000000000000000" pitchFamily="2" charset="2"/>
              </a:rPr>
              <a:t>Need specialized studies in … Biblical Books and Topics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I travel to your place – so no travel time lost for you 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Pay: ca. $150/hr. – shoot 4-5 lectures/day ($600-750)</a:t>
            </a:r>
          </a:p>
          <a:p>
            <a:pPr lvl="1"/>
            <a:r>
              <a:rPr lang="en-US" sz="3200" b="1" dirty="0">
                <a:sym typeface="Wingdings" panose="05000000000000000000" pitchFamily="2" charset="2"/>
              </a:rPr>
              <a:t>Post on </a:t>
            </a:r>
            <a:r>
              <a:rPr lang="en-US" sz="3200" b="1" dirty="0" err="1">
                <a:sym typeface="Wingdings" panose="05000000000000000000" pitchFamily="2" charset="2"/>
              </a:rPr>
              <a:t>Youtube</a:t>
            </a:r>
            <a:r>
              <a:rPr lang="en-US" sz="3200" b="1" dirty="0">
                <a:sym typeface="Wingdings" panose="05000000000000000000" pitchFamily="2" charset="2"/>
              </a:rPr>
              <a:t> and Biblicalelearning.org add 12</a:t>
            </a:r>
            <a:br>
              <a:rPr lang="en-US" sz="3200" b="1" dirty="0">
                <a:sym typeface="Wingdings" panose="05000000000000000000" pitchFamily="2" charset="2"/>
              </a:rPr>
            </a:br>
            <a:r>
              <a:rPr lang="en-US" sz="3200" b="1" dirty="0">
                <a:sym typeface="Wingdings" panose="05000000000000000000" pitchFamily="2" charset="2"/>
              </a:rPr>
              <a:t>    languages and all this AI stuff.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7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98474"/>
            <a:ext cx="10008281" cy="1450217"/>
          </a:xfrm>
        </p:spPr>
        <p:txBody>
          <a:bodyPr/>
          <a:lstStyle/>
          <a:p>
            <a:r>
              <a:rPr lang="en-US" dirty="0"/>
              <a:t>      </a:t>
            </a:r>
            <a:r>
              <a:rPr lang="en-US" sz="4800" b="1" dirty="0"/>
              <a:t>Helpful Christian Voices on AI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44DD-5BC8-42C8-4313-13CE95ED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42" y="2103039"/>
            <a:ext cx="10402343" cy="3979625"/>
          </a:xfrm>
        </p:spPr>
        <p:txBody>
          <a:bodyPr>
            <a:normAutofit/>
          </a:bodyPr>
          <a:lstStyle/>
          <a:p>
            <a:r>
              <a:rPr lang="en-US" sz="3200" b="1" dirty="0"/>
              <a:t>John Lennox [Oxford Math] </a:t>
            </a:r>
            <a:r>
              <a:rPr lang="en-US" sz="3200" b="1" i="1" dirty="0"/>
              <a:t>2084 and the AI Revolution</a:t>
            </a:r>
          </a:p>
          <a:p>
            <a:r>
              <a:rPr lang="en-US" sz="3200" b="1" dirty="0"/>
              <a:t>Rosalind W. Picard [MIT Media Lab] </a:t>
            </a:r>
          </a:p>
          <a:p>
            <a:r>
              <a:rPr lang="en-US" sz="3200" b="1" dirty="0"/>
              <a:t>Drew Dickens – AI &amp; Spirituality Podcast on Spotify</a:t>
            </a:r>
          </a:p>
        </p:txBody>
      </p:sp>
    </p:spTree>
    <p:extLst>
      <p:ext uri="{BB962C8B-B14F-4D97-AF65-F5344CB8AC3E}">
        <p14:creationId xmlns:p14="http://schemas.microsoft.com/office/powerpoint/2010/main" val="6528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92D49-2A62-CD4F-D7F1-7464286A0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informational information&#10;&#10;AI-generated content may be incorrect.">
            <a:extLst>
              <a:ext uri="{FF2B5EF4-FFF2-40B4-BE49-F238E27FC236}">
                <a16:creationId xmlns:a16="http://schemas.microsoft.com/office/drawing/2014/main" id="{6BF74932-C40D-08AA-AFF5-31DEA2448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5C0A60-F066-F686-6000-67D92DC7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98474"/>
            <a:ext cx="11140395" cy="14502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Major Technological Advances</a:t>
            </a:r>
          </a:p>
        </p:txBody>
      </p:sp>
    </p:spTree>
    <p:extLst>
      <p:ext uri="{BB962C8B-B14F-4D97-AF65-F5344CB8AC3E}">
        <p14:creationId xmlns:p14="http://schemas.microsoft.com/office/powerpoint/2010/main" val="68259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740073-77FB-1C02-ED8D-7B24736AD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6499-2898-62C6-0EE9-B3198F74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498474"/>
            <a:ext cx="10215109" cy="1450217"/>
          </a:xfrm>
        </p:spPr>
        <p:txBody>
          <a:bodyPr>
            <a:normAutofit/>
          </a:bodyPr>
          <a:lstStyle/>
          <a:p>
            <a:r>
              <a:rPr lang="en-US" dirty="0"/>
              <a:t>      </a:t>
            </a:r>
            <a:r>
              <a:rPr lang="en-US" b="1" dirty="0" err="1"/>
              <a:t>Youtube</a:t>
            </a:r>
            <a:r>
              <a:rPr lang="en-US" b="1" dirty="0"/>
              <a:t> Learning AI Resources – sources to </a:t>
            </a:r>
            <a:br>
              <a:rPr lang="en-US" b="1" dirty="0"/>
            </a:br>
            <a:r>
              <a:rPr lang="en-US" b="1" dirty="0"/>
              <a:t>     help keep you up-to-date on AI and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7376-FC99-4C70-D5B0-CC021B186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43" y="2103039"/>
            <a:ext cx="9346428" cy="4471932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Futurepedia</a:t>
            </a:r>
            <a:r>
              <a:rPr lang="en-US" sz="3200" b="1" dirty="0"/>
              <a:t> Channel</a:t>
            </a:r>
          </a:p>
          <a:p>
            <a:r>
              <a:rPr lang="en-US" sz="3200" b="1" dirty="0"/>
              <a:t>Russell Stannard Teacher Training</a:t>
            </a:r>
          </a:p>
          <a:p>
            <a:r>
              <a:rPr lang="en-US" sz="3200" b="1" dirty="0"/>
              <a:t>Kevin </a:t>
            </a:r>
            <a:r>
              <a:rPr lang="en-US" sz="3200" b="1" dirty="0" err="1"/>
              <a:t>Stratvert</a:t>
            </a:r>
            <a:r>
              <a:rPr lang="en-US" sz="3200" b="1" dirty="0"/>
              <a:t> Channel – former MS engineer</a:t>
            </a:r>
          </a:p>
          <a:p>
            <a:r>
              <a:rPr lang="en-US" sz="3200" b="1" dirty="0"/>
              <a:t>Teacher’s Tech Channel</a:t>
            </a:r>
          </a:p>
          <a:p>
            <a:r>
              <a:rPr lang="en-US" sz="3200" b="1" dirty="0"/>
              <a:t>Boon Ai </a:t>
            </a:r>
          </a:p>
          <a:p>
            <a:r>
              <a:rPr lang="en-US" sz="3200" b="1" dirty="0"/>
              <a:t>Edcafe.ai </a:t>
            </a:r>
          </a:p>
        </p:txBody>
      </p:sp>
    </p:spTree>
    <p:extLst>
      <p:ext uri="{BB962C8B-B14F-4D97-AF65-F5344CB8AC3E}">
        <p14:creationId xmlns:p14="http://schemas.microsoft.com/office/powerpoint/2010/main" val="10988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84D4AF-8D29-5A55-F3F8-1E928E3B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857" y="897709"/>
            <a:ext cx="10145486" cy="2286000"/>
          </a:xfrm>
        </p:spPr>
        <p:txBody>
          <a:bodyPr/>
          <a:lstStyle/>
          <a:p>
            <a:r>
              <a:rPr lang="en-US" b="1" dirty="0"/>
              <a:t>Proverbs Case Study – Introducing Biblicalelearning.org [</a:t>
            </a:r>
            <a:r>
              <a:rPr lang="en-US" b="1" dirty="0" err="1"/>
              <a:t>BeL</a:t>
            </a:r>
            <a:r>
              <a:rPr lang="en-US" b="1" dirty="0"/>
              <a:t>] on Proverbs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450744F-A4B6-FD90-F6DA-4EF9A192E3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https://biblicalelearning.org</a:t>
            </a:r>
            <a:endParaRPr lang="en-US" sz="4800" b="1" dirty="0"/>
          </a:p>
          <a:p>
            <a:r>
              <a:rPr lang="en-US" sz="4800" b="1" dirty="0"/>
              <a:t>OT </a:t>
            </a:r>
            <a:r>
              <a:rPr lang="en-US" sz="4800" b="1" dirty="0">
                <a:sym typeface="Wingdings" panose="05000000000000000000" pitchFamily="2" charset="2"/>
              </a:rPr>
              <a:t> </a:t>
            </a:r>
            <a:r>
              <a:rPr lang="en-US" sz="4800" b="1" dirty="0" err="1">
                <a:sym typeface="Wingdings" panose="05000000000000000000" pitchFamily="2" charset="2"/>
              </a:rPr>
              <a:t>Pss</a:t>
            </a:r>
            <a:r>
              <a:rPr lang="en-US" sz="4800" b="1" dirty="0">
                <a:sym typeface="Wingdings" panose="05000000000000000000" pitchFamily="2" charset="2"/>
              </a:rPr>
              <a:t> &amp; Wisdom  Proverbs </a:t>
            </a:r>
            <a:r>
              <a:rPr lang="en-US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51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31ABD-D8DD-36BB-81A2-74C84989E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7A546-1B2B-A689-BA88-8EC7A9B4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23578"/>
            <a:ext cx="11582399" cy="775879"/>
          </a:xfrm>
        </p:spPr>
        <p:txBody>
          <a:bodyPr>
            <a:normAutofit/>
          </a:bodyPr>
          <a:lstStyle/>
          <a:p>
            <a:r>
              <a:rPr lang="en-US" b="1" dirty="0"/>
              <a:t>Survey of </a:t>
            </a:r>
            <a:r>
              <a:rPr lang="en-US" b="1" dirty="0" err="1"/>
              <a:t>BeL</a:t>
            </a:r>
            <a:r>
              <a:rPr lang="en-US" b="1" dirty="0"/>
              <a:t> Proverbs Page Non-AI trad 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3CC9D-463E-6869-78E6-8AFF0A1B3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571" y="1360714"/>
            <a:ext cx="11582400" cy="5573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Author Videos Series: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  Fred Putnam – 4 lectures</a:t>
            </a:r>
          </a:p>
          <a:p>
            <a:pPr marL="685800" lvl="1" indent="-457200"/>
            <a:r>
              <a:rPr lang="en-US" sz="3200" b="1" dirty="0"/>
              <a:t>Knut Heim – 20 lectures </a:t>
            </a:r>
          </a:p>
          <a:p>
            <a:pPr marL="685800" lvl="1" indent="-457200"/>
            <a:r>
              <a:rPr lang="en-US" sz="3200" b="1" dirty="0"/>
              <a:t>Gus Konkel – 22 lectures </a:t>
            </a:r>
          </a:p>
          <a:p>
            <a:pPr marL="685800" lvl="1" indent="-457200"/>
            <a:r>
              <a:rPr lang="en-US" sz="3200" b="1" dirty="0"/>
              <a:t>Daniel Treier – 4 on Christian Living and Proverbs</a:t>
            </a:r>
          </a:p>
          <a:p>
            <a:pPr marL="685800" lvl="1" indent="-457200"/>
            <a:r>
              <a:rPr lang="en-US" sz="3200" b="1" dirty="0"/>
              <a:t>Kyle Dunham – 2 on Structure and Theology of Proverbs</a:t>
            </a:r>
          </a:p>
          <a:p>
            <a:pPr marL="685800" lvl="1" indent="-457200"/>
            <a:r>
              <a:rPr lang="en-US" sz="3200" b="1" dirty="0"/>
              <a:t>Ted Hildebrandt – 7 on how Proverbs is Different than Tanak, Genre, Prov. 26:4-5, Fear of the Lord, et 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16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F49F8-7FDA-3317-F595-0494CBE53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6A39F3-394E-0F22-B35C-087DDF4E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8635"/>
            <a:ext cx="11499623" cy="775879"/>
          </a:xfrm>
        </p:spPr>
        <p:txBody>
          <a:bodyPr>
            <a:normAutofit/>
          </a:bodyPr>
          <a:lstStyle/>
          <a:p>
            <a:r>
              <a:rPr lang="en-US" b="1" dirty="0"/>
              <a:t>Survey of </a:t>
            </a:r>
            <a:r>
              <a:rPr lang="en-US" b="1" dirty="0" err="1"/>
              <a:t>BeL</a:t>
            </a:r>
            <a:r>
              <a:rPr lang="en-US" b="1" dirty="0"/>
              <a:t> Proverbs Page Non-AI trad resources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5C9F3F-2182-BB0B-C4AA-62D719032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13114"/>
            <a:ext cx="11582400" cy="5573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Hebrew Bible Speaker – Abraham </a:t>
            </a:r>
            <a:r>
              <a:rPr lang="en-US" sz="3200" b="1" dirty="0" err="1"/>
              <a:t>Shmuelof</a:t>
            </a:r>
            <a:r>
              <a:rPr lang="en-US" sz="3200" b="1" dirty="0"/>
              <a:t> &amp;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Quizlet – over 240 pages of MC quiz questions on Proverbs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Sermon Series by Gordon </a:t>
            </a:r>
            <a:r>
              <a:rPr lang="en-US" sz="3200" b="1" dirty="0" err="1"/>
              <a:t>Hugenberger</a:t>
            </a:r>
            <a:r>
              <a:rPr lang="en-US" sz="3200" b="1" dirty="0"/>
              <a:t>, Tim Keller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Resource scanned books &amp; articles (TB, JETS)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Internet sources &amp; Videos </a:t>
            </a:r>
          </a:p>
        </p:txBody>
      </p:sp>
    </p:spTree>
    <p:extLst>
      <p:ext uri="{BB962C8B-B14F-4D97-AF65-F5344CB8AC3E}">
        <p14:creationId xmlns:p14="http://schemas.microsoft.com/office/powerpoint/2010/main" val="22412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2326</Words>
  <Application>Microsoft Office PowerPoint</Application>
  <PresentationFormat>Widescreen</PresentationFormat>
  <Paragraphs>177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Wingdings</vt:lpstr>
      <vt:lpstr>Office Theme</vt:lpstr>
      <vt:lpstr>  Using AI in Proverbs                Instruction  By Ted Hildebrandt biblicalelearning.org</vt:lpstr>
      <vt:lpstr>                                       Agenda</vt:lpstr>
      <vt:lpstr>                         Introduction </vt:lpstr>
      <vt:lpstr>      Helpful Christian Voices on AI </vt:lpstr>
      <vt:lpstr>                 Major Technological Advances</vt:lpstr>
      <vt:lpstr>      Youtube Learning AI Resources – sources to       help keep you up-to-date on AI and Teaching</vt:lpstr>
      <vt:lpstr>Proverbs Case Study – Introducing Biblicalelearning.org [BeL] on Proverbs</vt:lpstr>
      <vt:lpstr>Survey of BeL Proverbs Page Non-AI trad resources </vt:lpstr>
      <vt:lpstr>Survey of BeL Proverbs Page Non-AI trad resources </vt:lpstr>
      <vt:lpstr>Trad research sources often overlooked </vt:lpstr>
      <vt:lpstr>         5 AI Tools and How to Use them</vt:lpstr>
      <vt:lpstr>5 AI Tools and How to Use them</vt:lpstr>
      <vt:lpstr>Video Transcriptions using AI </vt:lpstr>
      <vt:lpstr>Transcription/translation Process</vt:lpstr>
      <vt:lpstr>Transcription/translation Process</vt:lpstr>
      <vt:lpstr>Transcription to 12 languages Process</vt:lpstr>
      <vt:lpstr>Text to Speech [TTS] in 12 languages Process</vt:lpstr>
      <vt:lpstr>NotebookLM:  Study Guides, Podcasts, Video Overviews</vt:lpstr>
      <vt:lpstr>         Process of working with NotebookLM</vt:lpstr>
      <vt:lpstr>Process of working with NotebookLM</vt:lpstr>
      <vt:lpstr>   Google’s Gemini Storybook:       Making Proverbial Stories</vt:lpstr>
      <vt:lpstr>Process for Building a Proverbial Story</vt:lpstr>
      <vt:lpstr>Process for Building a Proverbial Story</vt:lpstr>
      <vt:lpstr>Process for Building a Proverbial Story</vt:lpstr>
      <vt:lpstr>Process for Building a Proverbial Story</vt:lpstr>
      <vt:lpstr>   Making Music with Suno AI </vt:lpstr>
      <vt:lpstr>Process for Making Music using Suno Ai</vt:lpstr>
      <vt:lpstr>Process for Making Music</vt:lpstr>
      <vt:lpstr>   Making Talking Avatars for making 60 second Youtube shorts</vt:lpstr>
      <vt:lpstr>Discussion </vt:lpstr>
      <vt:lpstr>Thank you</vt:lpstr>
      <vt:lpstr>Invitation to Lecture for BeL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Ted Hildebrandt</dc:creator>
  <cp:lastModifiedBy>Ted Hildebrandt</cp:lastModifiedBy>
  <cp:revision>29</cp:revision>
  <dcterms:created xsi:type="dcterms:W3CDTF">2025-11-10T12:48:14Z</dcterms:created>
  <dcterms:modified xsi:type="dcterms:W3CDTF">2025-11-19T01:19:37Z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