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1" r:id="rId6"/>
    <p:sldId id="262" r:id="rId7"/>
    <p:sldId id="282" r:id="rId8"/>
    <p:sldId id="304" r:id="rId9"/>
    <p:sldId id="264" r:id="rId10"/>
    <p:sldId id="283" r:id="rId11"/>
    <p:sldId id="265" r:id="rId12"/>
    <p:sldId id="284" r:id="rId13"/>
    <p:sldId id="316" r:id="rId14"/>
    <p:sldId id="285" r:id="rId15"/>
    <p:sldId id="286" r:id="rId16"/>
    <p:sldId id="266" r:id="rId17"/>
    <p:sldId id="287" r:id="rId18"/>
    <p:sldId id="267" r:id="rId19"/>
    <p:sldId id="288" r:id="rId20"/>
    <p:sldId id="305" r:id="rId21"/>
    <p:sldId id="289" r:id="rId22"/>
    <p:sldId id="268" r:id="rId23"/>
    <p:sldId id="306" r:id="rId24"/>
    <p:sldId id="290" r:id="rId25"/>
    <p:sldId id="269" r:id="rId26"/>
    <p:sldId id="291" r:id="rId27"/>
    <p:sldId id="292" r:id="rId28"/>
    <p:sldId id="270" r:id="rId29"/>
    <p:sldId id="293" r:id="rId30"/>
    <p:sldId id="294" r:id="rId31"/>
    <p:sldId id="271" r:id="rId32"/>
    <p:sldId id="308" r:id="rId33"/>
    <p:sldId id="307" r:id="rId34"/>
    <p:sldId id="272" r:id="rId35"/>
    <p:sldId id="295" r:id="rId36"/>
    <p:sldId id="311" r:id="rId37"/>
    <p:sldId id="273" r:id="rId38"/>
    <p:sldId id="274" r:id="rId39"/>
    <p:sldId id="296" r:id="rId40"/>
    <p:sldId id="297" r:id="rId41"/>
    <p:sldId id="275" r:id="rId42"/>
    <p:sldId id="299" r:id="rId43"/>
    <p:sldId id="309" r:id="rId44"/>
    <p:sldId id="300" r:id="rId45"/>
    <p:sldId id="276" r:id="rId46"/>
    <p:sldId id="301" r:id="rId47"/>
    <p:sldId id="302" r:id="rId48"/>
    <p:sldId id="310" r:id="rId49"/>
    <p:sldId id="277" r:id="rId50"/>
    <p:sldId id="312" r:id="rId51"/>
    <p:sldId id="313" r:id="rId52"/>
    <p:sldId id="278" r:id="rId53"/>
    <p:sldId id="314" r:id="rId54"/>
    <p:sldId id="279" r:id="rId55"/>
    <p:sldId id="280" r:id="rId56"/>
    <p:sldId id="281" r:id="rId57"/>
    <p:sldId id="315"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4660"/>
  </p:normalViewPr>
  <p:slideViewPr>
    <p:cSldViewPr snapToGrid="0">
      <p:cViewPr varScale="1">
        <p:scale>
          <a:sx n="120" d="100"/>
          <a:sy n="120" d="100"/>
        </p:scale>
        <p:origin x="120"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192184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AEEBF4-CC5F-4F3F-9D51-DBD965580B10}"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227651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2048229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67594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3471036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1240556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3846646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3419478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59409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3572899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99511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AEEBF4-CC5F-4F3F-9D51-DBD965580B10}"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435216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AEEBF4-CC5F-4F3F-9D51-DBD965580B10}" type="datetimeFigureOut">
              <a:rPr lang="en-US" smtClean="0"/>
              <a:t>4/13/2025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1868106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58651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395888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7AEEBF4-CC5F-4F3F-9D51-DBD965580B10}" type="datetimeFigureOut">
              <a:rPr lang="en-US" smtClean="0"/>
              <a:t>4/13/2025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3585156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AEEBF4-CC5F-4F3F-9D51-DBD965580B10}"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C238A-8625-416D-9917-48E118C82FBC}" type="slidenum">
              <a:rPr lang="en-US" smtClean="0"/>
              <a:t>‹#›</a:t>
            </a:fld>
            <a:endParaRPr lang="en-US"/>
          </a:p>
        </p:txBody>
      </p:sp>
    </p:spTree>
    <p:extLst>
      <p:ext uri="{BB962C8B-B14F-4D97-AF65-F5344CB8AC3E}">
        <p14:creationId xmlns:p14="http://schemas.microsoft.com/office/powerpoint/2010/main" val="347556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7AEEBF4-CC5F-4F3F-9D51-DBD965580B10}" type="datetimeFigureOut">
              <a:rPr lang="en-US" smtClean="0"/>
              <a:t>4/13/2025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3CC238A-8625-416D-9917-48E118C82FBC}" type="slidenum">
              <a:rPr lang="en-US" smtClean="0"/>
              <a:t>‹#›</a:t>
            </a:fld>
            <a:endParaRPr lang="en-US"/>
          </a:p>
        </p:txBody>
      </p:sp>
    </p:spTree>
    <p:extLst>
      <p:ext uri="{BB962C8B-B14F-4D97-AF65-F5344CB8AC3E}">
        <p14:creationId xmlns:p14="http://schemas.microsoft.com/office/powerpoint/2010/main" val="225168148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iblehub.com/deuteronomy/5-26.htm" TargetMode="External"/><Relationship Id="rId2" Type="http://schemas.openxmlformats.org/officeDocument/2006/relationships/hyperlink" Target="http://biblehub.com/exodus/14-10.htm" TargetMode="External"/><Relationship Id="rId1" Type="http://schemas.openxmlformats.org/officeDocument/2006/relationships/slideLayout" Target="../slideLayouts/slideLayout2.xml"/><Relationship Id="rId6" Type="http://schemas.openxmlformats.org/officeDocument/2006/relationships/hyperlink" Target="http://biblehub.com/deuteronomy/5-29.htm" TargetMode="External"/><Relationship Id="rId5" Type="http://schemas.openxmlformats.org/officeDocument/2006/relationships/hyperlink" Target="http://biblehub.com/deuteronomy/5-28.htm" TargetMode="External"/><Relationship Id="rId4" Type="http://schemas.openxmlformats.org/officeDocument/2006/relationships/hyperlink" Target="http://biblehub.com/deuteronomy/5-27.ht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biblehub.com/psalms/66-6.htm" TargetMode="External"/><Relationship Id="rId2" Type="http://schemas.openxmlformats.org/officeDocument/2006/relationships/hyperlink" Target="http://biblehub.com/psalms/66-5.htm" TargetMode="External"/><Relationship Id="rId1" Type="http://schemas.openxmlformats.org/officeDocument/2006/relationships/slideLayout" Target="../slideLayouts/slideLayout2.xml"/><Relationship Id="rId6" Type="http://schemas.openxmlformats.org/officeDocument/2006/relationships/hyperlink" Target="http://biblehub.com/proverbs/24-22.htm" TargetMode="External"/><Relationship Id="rId5" Type="http://schemas.openxmlformats.org/officeDocument/2006/relationships/hyperlink" Target="http://biblehub.com/proverbs/24-21.htm" TargetMode="External"/><Relationship Id="rId4" Type="http://schemas.openxmlformats.org/officeDocument/2006/relationships/hyperlink" Target="http://biblehub.com/psalms/66-7.htm"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biblehub.com/psalms/47-3.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biblehub.com/psalms/66-5.htm" TargetMode="External"/><Relationship Id="rId2" Type="http://schemas.openxmlformats.org/officeDocument/2006/relationships/hyperlink" Target="http://biblehub.com/psalms/66-4.htm" TargetMode="External"/><Relationship Id="rId1" Type="http://schemas.openxmlformats.org/officeDocument/2006/relationships/slideLayout" Target="../slideLayouts/slideLayout2.xml"/><Relationship Id="rId5" Type="http://schemas.openxmlformats.org/officeDocument/2006/relationships/hyperlink" Target="http://biblehub.com/psalms/66-7.htm" TargetMode="External"/><Relationship Id="rId4" Type="http://schemas.openxmlformats.org/officeDocument/2006/relationships/hyperlink" Target="http://biblehub.com/psalms/66-6.ht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biblehub.com/proverbs/24-22.htm" TargetMode="External"/><Relationship Id="rId2" Type="http://schemas.openxmlformats.org/officeDocument/2006/relationships/hyperlink" Target="http://biblehub.com/proverbs/24-21.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biblehub.com/psalms/2-12.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biblehub.com/jeremiah/5-25.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biblehub.com/1_john/4-18.htm" TargetMode="External"/><Relationship Id="rId2" Type="http://schemas.openxmlformats.org/officeDocument/2006/relationships/hyperlink" Target="http://biblehub.com/1_john/4-17.htm" TargetMode="External"/><Relationship Id="rId1" Type="http://schemas.openxmlformats.org/officeDocument/2006/relationships/slideLayout" Target="../slideLayouts/slideLayout2.xml"/><Relationship Id="rId4" Type="http://schemas.openxmlformats.org/officeDocument/2006/relationships/hyperlink" Target="http://biblehub.com/psalms/90-8.ht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biblehub.com/1_samuel/12-15.htm" TargetMode="External"/><Relationship Id="rId7" Type="http://schemas.openxmlformats.org/officeDocument/2006/relationships/hyperlink" Target="https://biblehub.com/1_samuel/12-25.htm" TargetMode="External"/><Relationship Id="rId2" Type="http://schemas.openxmlformats.org/officeDocument/2006/relationships/hyperlink" Target="https://biblehub.com/1_samuel/12.htm#fn" TargetMode="External"/><Relationship Id="rId1" Type="http://schemas.openxmlformats.org/officeDocument/2006/relationships/slideLayout" Target="../slideLayouts/slideLayout2.xml"/><Relationship Id="rId6" Type="http://schemas.openxmlformats.org/officeDocument/2006/relationships/hyperlink" Target="https://biblehub.com/1_samuel/12-24.htm" TargetMode="External"/><Relationship Id="rId5" Type="http://schemas.openxmlformats.org/officeDocument/2006/relationships/hyperlink" Target="https://biblehub.com/1_samuel/12-20.htm" TargetMode="External"/><Relationship Id="rId4" Type="http://schemas.openxmlformats.org/officeDocument/2006/relationships/hyperlink" Target="https://biblehub.com/1_samuel/12-19.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biblehub.com/psalms/130-4.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biblehub.com/2_kings/17-30.htm" TargetMode="External"/><Relationship Id="rId3" Type="http://schemas.openxmlformats.org/officeDocument/2006/relationships/hyperlink" Target="http://biblehub.com/2_kings/17-26.htm" TargetMode="External"/><Relationship Id="rId7" Type="http://schemas.openxmlformats.org/officeDocument/2006/relationships/hyperlink" Target="http://biblehub.com/2_kings/17-29.htm" TargetMode="External"/><Relationship Id="rId2" Type="http://schemas.openxmlformats.org/officeDocument/2006/relationships/hyperlink" Target="http://biblehub.com/2_kings/17-25.htm" TargetMode="External"/><Relationship Id="rId1" Type="http://schemas.openxmlformats.org/officeDocument/2006/relationships/slideLayout" Target="../slideLayouts/slideLayout2.xml"/><Relationship Id="rId6" Type="http://schemas.openxmlformats.org/officeDocument/2006/relationships/hyperlink" Target="http://biblehub.com/2_kings/17-28.htm" TargetMode="External"/><Relationship Id="rId11" Type="http://schemas.openxmlformats.org/officeDocument/2006/relationships/hyperlink" Target="http://biblehub.com/2_kings/17-34.htm" TargetMode="External"/><Relationship Id="rId5" Type="http://schemas.openxmlformats.org/officeDocument/2006/relationships/hyperlink" Target="https://biblehub.com/esv/2_kings/17.htm#footnotes" TargetMode="External"/><Relationship Id="rId10" Type="http://schemas.openxmlformats.org/officeDocument/2006/relationships/hyperlink" Target="http://biblehub.com/2_kings/17-33.htm" TargetMode="External"/><Relationship Id="rId4" Type="http://schemas.openxmlformats.org/officeDocument/2006/relationships/hyperlink" Target="http://biblehub.com/2_kings/17-27.htm" TargetMode="External"/><Relationship Id="rId9" Type="http://schemas.openxmlformats.org/officeDocument/2006/relationships/hyperlink" Target="http://biblehub.com/2_kings/17-32.ht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biblehub.com/malachi/2-5.htm" TargetMode="External"/><Relationship Id="rId2" Type="http://schemas.openxmlformats.org/officeDocument/2006/relationships/hyperlink" Target="http://biblehub.com/malachi/2-4.htm" TargetMode="External"/><Relationship Id="rId1" Type="http://schemas.openxmlformats.org/officeDocument/2006/relationships/slideLayout" Target="../slideLayouts/slideLayout2.xml"/><Relationship Id="rId5" Type="http://schemas.openxmlformats.org/officeDocument/2006/relationships/hyperlink" Target="http://biblehub.com/malachi/2-7.htm" TargetMode="External"/><Relationship Id="rId4" Type="http://schemas.openxmlformats.org/officeDocument/2006/relationships/hyperlink" Target="http://biblehub.com/malachi/2-6.ht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biblehub.com/leviticus/19-30.htm" TargetMode="External"/><Relationship Id="rId7" Type="http://schemas.openxmlformats.org/officeDocument/2006/relationships/hyperlink" Target="http://biblehub.com/leviticus/26-3.htm" TargetMode="External"/><Relationship Id="rId2" Type="http://schemas.openxmlformats.org/officeDocument/2006/relationships/hyperlink" Target="http://biblehub.com/leviticus/19-29.htm" TargetMode="External"/><Relationship Id="rId1" Type="http://schemas.openxmlformats.org/officeDocument/2006/relationships/slideLayout" Target="../slideLayouts/slideLayout2.xml"/><Relationship Id="rId6" Type="http://schemas.openxmlformats.org/officeDocument/2006/relationships/hyperlink" Target="http://biblehub.com/leviticus/26-2.htm" TargetMode="External"/><Relationship Id="rId5" Type="http://schemas.openxmlformats.org/officeDocument/2006/relationships/hyperlink" Target="http://biblehub.com/leviticus/26-1.htm" TargetMode="External"/><Relationship Id="rId4" Type="http://schemas.openxmlformats.org/officeDocument/2006/relationships/hyperlink" Target="http://biblehub.com/leviticus/19-31.ht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biblehub.com/leviticus/19-30.htm" TargetMode="External"/><Relationship Id="rId2" Type="http://schemas.openxmlformats.org/officeDocument/2006/relationships/hyperlink" Target="http://biblehub.com/leviticus/19-3.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biblehub.com/psalms/34-13.htm" TargetMode="External"/><Relationship Id="rId2" Type="http://schemas.openxmlformats.org/officeDocument/2006/relationships/hyperlink" Target="http://biblehub.com/psalms/34-12.htm" TargetMode="External"/><Relationship Id="rId1" Type="http://schemas.openxmlformats.org/officeDocument/2006/relationships/slideLayout" Target="../slideLayouts/slideLayout2.xml"/><Relationship Id="rId4" Type="http://schemas.openxmlformats.org/officeDocument/2006/relationships/hyperlink" Target="http://biblehub.com/psalms/34-14.htm"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biblehub.com/deuteronomy/31-13.htm" TargetMode="External"/><Relationship Id="rId3" Type="http://schemas.openxmlformats.org/officeDocument/2006/relationships/hyperlink" Target="http://biblehub.com/deuteronomy/6-2.htm" TargetMode="External"/><Relationship Id="rId7" Type="http://schemas.openxmlformats.org/officeDocument/2006/relationships/hyperlink" Target="http://biblehub.com/deuteronomy/31-12.htm" TargetMode="External"/><Relationship Id="rId2" Type="http://schemas.openxmlformats.org/officeDocument/2006/relationships/hyperlink" Target="http://biblehub.com/deuteronomy/6-1.htm" TargetMode="External"/><Relationship Id="rId1" Type="http://schemas.openxmlformats.org/officeDocument/2006/relationships/slideLayout" Target="../slideLayouts/slideLayout2.xml"/><Relationship Id="rId6" Type="http://schemas.openxmlformats.org/officeDocument/2006/relationships/hyperlink" Target="http://biblehub.com/deuteronomy/10-13.htm" TargetMode="External"/><Relationship Id="rId5" Type="http://schemas.openxmlformats.org/officeDocument/2006/relationships/hyperlink" Target="http://biblehub.com/deuteronomy/10-12.htm" TargetMode="External"/><Relationship Id="rId4" Type="http://schemas.openxmlformats.org/officeDocument/2006/relationships/hyperlink" Target="http://biblehub.com/deuteronomy/6-24.htm"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biblehub.com/psalms/19-9.htm" TargetMode="External"/><Relationship Id="rId2" Type="http://schemas.openxmlformats.org/officeDocument/2006/relationships/hyperlink" Target="http://biblehub.com/psalms/19-8.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biblehub.com/ecclesiastes/12-14.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biblehub.com/psalms/128-2.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biblehub.com/2_samuel/23-4.htm" TargetMode="External"/><Relationship Id="rId2" Type="http://schemas.openxmlformats.org/officeDocument/2006/relationships/hyperlink" Target="http://biblehub.com/2_samuel/23-3.htm" TargetMode="External"/><Relationship Id="rId1" Type="http://schemas.openxmlformats.org/officeDocument/2006/relationships/slideLayout" Target="../slideLayouts/slideLayout2.xml"/><Relationship Id="rId4" Type="http://schemas.openxmlformats.org/officeDocument/2006/relationships/hyperlink" Target="https://biblehub.com/esv/2_samuel/23.htm#footnotes"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biblehub.com/genesis/22-13.htm" TargetMode="External"/><Relationship Id="rId2" Type="http://schemas.openxmlformats.org/officeDocument/2006/relationships/hyperlink" Target="http://biblehub.com/genesis/22-12.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biblehub.com/genesis/42-18.htm" TargetMode="External"/><Relationship Id="rId2" Type="http://schemas.openxmlformats.org/officeDocument/2006/relationships/hyperlink" Target="http://biblehub.com/genesis/20-8.htm" TargetMode="External"/><Relationship Id="rId1" Type="http://schemas.openxmlformats.org/officeDocument/2006/relationships/slideLayout" Target="../slideLayouts/slideLayout2.xml"/><Relationship Id="rId4" Type="http://schemas.openxmlformats.org/officeDocument/2006/relationships/hyperlink" Target="http://biblehub.com/genesis/42-19.htm"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biblehub.com/exodus/1-20.ht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biblehub.com/1_kings/18-4.ht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biblehub.com/job/6-15.htm" TargetMode="External"/><Relationship Id="rId2" Type="http://schemas.openxmlformats.org/officeDocument/2006/relationships/hyperlink" Target="http://biblehub.com/job/6-14.ht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biblehub.com/psalms/111-10.htm" TargetMode="External"/><Relationship Id="rId2" Type="http://schemas.openxmlformats.org/officeDocument/2006/relationships/hyperlink" Target="http://biblehub.com/psalms/111-9.ht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ref.ly/logosres/esv?ref=BibleESV.Pr14.2&amp;off=4&amp;ctx=tears+it+down.+%0a+2%C2%A0+~Whoever+h%EF%BB%BFwalks+in+%E2%80%A2"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iblehub.com/esv/exodus/20.htm#footnotes" TargetMode="External"/><Relationship Id="rId2" Type="http://schemas.openxmlformats.org/officeDocument/2006/relationships/hyperlink" Target="http://biblehub.com/exodus/20-18.htm" TargetMode="External"/><Relationship Id="rId1" Type="http://schemas.openxmlformats.org/officeDocument/2006/relationships/slideLayout" Target="../slideLayouts/slideLayout2.xml"/><Relationship Id="rId6" Type="http://schemas.openxmlformats.org/officeDocument/2006/relationships/hyperlink" Target="http://biblehub.com/exodus/20-21.htm" TargetMode="External"/><Relationship Id="rId5" Type="http://schemas.openxmlformats.org/officeDocument/2006/relationships/hyperlink" Target="http://biblehub.com/exodus/20-20.htm" TargetMode="External"/><Relationship Id="rId4" Type="http://schemas.openxmlformats.org/officeDocument/2006/relationships/hyperlink" Target="http://biblehub.com/exodus/20-19.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C247B-DE6B-E54D-4986-7BACC9C6BD9A}"/>
              </a:ext>
            </a:extLst>
          </p:cNvPr>
          <p:cNvSpPr>
            <a:spLocks noGrp="1"/>
          </p:cNvSpPr>
          <p:nvPr>
            <p:ph type="ctrTitle"/>
          </p:nvPr>
        </p:nvSpPr>
        <p:spPr>
          <a:xfrm>
            <a:off x="1362809" y="713782"/>
            <a:ext cx="10339754" cy="1376082"/>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Fear</a:t>
            </a:r>
            <a:r>
              <a:rPr lang="en-US" dirty="0"/>
              <a:t> of God:</a:t>
            </a:r>
            <a:r>
              <a:rPr lang="he-IL" sz="1800" dirty="0">
                <a:latin typeface="SBL Hebrew" panose="02000000000000000000" pitchFamily="2" charset="-79"/>
                <a:cs typeface="SBL Hebrew" panose="02000000000000000000" pitchFamily="2" charset="-79"/>
              </a:rPr>
              <a:t>	</a:t>
            </a:r>
            <a:r>
              <a:rPr lang="en-US" sz="1800" dirty="0">
                <a:latin typeface="SBL Hebrew" panose="02000000000000000000" pitchFamily="2" charset="-79"/>
                <a:cs typeface="SBL Hebrew" panose="02000000000000000000" pitchFamily="2" charset="-79"/>
              </a:rPr>
              <a:t> </a:t>
            </a:r>
            <a:r>
              <a:rPr lang="he-IL" sz="8000" dirty="0">
                <a:latin typeface="SBL Hebrew" panose="02000000000000000000" pitchFamily="2" charset="-79"/>
                <a:cs typeface="SBL Hebrew" panose="02000000000000000000" pitchFamily="2" charset="-79"/>
              </a:rPr>
              <a:t>יִרְאַ֣ת יְ֭הוָה</a:t>
            </a:r>
            <a:endParaRPr lang="en-US" dirty="0"/>
          </a:p>
        </p:txBody>
      </p:sp>
      <p:sp>
        <p:nvSpPr>
          <p:cNvPr id="3" name="Subtitle 2">
            <a:extLst>
              <a:ext uri="{FF2B5EF4-FFF2-40B4-BE49-F238E27FC236}">
                <a16:creationId xmlns:a16="http://schemas.microsoft.com/office/drawing/2014/main" id="{4C952D66-4CD8-79C7-1356-FAC4EF6402F8}"/>
              </a:ext>
            </a:extLst>
          </p:cNvPr>
          <p:cNvSpPr>
            <a:spLocks noGrp="1"/>
          </p:cNvSpPr>
          <p:nvPr>
            <p:ph type="subTitle" idx="1"/>
          </p:nvPr>
        </p:nvSpPr>
        <p:spPr>
          <a:xfrm>
            <a:off x="2400300" y="4845993"/>
            <a:ext cx="7429500" cy="861420"/>
          </a:xfrm>
        </p:spPr>
        <p:txBody>
          <a:bodyPr>
            <a:normAutofit/>
          </a:bodyPr>
          <a:lstStyle/>
          <a:p>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Ted Hildebrandt [Biblicalelearning.org]   </a:t>
            </a:r>
          </a:p>
        </p:txBody>
      </p:sp>
      <p:sp>
        <p:nvSpPr>
          <p:cNvPr id="5" name="Subtitle 2">
            <a:extLst>
              <a:ext uri="{FF2B5EF4-FFF2-40B4-BE49-F238E27FC236}">
                <a16:creationId xmlns:a16="http://schemas.microsoft.com/office/drawing/2014/main" id="{A9D3BB6A-7339-F73F-EC9F-81BD759CB7B3}"/>
              </a:ext>
            </a:extLst>
          </p:cNvPr>
          <p:cNvSpPr txBox="1">
            <a:spLocks/>
          </p:cNvSpPr>
          <p:nvPr/>
        </p:nvSpPr>
        <p:spPr>
          <a:xfrm>
            <a:off x="2826355" y="3612454"/>
            <a:ext cx="6716057" cy="861420"/>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A Cognitive Linguistic Approach</a:t>
            </a:r>
          </a:p>
        </p:txBody>
      </p:sp>
      <p:sp>
        <p:nvSpPr>
          <p:cNvPr id="6" name="TextBox 5">
            <a:extLst>
              <a:ext uri="{FF2B5EF4-FFF2-40B4-BE49-F238E27FC236}">
                <a16:creationId xmlns:a16="http://schemas.microsoft.com/office/drawing/2014/main" id="{0DE218BB-E894-7597-D586-BE964D1D1A9F}"/>
              </a:ext>
            </a:extLst>
          </p:cNvPr>
          <p:cNvSpPr txBox="1"/>
          <p:nvPr/>
        </p:nvSpPr>
        <p:spPr>
          <a:xfrm>
            <a:off x="1205339" y="2589549"/>
            <a:ext cx="10238700" cy="523220"/>
          </a:xfrm>
          <a:prstGeom prst="rect">
            <a:avLst/>
          </a:prstGeom>
          <a:noFill/>
        </p:spPr>
        <p:txBody>
          <a:bodyPr wrap="none" rtlCol="0">
            <a:spAutoFit/>
          </a:bodyPr>
          <a:lstStyle/>
          <a:p>
            <a:r>
              <a:rPr lang="en-US" sz="2800" b="1" dirty="0"/>
              <a:t>The fear of the Lord is the beginning of wisdom (Prov. 9:10)</a:t>
            </a:r>
          </a:p>
        </p:txBody>
      </p:sp>
    </p:spTree>
    <p:extLst>
      <p:ext uri="{BB962C8B-B14F-4D97-AF65-F5344CB8AC3E}">
        <p14:creationId xmlns:p14="http://schemas.microsoft.com/office/powerpoint/2010/main" val="1450684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F11913-89D5-C4BD-1573-70DF5B376F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D58DB9-D428-FBE6-BC12-D32D24EBA856}"/>
              </a:ext>
            </a:extLst>
          </p:cNvPr>
          <p:cNvSpPr>
            <a:spLocks noGrp="1"/>
          </p:cNvSpPr>
          <p:nvPr>
            <p:ph type="title"/>
          </p:nvPr>
        </p:nvSpPr>
        <p:spPr>
          <a:xfrm>
            <a:off x="646111" y="452718"/>
            <a:ext cx="10466174"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722C6305-6601-EB6E-4905-26DE00DF04A3}"/>
              </a:ext>
            </a:extLst>
          </p:cNvPr>
          <p:cNvSpPr>
            <a:spLocks noGrp="1"/>
          </p:cNvSpPr>
          <p:nvPr>
            <p:ph idx="1"/>
          </p:nvPr>
        </p:nvSpPr>
        <p:spPr>
          <a:xfrm>
            <a:off x="546847" y="1345223"/>
            <a:ext cx="11134165" cy="5424853"/>
          </a:xfrm>
        </p:spPr>
        <p:txBody>
          <a:bodyPr>
            <a:normAutofit fontScale="70000" lnSpcReduction="20000"/>
          </a:bodyPr>
          <a:lstStyle/>
          <a:p>
            <a:r>
              <a:rPr lang="en-US" sz="3200" dirty="0"/>
              <a:t>CAUSE FOR EFFECT type metonymy</a:t>
            </a:r>
          </a:p>
          <a:p>
            <a:r>
              <a:rPr lang="en-US" sz="3200" dirty="0"/>
              <a:t>Fear </a:t>
            </a:r>
            <a:r>
              <a:rPr lang="en-US" sz="3200" dirty="0" err="1"/>
              <a:t>inclusio</a:t>
            </a:r>
            <a:r>
              <a:rPr lang="en-US" sz="3200" dirty="0"/>
              <a:t> – Ex. 14:10, 31 </a:t>
            </a:r>
            <a:r>
              <a:rPr lang="en-US" sz="2800" b="1" i="0" u="none" strike="noStrike" dirty="0">
                <a:effectLst/>
                <a:hlinkClick r:id="rId2">
                  <a:extLst>
                    <a:ext uri="{A12FA001-AC4F-418D-AE19-62706E023703}">
                      <ahyp:hlinkClr xmlns:ahyp="http://schemas.microsoft.com/office/drawing/2018/hyperlinkcolor" val="tx"/>
                    </a:ext>
                  </a:extLst>
                </a:hlinkClick>
              </a:rPr>
              <a:t>10</a:t>
            </a:r>
            <a:r>
              <a:rPr lang="en-US" sz="2800" b="1" i="0" u="none" strike="noStrike" dirty="0">
                <a:effectLst/>
              </a:rPr>
              <a:t> </a:t>
            </a:r>
            <a:r>
              <a:rPr lang="en-US" sz="2800" b="0" i="0" dirty="0">
                <a:effectLst/>
              </a:rPr>
              <a:t>When Pharaoh drew near, the people of Israel lifted up their eyes, and behold, the Egyptians were marching after them, and they </a:t>
            </a:r>
            <a:r>
              <a:rPr lang="en-US" sz="2800" b="0" i="0" dirty="0">
                <a:solidFill>
                  <a:srgbClr val="FFFF00"/>
                </a:solidFill>
                <a:effectLst/>
              </a:rPr>
              <a:t>feared</a:t>
            </a:r>
            <a:br>
              <a:rPr lang="en-US" sz="2800" b="0" i="0" dirty="0">
                <a:solidFill>
                  <a:srgbClr val="FFFF00"/>
                </a:solidFill>
                <a:effectLst/>
              </a:rPr>
            </a:br>
            <a:r>
              <a:rPr lang="en-US" sz="2800" b="0" i="0" dirty="0">
                <a:solidFill>
                  <a:srgbClr val="FFFF00"/>
                </a:solidFill>
                <a:effectLst/>
              </a:rPr>
              <a:t>greatly (</a:t>
            </a:r>
            <a:r>
              <a:rPr lang="he-IL" sz="3400" b="0" dirty="0">
                <a:latin typeface="SBL Hebrew" panose="02000000000000000000" pitchFamily="2" charset="-79"/>
                <a:cs typeface="SBL Hebrew" panose="02000000000000000000" pitchFamily="2" charset="-79"/>
              </a:rPr>
              <a:t>יָרֵא</a:t>
            </a:r>
            <a:r>
              <a:rPr lang="en-US" sz="3400" b="0" dirty="0">
                <a:latin typeface="SBL Hebrew" panose="02000000000000000000" pitchFamily="2" charset="-79"/>
                <a:cs typeface="SBL Hebrew" panose="02000000000000000000" pitchFamily="2" charset="-79"/>
              </a:rPr>
              <a:t> -</a:t>
            </a:r>
            <a:r>
              <a:rPr lang="en-US" sz="3400" b="0" i="1" dirty="0" err="1">
                <a:latin typeface="SBL Hebrew" panose="02000000000000000000" pitchFamily="2" charset="-79"/>
                <a:cs typeface="SBL Hebrew" panose="02000000000000000000" pitchFamily="2" charset="-79"/>
              </a:rPr>
              <a:t>yārēʾ</a:t>
            </a:r>
            <a:r>
              <a:rPr lang="en-US" sz="3400" b="0" i="1" dirty="0">
                <a:latin typeface="SBL Hebrew" panose="02000000000000000000" pitchFamily="2" charset="-79"/>
                <a:cs typeface="SBL Hebrew" panose="02000000000000000000" pitchFamily="2" charset="-79"/>
              </a:rPr>
              <a:t>)</a:t>
            </a:r>
            <a:r>
              <a:rPr lang="en-US" sz="5700" b="0" i="0" dirty="0">
                <a:effectLst/>
              </a:rPr>
              <a:t> </a:t>
            </a:r>
            <a:r>
              <a:rPr lang="en-US" sz="2800" b="0" i="0" dirty="0">
                <a:effectLst/>
              </a:rPr>
              <a:t>And the people of Israel cried out to the </a:t>
            </a:r>
            <a:r>
              <a:rPr lang="en-US" sz="2800" b="0" i="0" u="none" strike="noStrike" cap="all" dirty="0">
                <a:effectLst/>
              </a:rPr>
              <a:t>LORD</a:t>
            </a:r>
            <a:r>
              <a:rPr lang="en-US" sz="2800" b="0" i="0" dirty="0">
                <a:effectLst/>
              </a:rPr>
              <a:t>.</a:t>
            </a:r>
            <a:br>
              <a:rPr lang="en-US" sz="2800" b="0" i="0" dirty="0">
                <a:effectLst/>
              </a:rPr>
            </a:br>
            <a:r>
              <a:rPr lang="en-US" sz="2800" b="0" i="0" dirty="0">
                <a:effectLst/>
              </a:rPr>
              <a:t>Israel saw the great power that the </a:t>
            </a:r>
            <a:r>
              <a:rPr lang="en-US" sz="2800" b="0" i="0" u="none" strike="noStrike" cap="all" dirty="0">
                <a:effectLst/>
              </a:rPr>
              <a:t>LORD</a:t>
            </a:r>
            <a:r>
              <a:rPr lang="en-US" sz="2800" b="0" i="0" dirty="0">
                <a:effectLst/>
              </a:rPr>
              <a:t> used against the Egyptians, so the people </a:t>
            </a:r>
            <a:r>
              <a:rPr lang="en-US" sz="2800" b="0" i="0" dirty="0">
                <a:solidFill>
                  <a:srgbClr val="FFFF00"/>
                </a:solidFill>
                <a:effectLst/>
              </a:rPr>
              <a:t>feared (</a:t>
            </a:r>
            <a:r>
              <a:rPr lang="he-IL" sz="3400" b="0" dirty="0">
                <a:latin typeface="SBL Hebrew" panose="02000000000000000000" pitchFamily="2" charset="-79"/>
                <a:cs typeface="SBL Hebrew" panose="02000000000000000000" pitchFamily="2" charset="-79"/>
              </a:rPr>
              <a:t>יָרֵא</a:t>
            </a:r>
            <a:r>
              <a:rPr lang="en-US" sz="3400" b="0" dirty="0">
                <a:latin typeface="SBL Hebrew" panose="02000000000000000000" pitchFamily="2" charset="-79"/>
                <a:cs typeface="SBL Hebrew" panose="02000000000000000000" pitchFamily="2" charset="-79"/>
              </a:rPr>
              <a:t> -</a:t>
            </a:r>
            <a:r>
              <a:rPr lang="en-US" sz="3400" b="0" i="1" dirty="0" err="1">
                <a:latin typeface="SBL Hebrew" panose="02000000000000000000" pitchFamily="2" charset="-79"/>
                <a:cs typeface="SBL Hebrew" panose="02000000000000000000" pitchFamily="2" charset="-79"/>
              </a:rPr>
              <a:t>yārēʾ</a:t>
            </a:r>
            <a:r>
              <a:rPr lang="en-US" sz="3400" b="0" i="1" dirty="0">
                <a:latin typeface="SBL Hebrew" panose="02000000000000000000" pitchFamily="2" charset="-79"/>
                <a:cs typeface="SBL Hebrew" panose="02000000000000000000" pitchFamily="2" charset="-79"/>
              </a:rPr>
              <a:t>) </a:t>
            </a:r>
            <a:r>
              <a:rPr lang="en-US" sz="2800" b="0" i="0" dirty="0">
                <a:solidFill>
                  <a:srgbClr val="FFFF00"/>
                </a:solidFill>
                <a:effectLst/>
              </a:rPr>
              <a:t>the </a:t>
            </a:r>
            <a:r>
              <a:rPr lang="en-US" sz="2800" b="0" i="0" u="none" strike="noStrike" cap="all" dirty="0">
                <a:solidFill>
                  <a:srgbClr val="FFFF00"/>
                </a:solidFill>
                <a:effectLst/>
              </a:rPr>
              <a:t>LORD</a:t>
            </a:r>
            <a:r>
              <a:rPr lang="en-US" sz="2800" b="0" i="0" dirty="0">
                <a:effectLst/>
              </a:rPr>
              <a:t>, and they </a:t>
            </a:r>
            <a:r>
              <a:rPr lang="en-US" sz="2800" b="0" i="0" dirty="0">
                <a:solidFill>
                  <a:srgbClr val="FFFF00"/>
                </a:solidFill>
                <a:effectLst/>
              </a:rPr>
              <a:t>believed in </a:t>
            </a:r>
            <a:r>
              <a:rPr lang="en-US" sz="2800" b="0" i="0" dirty="0">
                <a:effectLst/>
              </a:rPr>
              <a:t>the </a:t>
            </a:r>
            <a:r>
              <a:rPr lang="en-US" sz="2800" b="0" i="0" u="none" strike="noStrike" cap="all" dirty="0">
                <a:effectLst/>
              </a:rPr>
              <a:t>LORD</a:t>
            </a:r>
            <a:r>
              <a:rPr lang="en-US" sz="2800" b="0" i="0" dirty="0">
                <a:effectLst/>
              </a:rPr>
              <a:t> and in his servant Moses.</a:t>
            </a:r>
            <a:endParaRPr lang="en-US" sz="3200" dirty="0"/>
          </a:p>
          <a:p>
            <a:pPr algn="just"/>
            <a:r>
              <a:rPr lang="en-US" sz="3200" dirty="0"/>
              <a:t>Classic:  </a:t>
            </a:r>
            <a:r>
              <a:rPr lang="en-US" sz="3200" dirty="0" err="1"/>
              <a:t>Deut</a:t>
            </a:r>
            <a:r>
              <a:rPr lang="en-US" sz="3200" dirty="0"/>
              <a:t> 5:24-29  CAUSE </a:t>
            </a:r>
            <a:r>
              <a:rPr lang="en-US" sz="3200" dirty="0">
                <a:sym typeface="Wingdings" panose="05000000000000000000" pitchFamily="2" charset="2"/>
              </a:rPr>
              <a:t> EFFECT type:  </a:t>
            </a:r>
            <a:r>
              <a:rPr lang="en-US" sz="2800" b="0" i="0" dirty="0">
                <a:effectLst/>
              </a:rPr>
              <a:t>Now therefore why should we die? For this great fire will consume us</a:t>
            </a:r>
            <a:r>
              <a:rPr lang="en-US" sz="2800" b="0" i="0" dirty="0">
                <a:solidFill>
                  <a:srgbClr val="FFFF00"/>
                </a:solidFill>
                <a:effectLst/>
              </a:rPr>
              <a:t>. If we hear the voice of the </a:t>
            </a:r>
            <a:r>
              <a:rPr lang="en-US" sz="2800" b="0" i="0" u="none" strike="noStrike" cap="all" dirty="0">
                <a:solidFill>
                  <a:srgbClr val="FFFF00"/>
                </a:solidFill>
                <a:effectLst/>
              </a:rPr>
              <a:t>LORD</a:t>
            </a:r>
            <a:r>
              <a:rPr lang="en-US" sz="2800" b="0" i="0" dirty="0">
                <a:solidFill>
                  <a:srgbClr val="FFFF00"/>
                </a:solidFill>
                <a:effectLst/>
              </a:rPr>
              <a:t> our God anymore, we shall die</a:t>
            </a:r>
            <a:r>
              <a:rPr lang="en-US" sz="2800" b="0" i="0" dirty="0">
                <a:effectLst/>
              </a:rPr>
              <a:t>. </a:t>
            </a:r>
            <a:r>
              <a:rPr lang="en-US" sz="2800" b="1" i="0" u="none" strike="noStrike" dirty="0">
                <a:effectLst/>
                <a:hlinkClick r:id="rId3">
                  <a:extLst>
                    <a:ext uri="{A12FA001-AC4F-418D-AE19-62706E023703}">
                      <ahyp:hlinkClr xmlns:ahyp="http://schemas.microsoft.com/office/drawing/2018/hyperlinkcolor" val="tx"/>
                    </a:ext>
                  </a:extLst>
                </a:hlinkClick>
              </a:rPr>
              <a:t>26</a:t>
            </a:r>
            <a:r>
              <a:rPr lang="en-US" sz="2800" b="1" i="0" u="none" strike="noStrike" dirty="0">
                <a:effectLst/>
              </a:rPr>
              <a:t> </a:t>
            </a:r>
            <a:r>
              <a:rPr lang="en-US" sz="2800" b="0" i="0" dirty="0">
                <a:effectLst/>
              </a:rPr>
              <a:t>For who is there of all flesh, that has heard the voice of the living God speaking out of the midst of fire as we have, and has still lived? </a:t>
            </a:r>
            <a:r>
              <a:rPr lang="en-US" sz="2800" b="1" i="0" u="none" strike="noStrike" dirty="0">
                <a:effectLst/>
                <a:hlinkClick r:id="rId4">
                  <a:extLst>
                    <a:ext uri="{A12FA001-AC4F-418D-AE19-62706E023703}">
                      <ahyp:hlinkClr xmlns:ahyp="http://schemas.microsoft.com/office/drawing/2018/hyperlinkcolor" val="tx"/>
                    </a:ext>
                  </a:extLst>
                </a:hlinkClick>
              </a:rPr>
              <a:t>27</a:t>
            </a:r>
            <a:r>
              <a:rPr lang="en-US" sz="2800" b="1" i="0" u="none" strike="noStrike" dirty="0">
                <a:effectLst/>
              </a:rPr>
              <a:t> </a:t>
            </a:r>
            <a:r>
              <a:rPr lang="en-US" sz="2800" b="0" i="0" dirty="0">
                <a:effectLst/>
              </a:rPr>
              <a:t>Go near and hear all that the </a:t>
            </a:r>
            <a:r>
              <a:rPr lang="en-US" sz="2800" b="0" i="0" u="none" strike="noStrike" cap="all" dirty="0">
                <a:effectLst/>
              </a:rPr>
              <a:t>LORD</a:t>
            </a:r>
            <a:r>
              <a:rPr lang="en-US" sz="2800" b="0" i="0" dirty="0">
                <a:effectLst/>
              </a:rPr>
              <a:t> our God will say, and speak to us all that the </a:t>
            </a:r>
            <a:r>
              <a:rPr lang="en-US" sz="2800" b="0" i="0" u="none" strike="noStrike" cap="all" dirty="0">
                <a:effectLst/>
              </a:rPr>
              <a:t>LORD</a:t>
            </a:r>
            <a:r>
              <a:rPr lang="en-US" sz="2800" b="0" i="0" dirty="0">
                <a:effectLst/>
              </a:rPr>
              <a:t> our God will speak to you, and we will hear and do it.’ </a:t>
            </a:r>
            <a:r>
              <a:rPr lang="en-US" sz="2800" b="1" i="0" u="none" strike="noStrike" dirty="0">
                <a:effectLst/>
                <a:hlinkClick r:id="rId5">
                  <a:extLst>
                    <a:ext uri="{A12FA001-AC4F-418D-AE19-62706E023703}">
                      <ahyp:hlinkClr xmlns:ahyp="http://schemas.microsoft.com/office/drawing/2018/hyperlinkcolor" val="tx"/>
                    </a:ext>
                  </a:extLst>
                </a:hlinkClick>
              </a:rPr>
              <a:t>28</a:t>
            </a:r>
            <a:r>
              <a:rPr lang="en-US" sz="2800" b="1" i="0" u="none" strike="noStrike" dirty="0">
                <a:effectLst/>
              </a:rPr>
              <a:t> </a:t>
            </a:r>
            <a:r>
              <a:rPr lang="en-US" sz="2800" b="0" i="0" dirty="0">
                <a:effectLst/>
              </a:rPr>
              <a:t>“And the </a:t>
            </a:r>
            <a:r>
              <a:rPr lang="en-US" sz="2800" b="0" i="0" u="none" strike="noStrike" cap="all" dirty="0">
                <a:effectLst/>
              </a:rPr>
              <a:t>LORD</a:t>
            </a:r>
            <a:r>
              <a:rPr lang="en-US" sz="2800" b="0" i="0" dirty="0">
                <a:effectLst/>
              </a:rPr>
              <a:t> heard your words, when you spoke to me. And the </a:t>
            </a:r>
            <a:r>
              <a:rPr lang="en-US" sz="2800" b="0" i="0" u="none" strike="noStrike" cap="all" dirty="0">
                <a:effectLst/>
              </a:rPr>
              <a:t>LORD</a:t>
            </a:r>
            <a:r>
              <a:rPr lang="en-US" sz="2800" b="0" i="0" dirty="0">
                <a:effectLst/>
              </a:rPr>
              <a:t> said to me, ‘I have heard the words of this people, which they have spoken to you. They are right in all that they have spoken. </a:t>
            </a:r>
            <a:r>
              <a:rPr lang="en-US" sz="2800" b="1" i="0" u="none" strike="noStrike" dirty="0">
                <a:effectLst/>
                <a:hlinkClick r:id="rId6">
                  <a:extLst>
                    <a:ext uri="{A12FA001-AC4F-418D-AE19-62706E023703}">
                      <ahyp:hlinkClr xmlns:ahyp="http://schemas.microsoft.com/office/drawing/2018/hyperlinkcolor" val="tx"/>
                    </a:ext>
                  </a:extLst>
                </a:hlinkClick>
              </a:rPr>
              <a:t>29</a:t>
            </a:r>
            <a:r>
              <a:rPr lang="en-US" sz="2800" b="1" i="0" u="none" strike="noStrike" dirty="0">
                <a:effectLst/>
              </a:rPr>
              <a:t> </a:t>
            </a:r>
            <a:r>
              <a:rPr lang="en-US" sz="2800" b="0" i="0" dirty="0">
                <a:effectLst/>
              </a:rPr>
              <a:t>Oh that they had such a </a:t>
            </a:r>
            <a:r>
              <a:rPr lang="en-US" sz="2800" b="0" i="0" dirty="0">
                <a:solidFill>
                  <a:srgbClr val="FFFF00"/>
                </a:solidFill>
                <a:effectLst/>
              </a:rPr>
              <a:t>heart as this always, to fear (</a:t>
            </a:r>
            <a:r>
              <a:rPr lang="he-IL" sz="3400" b="0" dirty="0">
                <a:latin typeface="SBL Hebrew" panose="02000000000000000000" pitchFamily="2" charset="-79"/>
                <a:cs typeface="SBL Hebrew" panose="02000000000000000000" pitchFamily="2" charset="-79"/>
              </a:rPr>
              <a:t>יָרֵא</a:t>
            </a:r>
            <a:r>
              <a:rPr lang="en-US" sz="3400" b="0" dirty="0">
                <a:latin typeface="SBL Hebrew" panose="02000000000000000000" pitchFamily="2" charset="-79"/>
                <a:cs typeface="SBL Hebrew" panose="02000000000000000000" pitchFamily="2" charset="-79"/>
              </a:rPr>
              <a:t> -</a:t>
            </a:r>
            <a:r>
              <a:rPr lang="en-US" sz="3400" b="0" i="1" dirty="0" err="1">
                <a:latin typeface="SBL Hebrew" panose="02000000000000000000" pitchFamily="2" charset="-79"/>
                <a:cs typeface="SBL Hebrew" panose="02000000000000000000" pitchFamily="2" charset="-79"/>
              </a:rPr>
              <a:t>yārēʾ</a:t>
            </a:r>
            <a:r>
              <a:rPr lang="en-US" sz="3400" b="0" i="1" dirty="0">
                <a:latin typeface="SBL Hebrew" panose="02000000000000000000" pitchFamily="2" charset="-79"/>
                <a:cs typeface="SBL Hebrew" panose="02000000000000000000" pitchFamily="2" charset="-79"/>
              </a:rPr>
              <a:t>) </a:t>
            </a:r>
            <a:r>
              <a:rPr lang="en-US" sz="2800" b="0" i="0" dirty="0">
                <a:solidFill>
                  <a:srgbClr val="FFFF00"/>
                </a:solidFill>
                <a:effectLst/>
              </a:rPr>
              <a:t>me and to keep all my commandments</a:t>
            </a:r>
            <a:r>
              <a:rPr lang="en-US" sz="2800" b="0" i="0" dirty="0">
                <a:effectLst/>
              </a:rPr>
              <a:t>, that it might go well with them and with their descendants forever! </a:t>
            </a:r>
            <a:endParaRPr lang="en-US" sz="3200" dirty="0"/>
          </a:p>
          <a:p>
            <a:endParaRPr lang="en-US" sz="3200" dirty="0"/>
          </a:p>
        </p:txBody>
      </p:sp>
    </p:spTree>
    <p:extLst>
      <p:ext uri="{BB962C8B-B14F-4D97-AF65-F5344CB8AC3E}">
        <p14:creationId xmlns:p14="http://schemas.microsoft.com/office/powerpoint/2010/main" val="348512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a:xfrm>
            <a:off x="646111" y="452718"/>
            <a:ext cx="10427428"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263769" y="1336431"/>
            <a:ext cx="11649808" cy="5270557"/>
          </a:xfrm>
        </p:spPr>
        <p:txBody>
          <a:bodyPr>
            <a:normAutofit fontScale="25000" lnSpcReduction="20000"/>
          </a:bodyPr>
          <a:lstStyle/>
          <a:p>
            <a:r>
              <a:rPr lang="en-US" sz="11200" dirty="0">
                <a:solidFill>
                  <a:schemeClr val="tx1">
                    <a:lumMod val="95000"/>
                  </a:schemeClr>
                </a:solidFill>
              </a:rPr>
              <a:t>Sacred Fear of God – </a:t>
            </a:r>
            <a:r>
              <a:rPr lang="en-US" sz="11200" dirty="0" err="1">
                <a:solidFill>
                  <a:schemeClr val="tx1">
                    <a:lumMod val="95000"/>
                  </a:schemeClr>
                </a:solidFill>
              </a:rPr>
              <a:t>mysterium</a:t>
            </a:r>
            <a:r>
              <a:rPr lang="en-US" sz="11200" dirty="0">
                <a:solidFill>
                  <a:schemeClr val="tx1">
                    <a:lumMod val="95000"/>
                  </a:schemeClr>
                </a:solidFill>
              </a:rPr>
              <a:t> </a:t>
            </a:r>
            <a:r>
              <a:rPr lang="en-US" sz="11200" dirty="0" err="1">
                <a:solidFill>
                  <a:schemeClr val="tx1">
                    <a:lumMod val="95000"/>
                  </a:schemeClr>
                </a:solidFill>
              </a:rPr>
              <a:t>tremendum</a:t>
            </a:r>
            <a:r>
              <a:rPr lang="en-US" sz="11200" dirty="0">
                <a:solidFill>
                  <a:schemeClr val="tx1">
                    <a:lumMod val="95000"/>
                  </a:schemeClr>
                </a:solidFill>
              </a:rPr>
              <a:t> et </a:t>
            </a:r>
            <a:r>
              <a:rPr lang="en-US" sz="11200" dirty="0" err="1">
                <a:solidFill>
                  <a:schemeClr val="tx1">
                    <a:lumMod val="95000"/>
                  </a:schemeClr>
                </a:solidFill>
              </a:rPr>
              <a:t>fascinosum</a:t>
            </a:r>
            <a:r>
              <a:rPr lang="en-US" sz="11200" dirty="0">
                <a:solidFill>
                  <a:schemeClr val="tx1">
                    <a:lumMod val="95000"/>
                  </a:schemeClr>
                </a:solidFill>
              </a:rPr>
              <a:t>  -- R. Otto [</a:t>
            </a:r>
            <a:r>
              <a:rPr lang="en-US" sz="11200" i="1" dirty="0">
                <a:solidFill>
                  <a:schemeClr val="tx1">
                    <a:lumMod val="95000"/>
                  </a:schemeClr>
                </a:solidFill>
              </a:rPr>
              <a:t>Idea of the Holy</a:t>
            </a:r>
            <a:r>
              <a:rPr lang="en-US" sz="11200" dirty="0">
                <a:solidFill>
                  <a:schemeClr val="tx1">
                    <a:lumMod val="95000"/>
                  </a:schemeClr>
                </a:solidFill>
              </a:rPr>
              <a:t>]</a:t>
            </a:r>
          </a:p>
          <a:p>
            <a:r>
              <a:rPr lang="en-US" sz="11200" dirty="0">
                <a:solidFill>
                  <a:schemeClr val="tx1">
                    <a:lumMod val="95000"/>
                  </a:schemeClr>
                </a:solidFill>
              </a:rPr>
              <a:t>Isa. 41:23 </a:t>
            </a:r>
            <a:r>
              <a:rPr lang="en-US" sz="9600" b="0" i="0" dirty="0">
                <a:solidFill>
                  <a:schemeClr val="tx1">
                    <a:lumMod val="95000"/>
                  </a:schemeClr>
                </a:solidFill>
                <a:effectLst/>
                <a:latin typeface="Roboto" panose="02000000000000000000" pitchFamily="2" charset="0"/>
              </a:rPr>
              <a:t>Tell us what is to come hereafter, that we may know that you are gods; do good, or do harm, that </a:t>
            </a:r>
            <a:r>
              <a:rPr lang="en-US" sz="9600" b="0" i="0" dirty="0">
                <a:solidFill>
                  <a:srgbClr val="FFFF00"/>
                </a:solidFill>
                <a:effectLst/>
                <a:latin typeface="Roboto" panose="02000000000000000000" pitchFamily="2" charset="0"/>
              </a:rPr>
              <a:t>we may be dismayed and terrified</a:t>
            </a:r>
            <a:r>
              <a:rPr lang="en-US" sz="9600" b="0" i="0" dirty="0">
                <a:solidFill>
                  <a:schemeClr val="tx1">
                    <a:lumMod val="95000"/>
                  </a:schemeClr>
                </a:solidFill>
                <a:effectLst/>
                <a:latin typeface="Roboto" panose="02000000000000000000" pitchFamily="2" charset="0"/>
              </a:rPr>
              <a:t>.(ESV) </a:t>
            </a:r>
            <a:br>
              <a:rPr lang="en-US" sz="9600" b="0" i="0" dirty="0">
                <a:solidFill>
                  <a:schemeClr val="tx1">
                    <a:lumMod val="95000"/>
                  </a:schemeClr>
                </a:solidFill>
                <a:effectLst/>
                <a:latin typeface="Roboto" panose="02000000000000000000" pitchFamily="2" charset="0"/>
              </a:rPr>
            </a:br>
            <a:r>
              <a:rPr lang="en-US" sz="9600" b="0" i="0" dirty="0">
                <a:solidFill>
                  <a:schemeClr val="tx1">
                    <a:lumMod val="95000"/>
                  </a:schemeClr>
                </a:solidFill>
                <a:effectLst/>
                <a:latin typeface="Roboto" panose="02000000000000000000" pitchFamily="2" charset="0"/>
              </a:rPr>
              <a:t>tell us what the future holds, so we may know that you are gods. Do something, whether good or bad, so that we will be </a:t>
            </a:r>
            <a:r>
              <a:rPr lang="en-US" sz="9600" b="0" i="0" dirty="0">
                <a:solidFill>
                  <a:srgbClr val="FFFF00"/>
                </a:solidFill>
                <a:effectLst/>
                <a:latin typeface="Roboto" panose="02000000000000000000" pitchFamily="2" charset="0"/>
              </a:rPr>
              <a:t>dismayed and filled with fear</a:t>
            </a:r>
            <a:r>
              <a:rPr lang="en-US" sz="9600" b="0" i="0" dirty="0">
                <a:solidFill>
                  <a:schemeClr val="tx1">
                    <a:lumMod val="95000"/>
                  </a:schemeClr>
                </a:solidFill>
                <a:effectLst/>
                <a:latin typeface="Roboto" panose="02000000000000000000" pitchFamily="2" charset="0"/>
              </a:rPr>
              <a:t>. (NIV)</a:t>
            </a:r>
            <a:endParaRPr lang="en-US" sz="11200" dirty="0">
              <a:solidFill>
                <a:schemeClr val="tx1">
                  <a:lumMod val="95000"/>
                </a:schemeClr>
              </a:solidFill>
            </a:endParaRPr>
          </a:p>
          <a:p>
            <a:r>
              <a:rPr lang="en-US" sz="11200" dirty="0">
                <a:solidFill>
                  <a:schemeClr val="tx1">
                    <a:lumMod val="95000"/>
                  </a:schemeClr>
                </a:solidFill>
              </a:rPr>
              <a:t>Isa. 8:12-13 </a:t>
            </a:r>
            <a:r>
              <a:rPr lang="en-US" sz="9600" b="0" i="0" dirty="0">
                <a:solidFill>
                  <a:schemeClr val="tx1">
                    <a:lumMod val="95000"/>
                  </a:schemeClr>
                </a:solidFill>
                <a:effectLst/>
                <a:latin typeface="Roboto" panose="02000000000000000000" pitchFamily="2" charset="0"/>
              </a:rPr>
              <a:t>“You are not to say, ‘</a:t>
            </a:r>
            <a:r>
              <a:rPr lang="en-US" sz="9600" b="0" i="1" dirty="0">
                <a:solidFill>
                  <a:schemeClr val="tx1">
                    <a:lumMod val="95000"/>
                  </a:schemeClr>
                </a:solidFill>
                <a:effectLst/>
                <a:latin typeface="Roboto" panose="02000000000000000000" pitchFamily="2" charset="0"/>
              </a:rPr>
              <a:t>It is</a:t>
            </a:r>
            <a:r>
              <a:rPr lang="en-US" sz="9600" b="0" i="0" dirty="0">
                <a:solidFill>
                  <a:schemeClr val="tx1">
                    <a:lumMod val="95000"/>
                  </a:schemeClr>
                </a:solidFill>
                <a:effectLst/>
                <a:latin typeface="Roboto" panose="02000000000000000000" pitchFamily="2" charset="0"/>
              </a:rPr>
              <a:t> a conspiracy!’</a:t>
            </a:r>
            <a:br>
              <a:rPr lang="en-US" sz="9600" dirty="0">
                <a:solidFill>
                  <a:schemeClr val="tx1">
                    <a:lumMod val="95000"/>
                  </a:schemeClr>
                </a:solidFill>
              </a:rPr>
            </a:br>
            <a:r>
              <a:rPr lang="en-US" sz="9600" b="0" i="0" dirty="0">
                <a:solidFill>
                  <a:schemeClr val="tx1">
                    <a:lumMod val="95000"/>
                  </a:schemeClr>
                </a:solidFill>
                <a:effectLst/>
                <a:latin typeface="Roboto" panose="02000000000000000000" pitchFamily="2" charset="0"/>
              </a:rPr>
              <a:t>         In regard to all that this people call a conspiracy,</a:t>
            </a:r>
            <a:br>
              <a:rPr lang="en-US" sz="9600" dirty="0">
                <a:solidFill>
                  <a:schemeClr val="tx1">
                    <a:lumMod val="95000"/>
                  </a:schemeClr>
                </a:solidFill>
              </a:rPr>
            </a:br>
            <a:r>
              <a:rPr lang="en-US" sz="9600" b="0" i="0" dirty="0">
                <a:solidFill>
                  <a:schemeClr val="tx1">
                    <a:lumMod val="95000"/>
                  </a:schemeClr>
                </a:solidFill>
                <a:effectLst/>
                <a:latin typeface="Roboto" panose="02000000000000000000" pitchFamily="2" charset="0"/>
              </a:rPr>
              <a:t>         And </a:t>
            </a:r>
            <a:r>
              <a:rPr lang="en-US" sz="9600" b="0" i="0" dirty="0">
                <a:solidFill>
                  <a:srgbClr val="FFFF00"/>
                </a:solidFill>
                <a:effectLst/>
                <a:latin typeface="Roboto" panose="02000000000000000000" pitchFamily="2" charset="0"/>
              </a:rPr>
              <a:t>you are not to fear what they fear or be in dread of </a:t>
            </a:r>
            <a:r>
              <a:rPr lang="en-US" sz="9600" b="0" i="1" dirty="0">
                <a:solidFill>
                  <a:srgbClr val="FFFF00"/>
                </a:solidFill>
                <a:effectLst/>
                <a:latin typeface="Roboto" panose="02000000000000000000" pitchFamily="2" charset="0"/>
              </a:rPr>
              <a:t>it</a:t>
            </a:r>
            <a:r>
              <a:rPr lang="en-US" sz="9600" b="0" i="1" dirty="0">
                <a:solidFill>
                  <a:schemeClr val="tx1">
                    <a:lumMod val="95000"/>
                  </a:schemeClr>
                </a:solidFill>
                <a:effectLst/>
                <a:latin typeface="Roboto" panose="02000000000000000000" pitchFamily="2" charset="0"/>
              </a:rPr>
              <a:t>.</a:t>
            </a:r>
            <a:br>
              <a:rPr lang="en-US" sz="9600" b="0" i="1" dirty="0">
                <a:solidFill>
                  <a:schemeClr val="tx1">
                    <a:lumMod val="95000"/>
                  </a:schemeClr>
                </a:solidFill>
                <a:effectLst/>
                <a:latin typeface="Roboto" panose="02000000000000000000" pitchFamily="2" charset="0"/>
              </a:rPr>
            </a:br>
            <a:r>
              <a:rPr lang="en-US" sz="9600" b="0" i="0" dirty="0">
                <a:solidFill>
                  <a:schemeClr val="tx1">
                    <a:lumMod val="95000"/>
                  </a:schemeClr>
                </a:solidFill>
                <a:effectLst/>
                <a:latin typeface="Roboto" panose="02000000000000000000" pitchFamily="2" charset="0"/>
              </a:rPr>
              <a:t>“It is the LORD of hosts whom you should regard </a:t>
            </a:r>
            <a:r>
              <a:rPr lang="en-US" sz="9600" b="0" i="0" dirty="0">
                <a:solidFill>
                  <a:srgbClr val="FFFF00"/>
                </a:solidFill>
                <a:effectLst/>
                <a:latin typeface="Roboto" panose="02000000000000000000" pitchFamily="2" charset="0"/>
              </a:rPr>
              <a:t>as holy.</a:t>
            </a:r>
            <a:br>
              <a:rPr lang="en-US" sz="9600" dirty="0">
                <a:solidFill>
                  <a:srgbClr val="FFFF00"/>
                </a:solidFill>
              </a:rPr>
            </a:br>
            <a:r>
              <a:rPr lang="en-US" sz="9600" b="0" i="0" dirty="0">
                <a:solidFill>
                  <a:srgbClr val="FFFF00"/>
                </a:solidFill>
                <a:effectLst/>
                <a:latin typeface="Roboto" panose="02000000000000000000" pitchFamily="2" charset="0"/>
              </a:rPr>
              <a:t>         And He shall be your fear,</a:t>
            </a:r>
            <a:br>
              <a:rPr lang="en-US" sz="9600" dirty="0">
                <a:solidFill>
                  <a:srgbClr val="FFFF00"/>
                </a:solidFill>
              </a:rPr>
            </a:br>
            <a:r>
              <a:rPr lang="en-US" sz="9600" b="0" i="0" dirty="0">
                <a:solidFill>
                  <a:srgbClr val="FFFF00"/>
                </a:solidFill>
                <a:effectLst/>
                <a:latin typeface="Roboto" panose="02000000000000000000" pitchFamily="2" charset="0"/>
              </a:rPr>
              <a:t>         And He shall be your dread.</a:t>
            </a:r>
            <a:br>
              <a:rPr lang="en-US" sz="9600" b="0" i="0" dirty="0">
                <a:solidFill>
                  <a:schemeClr val="tx1">
                    <a:lumMod val="95000"/>
                  </a:schemeClr>
                </a:solidFill>
                <a:effectLst/>
                <a:latin typeface="Roboto" panose="02000000000000000000" pitchFamily="2" charset="0"/>
              </a:rPr>
            </a:br>
            <a:r>
              <a:rPr lang="en-US" sz="9600" b="0" i="0" dirty="0">
                <a:solidFill>
                  <a:schemeClr val="tx1">
                    <a:lumMod val="95000"/>
                  </a:schemeClr>
                </a:solidFill>
                <a:effectLst/>
                <a:latin typeface="Roboto" panose="02000000000000000000" pitchFamily="2" charset="0"/>
              </a:rPr>
              <a:t>“Then He shall become a sanctuary;</a:t>
            </a:r>
            <a:br>
              <a:rPr lang="en-US" sz="9600" dirty="0">
                <a:solidFill>
                  <a:schemeClr val="tx1">
                    <a:lumMod val="95000"/>
                  </a:schemeClr>
                </a:solidFill>
              </a:rPr>
            </a:br>
            <a:r>
              <a:rPr lang="en-US" sz="9600" b="0" i="0" dirty="0">
                <a:solidFill>
                  <a:schemeClr val="tx1">
                    <a:lumMod val="95000"/>
                  </a:schemeClr>
                </a:solidFill>
                <a:effectLst/>
                <a:latin typeface="Roboto" panose="02000000000000000000" pitchFamily="2" charset="0"/>
              </a:rPr>
              <a:t>         But to both the houses of Israel, a stone to strike and a rock to stumble over,</a:t>
            </a:r>
            <a:br>
              <a:rPr lang="en-US" sz="9600" dirty="0">
                <a:solidFill>
                  <a:schemeClr val="tx1">
                    <a:lumMod val="95000"/>
                  </a:schemeClr>
                </a:solidFill>
              </a:rPr>
            </a:br>
            <a:r>
              <a:rPr lang="en-US" sz="9600" b="0" i="0" dirty="0">
                <a:solidFill>
                  <a:schemeClr val="tx1">
                    <a:lumMod val="95000"/>
                  </a:schemeClr>
                </a:solidFill>
                <a:effectLst/>
                <a:latin typeface="Roboto" panose="02000000000000000000" pitchFamily="2" charset="0"/>
              </a:rPr>
              <a:t>         </a:t>
            </a:r>
            <a:r>
              <a:rPr lang="en-US" sz="9600" b="0" i="1" dirty="0">
                <a:solidFill>
                  <a:schemeClr val="tx1">
                    <a:lumMod val="95000"/>
                  </a:schemeClr>
                </a:solidFill>
                <a:effectLst/>
                <a:latin typeface="Roboto" panose="02000000000000000000" pitchFamily="2" charset="0"/>
              </a:rPr>
              <a:t>And</a:t>
            </a:r>
            <a:r>
              <a:rPr lang="en-US" sz="9600" b="0" i="0" dirty="0">
                <a:solidFill>
                  <a:schemeClr val="tx1">
                    <a:lumMod val="95000"/>
                  </a:schemeClr>
                </a:solidFill>
                <a:effectLst/>
                <a:latin typeface="Roboto" panose="02000000000000000000" pitchFamily="2" charset="0"/>
              </a:rPr>
              <a:t> a snare and a trap for the inhabitants of Jerusalem.</a:t>
            </a:r>
            <a:endParaRPr lang="en-US" sz="11200" dirty="0">
              <a:solidFill>
                <a:schemeClr val="tx1">
                  <a:lumMod val="95000"/>
                </a:schemeClr>
              </a:solidFill>
            </a:endParaRPr>
          </a:p>
          <a:p>
            <a:endParaRPr lang="en-US" sz="2800" b="0" i="0" dirty="0">
              <a:solidFill>
                <a:srgbClr val="001320"/>
              </a:solidFill>
              <a:effectLst/>
              <a:latin typeface="Roboto" panose="02000000000000000000" pitchFamily="2" charset="0"/>
            </a:endParaRPr>
          </a:p>
          <a:p>
            <a:r>
              <a:rPr lang="en-US" sz="2800" b="1" i="0" u="none" strike="noStrike" dirty="0">
                <a:solidFill>
                  <a:srgbClr val="008AE6"/>
                </a:solidFill>
                <a:effectLst/>
                <a:latin typeface="Arial" panose="020B0604020202020204" pitchFamily="34" charset="0"/>
                <a:hlinkClick r:id="rId2"/>
              </a:rPr>
              <a:t>5</a:t>
            </a:r>
            <a:r>
              <a:rPr lang="en-US" sz="2800" b="0" i="0" dirty="0">
                <a:solidFill>
                  <a:srgbClr val="001320"/>
                </a:solidFill>
                <a:effectLst/>
                <a:latin typeface="Roboto" panose="02000000000000000000" pitchFamily="2" charset="0"/>
              </a:rPr>
              <a:t>Come and see what God has done:</a:t>
            </a:r>
            <a:br>
              <a:rPr lang="en-US" sz="2800" b="0" i="0" dirty="0">
                <a:solidFill>
                  <a:srgbClr val="001320"/>
                </a:solidFill>
                <a:effectLst/>
                <a:latin typeface="Roboto" panose="02000000000000000000" pitchFamily="2" charset="0"/>
              </a:rPr>
            </a:br>
            <a:r>
              <a:rPr lang="en-US" sz="2800" b="0" i="0" dirty="0">
                <a:solidFill>
                  <a:srgbClr val="001320"/>
                </a:solidFill>
                <a:effectLst/>
                <a:latin typeface="Roboto" panose="02000000000000000000" pitchFamily="2" charset="0"/>
              </a:rPr>
              <a:t>he is awesome in his deeds toward the children of man.</a:t>
            </a:r>
            <a:br>
              <a:rPr lang="en-US" sz="2800" b="0" i="0" dirty="0">
                <a:solidFill>
                  <a:srgbClr val="001320"/>
                </a:solidFill>
                <a:effectLst/>
                <a:latin typeface="Roboto" panose="02000000000000000000" pitchFamily="2" charset="0"/>
              </a:rPr>
            </a:br>
            <a:r>
              <a:rPr lang="en-US" sz="2800" b="1" i="0" u="none" strike="noStrike" dirty="0">
                <a:solidFill>
                  <a:srgbClr val="008AE6"/>
                </a:solidFill>
                <a:effectLst/>
                <a:latin typeface="Arial" panose="020B0604020202020204" pitchFamily="34" charset="0"/>
                <a:hlinkClick r:id="rId3"/>
              </a:rPr>
              <a:t>6</a:t>
            </a:r>
            <a:r>
              <a:rPr lang="en-US" sz="2800" b="0" i="0" dirty="0">
                <a:solidFill>
                  <a:srgbClr val="001320"/>
                </a:solidFill>
                <a:effectLst/>
                <a:latin typeface="Roboto" panose="02000000000000000000" pitchFamily="2" charset="0"/>
              </a:rPr>
              <a:t>He turned the sea into dry land;</a:t>
            </a:r>
            <a:br>
              <a:rPr lang="en-US" sz="2800" b="0" i="0" dirty="0">
                <a:solidFill>
                  <a:srgbClr val="001320"/>
                </a:solidFill>
                <a:effectLst/>
                <a:latin typeface="Roboto" panose="02000000000000000000" pitchFamily="2" charset="0"/>
              </a:rPr>
            </a:br>
            <a:r>
              <a:rPr lang="en-US" sz="2800" b="0" i="0" dirty="0">
                <a:solidFill>
                  <a:srgbClr val="001320"/>
                </a:solidFill>
                <a:effectLst/>
                <a:latin typeface="Roboto" panose="02000000000000000000" pitchFamily="2" charset="0"/>
              </a:rPr>
              <a:t>they passed through the river on foot.</a:t>
            </a:r>
            <a:br>
              <a:rPr lang="en-US" sz="2800" b="0" i="0" dirty="0">
                <a:solidFill>
                  <a:srgbClr val="001320"/>
                </a:solidFill>
                <a:effectLst/>
                <a:latin typeface="Roboto" panose="02000000000000000000" pitchFamily="2" charset="0"/>
              </a:rPr>
            </a:br>
            <a:r>
              <a:rPr lang="en-US" sz="2800" b="0" i="0" dirty="0">
                <a:solidFill>
                  <a:srgbClr val="001320"/>
                </a:solidFill>
                <a:effectLst/>
                <a:latin typeface="Roboto" panose="02000000000000000000" pitchFamily="2" charset="0"/>
              </a:rPr>
              <a:t>There did we rejoice in him,</a:t>
            </a:r>
            <a:br>
              <a:rPr lang="en-US" sz="2800" b="0" i="0" dirty="0">
                <a:solidFill>
                  <a:srgbClr val="001320"/>
                </a:solidFill>
                <a:effectLst/>
                <a:latin typeface="Roboto" panose="02000000000000000000" pitchFamily="2" charset="0"/>
              </a:rPr>
            </a:br>
            <a:r>
              <a:rPr lang="en-US" sz="2800" b="1" i="0" u="none" strike="noStrike" dirty="0">
                <a:solidFill>
                  <a:srgbClr val="008AE6"/>
                </a:solidFill>
                <a:effectLst/>
                <a:latin typeface="Arial" panose="020B0604020202020204" pitchFamily="34" charset="0"/>
                <a:hlinkClick r:id="rId4"/>
              </a:rPr>
              <a:t>7</a:t>
            </a:r>
            <a:r>
              <a:rPr lang="en-US" sz="2800" b="0" i="0" dirty="0">
                <a:solidFill>
                  <a:srgbClr val="001320"/>
                </a:solidFill>
                <a:effectLst/>
                <a:latin typeface="Roboto" panose="02000000000000000000" pitchFamily="2" charset="0"/>
              </a:rPr>
              <a:t>who rules by his might forever,</a:t>
            </a:r>
            <a:br>
              <a:rPr lang="en-US" sz="2800" b="0" i="0" dirty="0">
                <a:solidFill>
                  <a:srgbClr val="001320"/>
                </a:solidFill>
                <a:effectLst/>
                <a:latin typeface="Roboto" panose="02000000000000000000" pitchFamily="2" charset="0"/>
              </a:rPr>
            </a:br>
            <a:r>
              <a:rPr lang="en-US" sz="2800" b="0" i="0" dirty="0">
                <a:solidFill>
                  <a:srgbClr val="001320"/>
                </a:solidFill>
                <a:effectLst/>
                <a:latin typeface="Roboto" panose="02000000000000000000" pitchFamily="2" charset="0"/>
              </a:rPr>
              <a:t>whose eyes keep watch on the nations—</a:t>
            </a:r>
            <a:br>
              <a:rPr lang="en-US" sz="2800" b="0" i="0" dirty="0">
                <a:solidFill>
                  <a:srgbClr val="001320"/>
                </a:solidFill>
                <a:effectLst/>
                <a:latin typeface="Roboto" panose="02000000000000000000" pitchFamily="2" charset="0"/>
              </a:rPr>
            </a:br>
            <a:r>
              <a:rPr lang="en-US" sz="2800" b="0" i="0" dirty="0">
                <a:solidFill>
                  <a:srgbClr val="001320"/>
                </a:solidFill>
                <a:effectLst/>
                <a:latin typeface="Roboto" panose="02000000000000000000" pitchFamily="2" charset="0"/>
              </a:rPr>
              <a:t>let not the rebellious exalt themselves. Selah</a:t>
            </a:r>
          </a:p>
          <a:p>
            <a:endParaRPr lang="en-US" sz="3200" dirty="0"/>
          </a:p>
          <a:p>
            <a:r>
              <a:rPr lang="en-US" sz="3200" dirty="0"/>
              <a:t>Prov. 24:21-22 Yahweh and king to be feared  </a:t>
            </a:r>
            <a:r>
              <a:rPr lang="en-US" sz="2800" b="1" i="0" u="none" strike="noStrike" dirty="0">
                <a:solidFill>
                  <a:srgbClr val="008AE6"/>
                </a:solidFill>
                <a:effectLst/>
                <a:latin typeface="Arial" panose="020B0604020202020204" pitchFamily="34" charset="0"/>
                <a:hlinkClick r:id="rId5"/>
              </a:rPr>
              <a:t>21</a:t>
            </a:r>
            <a:r>
              <a:rPr lang="en-US" sz="2800" b="0" i="0" dirty="0">
                <a:solidFill>
                  <a:srgbClr val="001320"/>
                </a:solidFill>
                <a:effectLst/>
                <a:latin typeface="Roboto" panose="02000000000000000000" pitchFamily="2" charset="0"/>
              </a:rPr>
              <a:t>My son, fear the </a:t>
            </a:r>
            <a:r>
              <a:rPr lang="en-US" sz="2800" b="0" i="0" u="none" strike="noStrike" cap="all" dirty="0">
                <a:solidFill>
                  <a:srgbClr val="001320"/>
                </a:solidFill>
                <a:effectLst/>
                <a:latin typeface="Arial" panose="020B0604020202020204" pitchFamily="34" charset="0"/>
              </a:rPr>
              <a:t>LORD</a:t>
            </a:r>
            <a:r>
              <a:rPr lang="en-US" sz="2800" b="0" i="0" dirty="0">
                <a:solidFill>
                  <a:srgbClr val="001320"/>
                </a:solidFill>
                <a:effectLst/>
                <a:latin typeface="Roboto" panose="02000000000000000000" pitchFamily="2" charset="0"/>
              </a:rPr>
              <a:t> and the king,</a:t>
            </a:r>
            <a:br>
              <a:rPr lang="en-US" sz="2800" dirty="0"/>
            </a:br>
            <a:r>
              <a:rPr lang="en-US" sz="2800" b="0" i="0" dirty="0">
                <a:solidFill>
                  <a:srgbClr val="001320"/>
                </a:solidFill>
                <a:effectLst/>
                <a:latin typeface="Roboto" panose="02000000000000000000" pitchFamily="2" charset="0"/>
              </a:rPr>
              <a:t>and do not join with those who do otherwise,</a:t>
            </a:r>
            <a:br>
              <a:rPr lang="en-US" sz="2800" dirty="0"/>
            </a:br>
            <a:r>
              <a:rPr lang="en-US" sz="2800" b="1" i="0" u="none" strike="noStrike" dirty="0">
                <a:solidFill>
                  <a:srgbClr val="008AE6"/>
                </a:solidFill>
                <a:effectLst/>
                <a:latin typeface="Arial" panose="020B0604020202020204" pitchFamily="34" charset="0"/>
                <a:hlinkClick r:id="rId6"/>
              </a:rPr>
              <a:t>22</a:t>
            </a:r>
            <a:r>
              <a:rPr lang="en-US" sz="2800" b="0" i="0" dirty="0">
                <a:solidFill>
                  <a:srgbClr val="001320"/>
                </a:solidFill>
                <a:effectLst/>
                <a:latin typeface="Roboto" panose="02000000000000000000" pitchFamily="2" charset="0"/>
              </a:rPr>
              <a:t>for disaster will arise suddenly from them,</a:t>
            </a:r>
            <a:br>
              <a:rPr lang="en-US" sz="2800" dirty="0"/>
            </a:br>
            <a:r>
              <a:rPr lang="en-US" sz="2800" b="0" i="0" dirty="0">
                <a:solidFill>
                  <a:srgbClr val="001320"/>
                </a:solidFill>
                <a:effectLst/>
                <a:latin typeface="Roboto" panose="02000000000000000000" pitchFamily="2" charset="0"/>
              </a:rPr>
              <a:t>and who knows the ruin that will come from them both?</a:t>
            </a:r>
            <a:endParaRPr lang="en-US" sz="3200" dirty="0"/>
          </a:p>
        </p:txBody>
      </p:sp>
    </p:spTree>
    <p:extLst>
      <p:ext uri="{BB962C8B-B14F-4D97-AF65-F5344CB8AC3E}">
        <p14:creationId xmlns:p14="http://schemas.microsoft.com/office/powerpoint/2010/main" val="23123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800CE-086A-C3D8-3DBD-189BA55281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58F85E-8943-D354-57FE-019CF8A4681F}"/>
              </a:ext>
            </a:extLst>
          </p:cNvPr>
          <p:cNvSpPr>
            <a:spLocks noGrp="1"/>
          </p:cNvSpPr>
          <p:nvPr>
            <p:ph type="title"/>
          </p:nvPr>
        </p:nvSpPr>
        <p:spPr>
          <a:xfrm>
            <a:off x="646111" y="452718"/>
            <a:ext cx="10512669"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76423150-E800-D8E8-970C-E583AB391328}"/>
              </a:ext>
            </a:extLst>
          </p:cNvPr>
          <p:cNvSpPr>
            <a:spLocks noGrp="1"/>
          </p:cNvSpPr>
          <p:nvPr>
            <p:ph idx="1"/>
          </p:nvPr>
        </p:nvSpPr>
        <p:spPr>
          <a:xfrm>
            <a:off x="546847" y="1490382"/>
            <a:ext cx="11134165" cy="5116606"/>
          </a:xfrm>
        </p:spPr>
        <p:txBody>
          <a:bodyPr>
            <a:normAutofit fontScale="32500" lnSpcReduction="20000"/>
          </a:bodyPr>
          <a:lstStyle/>
          <a:p>
            <a:r>
              <a:rPr lang="en-US" sz="9600" b="1" dirty="0"/>
              <a:t>Sacred Fear of God – </a:t>
            </a:r>
            <a:r>
              <a:rPr lang="en-US" sz="9600" b="1" dirty="0" err="1"/>
              <a:t>mysterium</a:t>
            </a:r>
            <a:r>
              <a:rPr lang="en-US" sz="9600" b="1" dirty="0"/>
              <a:t> </a:t>
            </a:r>
            <a:r>
              <a:rPr lang="en-US" sz="9600" b="1" dirty="0" err="1"/>
              <a:t>tremendum</a:t>
            </a:r>
            <a:r>
              <a:rPr lang="en-US" sz="9600" b="1" dirty="0"/>
              <a:t> et </a:t>
            </a:r>
            <a:r>
              <a:rPr lang="en-US" sz="9600" b="1" dirty="0" err="1"/>
              <a:t>fascinosum</a:t>
            </a:r>
            <a:r>
              <a:rPr lang="en-US" sz="9600" b="1" dirty="0"/>
              <a:t>  -- R. Otto [The Idea of the Holy]</a:t>
            </a:r>
          </a:p>
          <a:p>
            <a:r>
              <a:rPr lang="en-US" sz="9600" dirty="0">
                <a:solidFill>
                  <a:schemeClr val="tx1">
                    <a:lumMod val="95000"/>
                  </a:schemeClr>
                </a:solidFill>
              </a:rPr>
              <a:t>Jer 10:7 </a:t>
            </a:r>
            <a:r>
              <a:rPr lang="en-US" sz="8000" b="0" i="0" dirty="0">
                <a:solidFill>
                  <a:srgbClr val="FFFF00"/>
                </a:solidFill>
                <a:effectLst/>
                <a:latin typeface="Roboto" panose="02000000000000000000" pitchFamily="2" charset="0"/>
              </a:rPr>
              <a:t>Who would not fear You, O King of the nations</a:t>
            </a:r>
            <a:r>
              <a:rPr lang="en-US" sz="8000" b="0" i="0" dirty="0">
                <a:solidFill>
                  <a:schemeClr val="tx1">
                    <a:lumMod val="95000"/>
                  </a:schemeClr>
                </a:solidFill>
                <a:effectLst/>
                <a:latin typeface="Roboto" panose="02000000000000000000" pitchFamily="2" charset="0"/>
              </a:rPr>
              <a:t>? – audacity of</a:t>
            </a:r>
            <a:br>
              <a:rPr lang="en-US" sz="8000" dirty="0">
                <a:solidFill>
                  <a:schemeClr val="tx1">
                    <a:lumMod val="95000"/>
                  </a:schemeClr>
                </a:solidFill>
              </a:rPr>
            </a:br>
            <a:r>
              <a:rPr lang="en-US" sz="8000" b="0" i="0" dirty="0">
                <a:solidFill>
                  <a:schemeClr val="tx1">
                    <a:lumMod val="95000"/>
                  </a:schemeClr>
                </a:solidFill>
                <a:effectLst/>
                <a:latin typeface="Roboto" panose="02000000000000000000" pitchFamily="2" charset="0"/>
              </a:rPr>
              <a:t>                 Indeed, it is Your due!</a:t>
            </a:r>
            <a:br>
              <a:rPr lang="en-US" sz="8000" dirty="0">
                <a:solidFill>
                  <a:schemeClr val="tx1">
                    <a:lumMod val="95000"/>
                  </a:schemeClr>
                </a:solidFill>
              </a:rPr>
            </a:br>
            <a:r>
              <a:rPr lang="en-US" sz="8000" b="0" i="0" dirty="0">
                <a:solidFill>
                  <a:schemeClr val="tx1">
                    <a:lumMod val="95000"/>
                  </a:schemeClr>
                </a:solidFill>
                <a:effectLst/>
                <a:latin typeface="Roboto" panose="02000000000000000000" pitchFamily="2" charset="0"/>
              </a:rPr>
              <a:t>         For among all the wise men of the nations</a:t>
            </a:r>
            <a:br>
              <a:rPr lang="en-US" sz="8000" dirty="0">
                <a:solidFill>
                  <a:schemeClr val="tx1">
                    <a:lumMod val="95000"/>
                  </a:schemeClr>
                </a:solidFill>
              </a:rPr>
            </a:br>
            <a:r>
              <a:rPr lang="en-US" sz="8000" b="0" i="0" dirty="0">
                <a:solidFill>
                  <a:schemeClr val="tx1">
                    <a:lumMod val="95000"/>
                  </a:schemeClr>
                </a:solidFill>
                <a:effectLst/>
                <a:latin typeface="Roboto" panose="02000000000000000000" pitchFamily="2" charset="0"/>
              </a:rPr>
              <a:t>                 And in all their kingdoms,</a:t>
            </a:r>
            <a:br>
              <a:rPr lang="en-US" sz="8000" dirty="0">
                <a:solidFill>
                  <a:schemeClr val="tx1">
                    <a:lumMod val="95000"/>
                  </a:schemeClr>
                </a:solidFill>
              </a:rPr>
            </a:br>
            <a:r>
              <a:rPr lang="en-US" sz="8000" b="0" i="0" dirty="0">
                <a:solidFill>
                  <a:schemeClr val="tx1">
                    <a:lumMod val="95000"/>
                  </a:schemeClr>
                </a:solidFill>
                <a:effectLst/>
                <a:latin typeface="Roboto" panose="02000000000000000000" pitchFamily="2" charset="0"/>
              </a:rPr>
              <a:t>         There is none like You. – incomparability, totally unique, </a:t>
            </a:r>
            <a:br>
              <a:rPr lang="en-US" sz="8000" b="0" i="0" dirty="0">
                <a:solidFill>
                  <a:schemeClr val="tx1">
                    <a:lumMod val="95000"/>
                  </a:schemeClr>
                </a:solidFill>
                <a:effectLst/>
                <a:latin typeface="Roboto" panose="02000000000000000000" pitchFamily="2" charset="0"/>
              </a:rPr>
            </a:br>
            <a:r>
              <a:rPr lang="en-US" sz="8000" b="0" i="0" dirty="0">
                <a:solidFill>
                  <a:schemeClr val="tx1">
                    <a:lumMod val="95000"/>
                  </a:schemeClr>
                </a:solidFill>
                <a:effectLst/>
                <a:latin typeface="Roboto" panose="02000000000000000000" pitchFamily="2" charset="0"/>
              </a:rPr>
              <a:t>                          </a:t>
            </a:r>
            <a:r>
              <a:rPr lang="en-US" sz="8000" b="0" i="0" dirty="0" err="1">
                <a:solidFill>
                  <a:schemeClr val="tx1">
                    <a:lumMod val="95000"/>
                  </a:schemeClr>
                </a:solidFill>
                <a:effectLst/>
                <a:latin typeface="Roboto" panose="02000000000000000000" pitchFamily="2" charset="0"/>
              </a:rPr>
              <a:t>Totaliter</a:t>
            </a:r>
            <a:r>
              <a:rPr lang="en-US" sz="8000" b="0" i="0" dirty="0">
                <a:solidFill>
                  <a:schemeClr val="tx1">
                    <a:lumMod val="95000"/>
                  </a:schemeClr>
                </a:solidFill>
                <a:effectLst/>
                <a:latin typeface="Roboto" panose="02000000000000000000" pitchFamily="2" charset="0"/>
              </a:rPr>
              <a:t> </a:t>
            </a:r>
            <a:r>
              <a:rPr lang="en-US" sz="8000" b="0" i="0" dirty="0" err="1">
                <a:solidFill>
                  <a:schemeClr val="tx1">
                    <a:lumMod val="95000"/>
                  </a:schemeClr>
                </a:solidFill>
                <a:effectLst/>
                <a:latin typeface="Roboto" panose="02000000000000000000" pitchFamily="2" charset="0"/>
              </a:rPr>
              <a:t>Aliter</a:t>
            </a:r>
            <a:r>
              <a:rPr lang="en-US" sz="8000" b="0" i="0" dirty="0">
                <a:solidFill>
                  <a:schemeClr val="tx1">
                    <a:lumMod val="95000"/>
                  </a:schemeClr>
                </a:solidFill>
                <a:effectLst/>
                <a:latin typeface="Roboto" panose="02000000000000000000" pitchFamily="2" charset="0"/>
              </a:rPr>
              <a:t> [totally other], sui generis [one of a kind]</a:t>
            </a:r>
            <a:endParaRPr lang="en-US" sz="9600" dirty="0">
              <a:solidFill>
                <a:schemeClr val="tx1">
                  <a:lumMod val="95000"/>
                </a:schemeClr>
              </a:solidFill>
            </a:endParaRPr>
          </a:p>
          <a:p>
            <a:r>
              <a:rPr lang="en-US" sz="9600" dirty="0">
                <a:solidFill>
                  <a:schemeClr val="tx1">
                    <a:lumMod val="95000"/>
                  </a:schemeClr>
                </a:solidFill>
              </a:rPr>
              <a:t>Psa. 47:2-3 </a:t>
            </a:r>
            <a:r>
              <a:rPr lang="en-US" sz="8000" b="0" i="0" dirty="0">
                <a:solidFill>
                  <a:schemeClr val="tx1">
                    <a:lumMod val="95000"/>
                  </a:schemeClr>
                </a:solidFill>
                <a:effectLst/>
                <a:latin typeface="Roboto" panose="02000000000000000000" pitchFamily="2" charset="0"/>
              </a:rPr>
              <a:t>For the </a:t>
            </a:r>
            <a:r>
              <a:rPr lang="en-US" sz="8000" b="0" i="0" u="none" strike="noStrike" cap="all" dirty="0">
                <a:solidFill>
                  <a:schemeClr val="tx1">
                    <a:lumMod val="95000"/>
                  </a:schemeClr>
                </a:solidFill>
                <a:effectLst/>
                <a:latin typeface="Arial" panose="020B0604020202020204" pitchFamily="34" charset="0"/>
              </a:rPr>
              <a:t>LORD</a:t>
            </a:r>
            <a:r>
              <a:rPr lang="en-US" sz="8000" b="0" i="0" dirty="0">
                <a:solidFill>
                  <a:schemeClr val="tx1">
                    <a:lumMod val="95000"/>
                  </a:schemeClr>
                </a:solidFill>
                <a:effectLst/>
                <a:latin typeface="Roboto" panose="02000000000000000000" pitchFamily="2" charset="0"/>
              </a:rPr>
              <a:t>, the </a:t>
            </a:r>
            <a:r>
              <a:rPr lang="en-US" sz="8000" b="0" i="0" dirty="0">
                <a:solidFill>
                  <a:srgbClr val="FFFF00"/>
                </a:solidFill>
                <a:effectLst/>
                <a:latin typeface="Roboto" panose="02000000000000000000" pitchFamily="2" charset="0"/>
              </a:rPr>
              <a:t>Most High, is to be feared</a:t>
            </a:r>
            <a:r>
              <a:rPr lang="en-US" sz="8000" b="0" i="0" dirty="0">
                <a:solidFill>
                  <a:schemeClr val="tx1">
                    <a:lumMod val="95000"/>
                  </a:schemeClr>
                </a:solidFill>
                <a:effectLst/>
                <a:latin typeface="Roboto" panose="02000000000000000000" pitchFamily="2" charset="0"/>
              </a:rPr>
              <a:t>,</a:t>
            </a:r>
            <a:br>
              <a:rPr lang="en-US" sz="8000" dirty="0">
                <a:solidFill>
                  <a:schemeClr val="tx1">
                    <a:lumMod val="95000"/>
                  </a:schemeClr>
                </a:solidFill>
              </a:rPr>
            </a:br>
            <a:r>
              <a:rPr lang="en-US" sz="8000" dirty="0">
                <a:solidFill>
                  <a:schemeClr val="tx1">
                    <a:lumMod val="95000"/>
                  </a:schemeClr>
                </a:solidFill>
              </a:rPr>
              <a:t>                             </a:t>
            </a:r>
            <a:r>
              <a:rPr lang="en-US" sz="8000" b="0" i="0" dirty="0">
                <a:solidFill>
                  <a:schemeClr val="tx1">
                    <a:lumMod val="95000"/>
                  </a:schemeClr>
                </a:solidFill>
                <a:effectLst/>
                <a:latin typeface="Roboto" panose="02000000000000000000" pitchFamily="2" charset="0"/>
              </a:rPr>
              <a:t>a </a:t>
            </a:r>
            <a:r>
              <a:rPr lang="en-US" sz="8000" b="0" i="0" dirty="0">
                <a:solidFill>
                  <a:srgbClr val="FFFF00"/>
                </a:solidFill>
                <a:effectLst/>
                <a:latin typeface="Roboto" panose="02000000000000000000" pitchFamily="2" charset="0"/>
              </a:rPr>
              <a:t>great king </a:t>
            </a:r>
            <a:r>
              <a:rPr lang="en-US" sz="8000" b="0" i="0" dirty="0">
                <a:solidFill>
                  <a:schemeClr val="tx1">
                    <a:lumMod val="95000"/>
                  </a:schemeClr>
                </a:solidFill>
                <a:effectLst/>
                <a:latin typeface="Roboto" panose="02000000000000000000" pitchFamily="2" charset="0"/>
              </a:rPr>
              <a:t>over all the earth.</a:t>
            </a:r>
            <a:br>
              <a:rPr lang="en-US" sz="8000" dirty="0">
                <a:solidFill>
                  <a:schemeClr val="tx1">
                    <a:lumMod val="95000"/>
                  </a:schemeClr>
                </a:solidFill>
              </a:rPr>
            </a:br>
            <a:r>
              <a:rPr lang="en-US" sz="8000" dirty="0">
                <a:solidFill>
                  <a:schemeClr val="tx1">
                    <a:lumMod val="95000"/>
                  </a:schemeClr>
                </a:solidFill>
              </a:rPr>
              <a:t>                    </a:t>
            </a:r>
            <a:r>
              <a:rPr lang="en-US" sz="8000" b="1" i="0" u="none" strike="noStrike" dirty="0">
                <a:solidFill>
                  <a:schemeClr val="tx1">
                    <a:lumMod val="9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3</a:t>
            </a:r>
            <a:r>
              <a:rPr lang="en-US" sz="8000" b="1" i="0" u="none" strike="noStrike" dirty="0">
                <a:solidFill>
                  <a:schemeClr val="tx1">
                    <a:lumMod val="95000"/>
                  </a:schemeClr>
                </a:solidFill>
                <a:effectLst/>
                <a:latin typeface="Arial" panose="020B0604020202020204" pitchFamily="34" charset="0"/>
              </a:rPr>
              <a:t> </a:t>
            </a:r>
            <a:r>
              <a:rPr lang="en-US" sz="8000" b="0" i="0" dirty="0">
                <a:solidFill>
                  <a:schemeClr val="tx1">
                    <a:lumMod val="95000"/>
                  </a:schemeClr>
                </a:solidFill>
                <a:effectLst/>
                <a:latin typeface="Roboto" panose="02000000000000000000" pitchFamily="2" charset="0"/>
              </a:rPr>
              <a:t>He subdued peoples under us,</a:t>
            </a:r>
            <a:br>
              <a:rPr lang="en-US" sz="8000" dirty="0">
                <a:solidFill>
                  <a:schemeClr val="tx1">
                    <a:lumMod val="95000"/>
                  </a:schemeClr>
                </a:solidFill>
              </a:rPr>
            </a:br>
            <a:r>
              <a:rPr lang="en-US" sz="8000" dirty="0">
                <a:solidFill>
                  <a:schemeClr val="tx1">
                    <a:lumMod val="95000"/>
                  </a:schemeClr>
                </a:solidFill>
              </a:rPr>
              <a:t>                             </a:t>
            </a:r>
            <a:r>
              <a:rPr lang="en-US" sz="8000" b="0" i="0" dirty="0">
                <a:solidFill>
                  <a:schemeClr val="tx1">
                    <a:lumMod val="95000"/>
                  </a:schemeClr>
                </a:solidFill>
                <a:effectLst/>
                <a:latin typeface="Roboto" panose="02000000000000000000" pitchFamily="2" charset="0"/>
              </a:rPr>
              <a:t>and nations under our feet.</a:t>
            </a:r>
            <a:endParaRPr lang="en-US" sz="9600" dirty="0">
              <a:solidFill>
                <a:schemeClr val="tx1">
                  <a:lumMod val="95000"/>
                </a:schemeClr>
              </a:solidFill>
            </a:endParaRPr>
          </a:p>
        </p:txBody>
      </p:sp>
    </p:spTree>
    <p:extLst>
      <p:ext uri="{BB962C8B-B14F-4D97-AF65-F5344CB8AC3E}">
        <p14:creationId xmlns:p14="http://schemas.microsoft.com/office/powerpoint/2010/main" val="165173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DECB-382C-04F6-CEE9-1937AC35C11B}"/>
              </a:ext>
            </a:extLst>
          </p:cNvPr>
          <p:cNvSpPr>
            <a:spLocks noGrp="1"/>
          </p:cNvSpPr>
          <p:nvPr>
            <p:ph type="title"/>
          </p:nvPr>
        </p:nvSpPr>
        <p:spPr/>
        <p:txBody>
          <a:bodyPr/>
          <a:lstStyle/>
          <a:p>
            <a:r>
              <a:rPr lang="en-US" dirty="0"/>
              <a:t>Fear of God - NT</a:t>
            </a:r>
          </a:p>
        </p:txBody>
      </p:sp>
      <p:sp>
        <p:nvSpPr>
          <p:cNvPr id="3" name="Content Placeholder 2">
            <a:extLst>
              <a:ext uri="{FF2B5EF4-FFF2-40B4-BE49-F238E27FC236}">
                <a16:creationId xmlns:a16="http://schemas.microsoft.com/office/drawing/2014/main" id="{0BED2153-CFE9-A101-EF5B-11999D97EF13}"/>
              </a:ext>
            </a:extLst>
          </p:cNvPr>
          <p:cNvSpPr>
            <a:spLocks noGrp="1"/>
          </p:cNvSpPr>
          <p:nvPr>
            <p:ph idx="1"/>
          </p:nvPr>
        </p:nvSpPr>
        <p:spPr>
          <a:xfrm>
            <a:off x="1103312" y="2052918"/>
            <a:ext cx="10222573" cy="4195481"/>
          </a:xfrm>
        </p:spPr>
        <p:txBody>
          <a:bodyPr>
            <a:normAutofit/>
          </a:bodyPr>
          <a:lstStyle/>
          <a:p>
            <a:r>
              <a:rPr lang="en-US" sz="4000" baseline="30000" dirty="0"/>
              <a:t>Mat. 17:5-8 </a:t>
            </a:r>
            <a:r>
              <a:rPr lang="en-US" sz="4000" baseline="30000" dirty="0">
                <a:solidFill>
                  <a:srgbClr val="FFFF00"/>
                </a:solidFill>
              </a:rPr>
              <a:t>Mount of Transfiguration: </a:t>
            </a:r>
            <a:br>
              <a:rPr lang="en-US" sz="4000" baseline="30000" dirty="0"/>
            </a:br>
            <a:r>
              <a:rPr lang="en-US" sz="4000" baseline="30000" dirty="0"/>
              <a:t>5. He was still speaking when, behold, a bright cloud overshadowed them, and a voice from the cloud said, “This is my beloved Son, with whom I am well pleased; listen to him.” 6 When the disciples heard this, </a:t>
            </a:r>
            <a:r>
              <a:rPr lang="en-US" sz="4000" baseline="30000" dirty="0">
                <a:solidFill>
                  <a:srgbClr val="FFFF00"/>
                </a:solidFill>
              </a:rPr>
              <a:t>they fell on their faces and were terrified</a:t>
            </a:r>
            <a:r>
              <a:rPr lang="en-US" sz="4000" baseline="30000" dirty="0"/>
              <a:t>. 7 But Jesus came and touched them, saying, “Rise, and have no fear.” 8 And when they lifted up their eyes, they saw no one but Jesus only. </a:t>
            </a:r>
          </a:p>
        </p:txBody>
      </p:sp>
    </p:spTree>
    <p:extLst>
      <p:ext uri="{BB962C8B-B14F-4D97-AF65-F5344CB8AC3E}">
        <p14:creationId xmlns:p14="http://schemas.microsoft.com/office/powerpoint/2010/main" val="842341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063C0A-B9AC-CC47-EA66-5143B9D08E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8493C8-CA55-0FE1-59C1-14A8E3028698}"/>
              </a:ext>
            </a:extLst>
          </p:cNvPr>
          <p:cNvSpPr>
            <a:spLocks noGrp="1"/>
          </p:cNvSpPr>
          <p:nvPr>
            <p:ph type="title"/>
          </p:nvPr>
        </p:nvSpPr>
        <p:spPr>
          <a:xfrm>
            <a:off x="646111" y="452718"/>
            <a:ext cx="10125211"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AFD291E7-940A-2322-14BA-74F9A6031602}"/>
              </a:ext>
            </a:extLst>
          </p:cNvPr>
          <p:cNvSpPr>
            <a:spLocks noGrp="1"/>
          </p:cNvSpPr>
          <p:nvPr>
            <p:ph idx="1"/>
          </p:nvPr>
        </p:nvSpPr>
        <p:spPr>
          <a:xfrm>
            <a:off x="240225" y="1418096"/>
            <a:ext cx="11422858" cy="5602637"/>
          </a:xfrm>
        </p:spPr>
        <p:txBody>
          <a:bodyPr>
            <a:normAutofit fontScale="55000" lnSpcReduction="20000"/>
          </a:bodyPr>
          <a:lstStyle/>
          <a:p>
            <a:r>
              <a:rPr lang="en-US" sz="4200" b="1" dirty="0">
                <a:solidFill>
                  <a:schemeClr val="tx1">
                    <a:lumMod val="95000"/>
                  </a:schemeClr>
                </a:solidFill>
              </a:rPr>
              <a:t>Sacred Fear of God – </a:t>
            </a:r>
            <a:r>
              <a:rPr lang="en-US" sz="4200" b="1" dirty="0" err="1">
                <a:solidFill>
                  <a:schemeClr val="tx1">
                    <a:lumMod val="95000"/>
                  </a:schemeClr>
                </a:solidFill>
              </a:rPr>
              <a:t>mysterium</a:t>
            </a:r>
            <a:r>
              <a:rPr lang="en-US" sz="4200" b="1" dirty="0">
                <a:solidFill>
                  <a:schemeClr val="tx1">
                    <a:lumMod val="95000"/>
                  </a:schemeClr>
                </a:solidFill>
              </a:rPr>
              <a:t> </a:t>
            </a:r>
            <a:r>
              <a:rPr lang="en-US" sz="4200" b="1" dirty="0" err="1">
                <a:solidFill>
                  <a:schemeClr val="tx1">
                    <a:lumMod val="95000"/>
                  </a:schemeClr>
                </a:solidFill>
              </a:rPr>
              <a:t>tremendum</a:t>
            </a:r>
            <a:r>
              <a:rPr lang="en-US" sz="4200" b="1" dirty="0">
                <a:solidFill>
                  <a:schemeClr val="tx1">
                    <a:lumMod val="95000"/>
                  </a:schemeClr>
                </a:solidFill>
              </a:rPr>
              <a:t> et </a:t>
            </a:r>
            <a:r>
              <a:rPr lang="en-US" sz="4200" b="1" dirty="0" err="1">
                <a:solidFill>
                  <a:schemeClr val="tx1">
                    <a:lumMod val="95000"/>
                  </a:schemeClr>
                </a:solidFill>
              </a:rPr>
              <a:t>fascinosum</a:t>
            </a:r>
            <a:r>
              <a:rPr lang="en-US" sz="4200" b="1" dirty="0">
                <a:solidFill>
                  <a:schemeClr val="tx1">
                    <a:lumMod val="95000"/>
                  </a:schemeClr>
                </a:solidFill>
              </a:rPr>
              <a:t>  -- R. Otto</a:t>
            </a:r>
          </a:p>
          <a:p>
            <a:r>
              <a:rPr lang="en-US" sz="5100" dirty="0">
                <a:solidFill>
                  <a:schemeClr val="tx1">
                    <a:lumMod val="95000"/>
                  </a:schemeClr>
                </a:solidFill>
              </a:rPr>
              <a:t>Psa. 66:3-7 </a:t>
            </a:r>
            <a:br>
              <a:rPr lang="en-US" sz="5100" dirty="0">
                <a:solidFill>
                  <a:schemeClr val="tx1">
                    <a:lumMod val="95000"/>
                  </a:schemeClr>
                </a:solidFill>
              </a:rPr>
            </a:br>
            <a:r>
              <a:rPr lang="en-US" sz="5100" dirty="0">
                <a:solidFill>
                  <a:schemeClr val="tx1">
                    <a:lumMod val="95000"/>
                  </a:schemeClr>
                </a:solidFill>
              </a:rPr>
              <a:t>    </a:t>
            </a:r>
            <a:r>
              <a:rPr lang="en-US" sz="4400" b="0" i="0" dirty="0">
                <a:solidFill>
                  <a:schemeClr val="tx1">
                    <a:lumMod val="95000"/>
                  </a:schemeClr>
                </a:solidFill>
                <a:effectLst/>
                <a:latin typeface="Roboto" panose="02000000000000000000" pitchFamily="2" charset="0"/>
              </a:rPr>
              <a:t>Say to God, “How </a:t>
            </a:r>
            <a:r>
              <a:rPr lang="en-US" sz="4400" b="0" i="0" dirty="0">
                <a:solidFill>
                  <a:srgbClr val="FFFF00"/>
                </a:solidFill>
                <a:effectLst/>
                <a:latin typeface="Roboto" panose="02000000000000000000" pitchFamily="2" charset="0"/>
              </a:rPr>
              <a:t>awesome</a:t>
            </a:r>
            <a:r>
              <a:rPr lang="en-US" sz="4400" b="0" i="0" dirty="0">
                <a:solidFill>
                  <a:schemeClr val="tx1">
                    <a:lumMod val="95000"/>
                  </a:schemeClr>
                </a:solidFill>
                <a:effectLst/>
                <a:latin typeface="Roboto" panose="02000000000000000000" pitchFamily="2" charset="0"/>
              </a:rPr>
              <a:t> [terrible: KJV</a:t>
            </a:r>
            <a:r>
              <a:rPr lang="en-US" sz="4400" dirty="0">
                <a:solidFill>
                  <a:schemeClr val="tx1">
                    <a:lumMod val="95000"/>
                  </a:schemeClr>
                </a:solidFill>
                <a:latin typeface="Roboto" panose="02000000000000000000" pitchFamily="2" charset="0"/>
              </a:rPr>
              <a:t>, </a:t>
            </a:r>
            <a:r>
              <a:rPr lang="en-US" sz="4500" b="0" i="0" dirty="0">
                <a:solidFill>
                  <a:schemeClr val="tx1">
                    <a:lumMod val="95000"/>
                  </a:schemeClr>
                </a:solidFill>
                <a:effectLst/>
              </a:rPr>
              <a:t>(</a:t>
            </a:r>
            <a:r>
              <a:rPr lang="he-IL" sz="6000" b="0" dirty="0">
                <a:solidFill>
                  <a:schemeClr val="tx1">
                    <a:lumMod val="95000"/>
                  </a:schemeClr>
                </a:solidFill>
                <a:latin typeface="SBL Hebrew" panose="02000000000000000000" pitchFamily="2" charset="-79"/>
                <a:cs typeface="SBL Hebrew" panose="02000000000000000000" pitchFamily="2" charset="-79"/>
              </a:rPr>
              <a:t>יָרֵ</a:t>
            </a:r>
            <a:r>
              <a:rPr lang="he-IL" sz="6000" b="0" dirty="0">
                <a:latin typeface="SBL Hebrew" panose="02000000000000000000" pitchFamily="2" charset="-79"/>
                <a:cs typeface="SBL Hebrew" panose="02000000000000000000" pitchFamily="2" charset="-79"/>
              </a:rPr>
              <a:t>א</a:t>
            </a:r>
            <a:r>
              <a:rPr lang="en-US" sz="6000" b="0" dirty="0">
                <a:latin typeface="SBL Hebrew" panose="02000000000000000000" pitchFamily="2" charset="-79"/>
                <a:cs typeface="SBL Hebrew" panose="02000000000000000000" pitchFamily="2" charset="-79"/>
              </a:rPr>
              <a:t> -</a:t>
            </a:r>
            <a:r>
              <a:rPr lang="en-US" sz="6000" b="0" i="1" dirty="0" err="1">
                <a:latin typeface="SBL Hebrew" panose="02000000000000000000" pitchFamily="2" charset="-79"/>
                <a:cs typeface="SBL Hebrew" panose="02000000000000000000" pitchFamily="2" charset="-79"/>
              </a:rPr>
              <a:t>yārēʾ</a:t>
            </a:r>
            <a:r>
              <a:rPr lang="en-US" sz="6000" b="0" i="1" dirty="0">
                <a:latin typeface="SBL Hebrew" panose="02000000000000000000" pitchFamily="2" charset="-79"/>
                <a:cs typeface="SBL Hebrew" panose="02000000000000000000" pitchFamily="2" charset="-79"/>
              </a:rPr>
              <a:t>) </a:t>
            </a:r>
            <a:r>
              <a:rPr lang="en-US" sz="4400" b="0" i="1" dirty="0" err="1">
                <a:latin typeface="SBL Hebrew" panose="02000000000000000000" pitchFamily="2" charset="-79"/>
                <a:cs typeface="SBL Hebrew" panose="02000000000000000000" pitchFamily="2" charset="-79"/>
              </a:rPr>
              <a:t>Niphal</a:t>
            </a:r>
            <a:r>
              <a:rPr lang="en-US" sz="4400" b="0" i="1" dirty="0">
                <a:latin typeface="SBL Hebrew" panose="02000000000000000000" pitchFamily="2" charset="-79"/>
                <a:cs typeface="SBL Hebrew" panose="02000000000000000000" pitchFamily="2" charset="-79"/>
              </a:rPr>
              <a:t> </a:t>
            </a:r>
            <a:r>
              <a:rPr lang="en-US" sz="4400" b="0" i="1" dirty="0" err="1">
                <a:latin typeface="SBL Hebrew" panose="02000000000000000000" pitchFamily="2" charset="-79"/>
                <a:cs typeface="SBL Hebrew" panose="02000000000000000000" pitchFamily="2" charset="-79"/>
              </a:rPr>
              <a:t>ptc</a:t>
            </a:r>
            <a:r>
              <a:rPr lang="en-US" sz="4400" b="0" i="1" dirty="0">
                <a:latin typeface="SBL Hebrew" panose="02000000000000000000" pitchFamily="2" charset="-79"/>
                <a:cs typeface="SBL Hebrew" panose="02000000000000000000" pitchFamily="2" charset="-79"/>
              </a:rPr>
              <a:t>]</a:t>
            </a:r>
            <a:r>
              <a:rPr lang="en-US" sz="7200" b="0" i="0" dirty="0">
                <a:effectLst/>
              </a:rPr>
              <a:t> </a:t>
            </a:r>
            <a:br>
              <a:rPr lang="en-US" sz="7200" b="0" i="0" dirty="0">
                <a:effectLst/>
              </a:rPr>
            </a:br>
            <a:r>
              <a:rPr lang="en-US" sz="7200" b="0" i="0" dirty="0">
                <a:effectLst/>
              </a:rPr>
              <a:t>                  </a:t>
            </a:r>
            <a:r>
              <a:rPr lang="en-US" sz="4400" b="0" i="0" dirty="0">
                <a:solidFill>
                  <a:schemeClr val="tx1">
                    <a:lumMod val="95000"/>
                  </a:schemeClr>
                </a:solidFill>
                <a:effectLst/>
                <a:latin typeface="Roboto" panose="02000000000000000000" pitchFamily="2" charset="0"/>
              </a:rPr>
              <a:t>are your deeds!</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So great is your power that your enemies come </a:t>
            </a:r>
            <a:r>
              <a:rPr lang="en-US" sz="4400" b="0" i="0" dirty="0">
                <a:solidFill>
                  <a:srgbClr val="FFFF00"/>
                </a:solidFill>
                <a:effectLst/>
                <a:latin typeface="Roboto" panose="02000000000000000000" pitchFamily="2" charset="0"/>
              </a:rPr>
              <a:t>cringing</a:t>
            </a:r>
            <a:r>
              <a:rPr lang="en-US" sz="4400" b="0" i="0" dirty="0">
                <a:solidFill>
                  <a:schemeClr val="tx1">
                    <a:lumMod val="95000"/>
                  </a:schemeClr>
                </a:solidFill>
                <a:effectLst/>
                <a:latin typeface="Roboto" panose="02000000000000000000" pitchFamily="2" charset="0"/>
              </a:rPr>
              <a:t> to you.</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a:t>
            </a:r>
            <a:r>
              <a:rPr lang="en-US" sz="4400" b="1" i="0" u="none" strike="noStrike" dirty="0">
                <a:solidFill>
                  <a:schemeClr val="tx1">
                    <a:lumMod val="9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4</a:t>
            </a:r>
            <a:r>
              <a:rPr lang="en-US" sz="4400" b="1" i="0" u="none" strike="noStrike" dirty="0">
                <a:solidFill>
                  <a:schemeClr val="tx1">
                    <a:lumMod val="95000"/>
                  </a:schemeClr>
                </a:solidFill>
                <a:effectLst/>
                <a:latin typeface="Arial" panose="020B0604020202020204" pitchFamily="34" charset="0"/>
              </a:rPr>
              <a:t> </a:t>
            </a:r>
            <a:r>
              <a:rPr lang="en-US" sz="4400" b="0" i="0" dirty="0">
                <a:solidFill>
                  <a:schemeClr val="tx1">
                    <a:lumMod val="95000"/>
                  </a:schemeClr>
                </a:solidFill>
                <a:effectLst/>
                <a:latin typeface="Roboto" panose="02000000000000000000" pitchFamily="2" charset="0"/>
              </a:rPr>
              <a:t>All the earth </a:t>
            </a:r>
            <a:r>
              <a:rPr lang="en-US" sz="4400" b="0" i="0" dirty="0">
                <a:solidFill>
                  <a:srgbClr val="FFFF00"/>
                </a:solidFill>
                <a:effectLst/>
                <a:latin typeface="Roboto" panose="02000000000000000000" pitchFamily="2" charset="0"/>
              </a:rPr>
              <a:t>worships</a:t>
            </a:r>
            <a:r>
              <a:rPr lang="en-US" sz="4400" b="0" i="0" dirty="0">
                <a:solidFill>
                  <a:schemeClr val="tx1">
                    <a:lumMod val="95000"/>
                  </a:schemeClr>
                </a:solidFill>
                <a:effectLst/>
                <a:latin typeface="Roboto" panose="02000000000000000000" pitchFamily="2" charset="0"/>
              </a:rPr>
              <a:t> you</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and sings praises to you;</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they sing praises to your name.” Selah</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a:t>
            </a:r>
            <a:r>
              <a:rPr lang="en-US" sz="4400" b="1" i="0" strike="noStrike" dirty="0">
                <a:solidFill>
                  <a:schemeClr val="tx1">
                    <a:lumMod val="95000"/>
                  </a:schemeClr>
                </a:solidFill>
                <a:effectLst/>
                <a:latin typeface="Arial" panose="020B0604020202020204" pitchFamily="34" charset="0"/>
                <a:hlinkClick r:id="rId3">
                  <a:extLst>
                    <a:ext uri="{A12FA001-AC4F-418D-AE19-62706E023703}">
                      <ahyp:hlinkClr xmlns:ahyp="http://schemas.microsoft.com/office/drawing/2018/hyperlinkcolor" val="tx"/>
                    </a:ext>
                  </a:extLst>
                </a:hlinkClick>
              </a:rPr>
              <a:t>5</a:t>
            </a:r>
            <a:r>
              <a:rPr lang="en-US" sz="4400" b="1" i="0" u="none" strike="noStrike" dirty="0">
                <a:solidFill>
                  <a:schemeClr val="tx1">
                    <a:lumMod val="95000"/>
                  </a:schemeClr>
                </a:solidFill>
                <a:effectLst/>
                <a:latin typeface="Arial" panose="020B0604020202020204" pitchFamily="34" charset="0"/>
              </a:rPr>
              <a:t> </a:t>
            </a:r>
            <a:r>
              <a:rPr lang="en-US" sz="4400" b="0" i="0" dirty="0">
                <a:solidFill>
                  <a:schemeClr val="tx1">
                    <a:lumMod val="95000"/>
                  </a:schemeClr>
                </a:solidFill>
                <a:effectLst/>
                <a:latin typeface="Roboto" panose="02000000000000000000" pitchFamily="2" charset="0"/>
              </a:rPr>
              <a:t>Come and see what God has done:</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he is </a:t>
            </a:r>
            <a:r>
              <a:rPr lang="en-US" sz="4400" b="0" i="0" dirty="0">
                <a:solidFill>
                  <a:srgbClr val="FFFF00"/>
                </a:solidFill>
                <a:effectLst/>
                <a:latin typeface="Roboto" panose="02000000000000000000" pitchFamily="2" charset="0"/>
              </a:rPr>
              <a:t>awesome</a:t>
            </a:r>
            <a:r>
              <a:rPr lang="en-US" sz="4400" b="0" i="0" dirty="0">
                <a:solidFill>
                  <a:schemeClr val="tx1">
                    <a:lumMod val="95000"/>
                  </a:schemeClr>
                </a:solidFill>
                <a:effectLst/>
                <a:latin typeface="Roboto" panose="02000000000000000000" pitchFamily="2" charset="0"/>
              </a:rPr>
              <a:t> in his deeds toward the children of man.</a:t>
            </a:r>
          </a:p>
          <a:p>
            <a:pPr marL="0" indent="0">
              <a:buNone/>
            </a:pPr>
            <a:r>
              <a:rPr lang="en-US" sz="4400" b="0" i="0" dirty="0">
                <a:solidFill>
                  <a:schemeClr val="tx1">
                    <a:lumMod val="95000"/>
                  </a:schemeClr>
                </a:solidFill>
                <a:effectLst/>
                <a:latin typeface="Roboto" panose="02000000000000000000" pitchFamily="2" charset="0"/>
              </a:rPr>
              <a:t>                         </a:t>
            </a:r>
            <a:r>
              <a:rPr lang="en-US" sz="4400" b="1" i="0" u="none" strike="noStrike" dirty="0">
                <a:solidFill>
                  <a:schemeClr val="tx1">
                    <a:lumMod val="95000"/>
                  </a:schemeClr>
                </a:solidFill>
                <a:effectLst/>
                <a:latin typeface="Arial" panose="020B0604020202020204" pitchFamily="34" charset="0"/>
                <a:hlinkClick r:id="rId4">
                  <a:extLst>
                    <a:ext uri="{A12FA001-AC4F-418D-AE19-62706E023703}">
                      <ahyp:hlinkClr xmlns:ahyp="http://schemas.microsoft.com/office/drawing/2018/hyperlinkcolor" val="tx"/>
                    </a:ext>
                  </a:extLst>
                </a:hlinkClick>
              </a:rPr>
              <a:t>6</a:t>
            </a:r>
            <a:r>
              <a:rPr lang="en-US" sz="4400" b="1" i="0" u="none" strike="noStrike" dirty="0">
                <a:solidFill>
                  <a:schemeClr val="tx1">
                    <a:lumMod val="95000"/>
                  </a:schemeClr>
                </a:solidFill>
                <a:effectLst/>
                <a:latin typeface="Arial" panose="020B0604020202020204" pitchFamily="34" charset="0"/>
              </a:rPr>
              <a:t> </a:t>
            </a:r>
            <a:r>
              <a:rPr lang="en-US" sz="4400" b="0" i="0" dirty="0">
                <a:solidFill>
                  <a:schemeClr val="tx1">
                    <a:lumMod val="95000"/>
                  </a:schemeClr>
                </a:solidFill>
                <a:effectLst/>
                <a:latin typeface="Roboto" panose="02000000000000000000" pitchFamily="2" charset="0"/>
              </a:rPr>
              <a:t>He turned the sea into dry land;</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they passed through the river on foot.</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There did we rejoice in him,</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a:t>
            </a:r>
            <a:r>
              <a:rPr lang="en-US" sz="4400" b="1" i="0" u="none" strike="noStrike" dirty="0">
                <a:solidFill>
                  <a:schemeClr val="tx1">
                    <a:lumMod val="95000"/>
                  </a:schemeClr>
                </a:solidFill>
                <a:effectLst/>
                <a:latin typeface="Arial" panose="020B0604020202020204" pitchFamily="34" charset="0"/>
                <a:hlinkClick r:id="rId5">
                  <a:extLst>
                    <a:ext uri="{A12FA001-AC4F-418D-AE19-62706E023703}">
                      <ahyp:hlinkClr xmlns:ahyp="http://schemas.microsoft.com/office/drawing/2018/hyperlinkcolor" val="tx"/>
                    </a:ext>
                  </a:extLst>
                </a:hlinkClick>
              </a:rPr>
              <a:t>7</a:t>
            </a:r>
            <a:r>
              <a:rPr lang="en-US" sz="4400" b="1" i="0" u="none" strike="noStrike" dirty="0">
                <a:solidFill>
                  <a:schemeClr val="tx1">
                    <a:lumMod val="95000"/>
                  </a:schemeClr>
                </a:solidFill>
                <a:effectLst/>
                <a:latin typeface="Arial" panose="020B0604020202020204" pitchFamily="34" charset="0"/>
              </a:rPr>
              <a:t> </a:t>
            </a:r>
            <a:r>
              <a:rPr lang="en-US" sz="4400" b="0" i="0" dirty="0">
                <a:solidFill>
                  <a:schemeClr val="tx1">
                    <a:lumMod val="95000"/>
                  </a:schemeClr>
                </a:solidFill>
                <a:effectLst/>
                <a:latin typeface="Roboto" panose="02000000000000000000" pitchFamily="2" charset="0"/>
              </a:rPr>
              <a:t>who rules by his might forever,</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whose eyes keep watch on the nations—</a:t>
            </a:r>
            <a:br>
              <a:rPr lang="en-US" sz="4400" b="0" i="0" dirty="0">
                <a:solidFill>
                  <a:schemeClr val="tx1">
                    <a:lumMod val="95000"/>
                  </a:schemeClr>
                </a:solidFill>
                <a:effectLst/>
                <a:latin typeface="Roboto" panose="02000000000000000000" pitchFamily="2" charset="0"/>
              </a:rPr>
            </a:br>
            <a:r>
              <a:rPr lang="en-US" sz="4400" b="0" i="0" dirty="0">
                <a:solidFill>
                  <a:schemeClr val="tx1">
                    <a:lumMod val="95000"/>
                  </a:schemeClr>
                </a:solidFill>
                <a:effectLst/>
                <a:latin typeface="Roboto" panose="02000000000000000000" pitchFamily="2" charset="0"/>
              </a:rPr>
              <a:t>                                        let not the rebellious exalt themselves. Selah</a:t>
            </a:r>
          </a:p>
        </p:txBody>
      </p:sp>
    </p:spTree>
    <p:extLst>
      <p:ext uri="{BB962C8B-B14F-4D97-AF65-F5344CB8AC3E}">
        <p14:creationId xmlns:p14="http://schemas.microsoft.com/office/powerpoint/2010/main" val="221123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3FC640-B059-13F6-7B16-77B361A676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57B8C2-7EBF-7302-71E8-D6C62FC98E8B}"/>
              </a:ext>
            </a:extLst>
          </p:cNvPr>
          <p:cNvSpPr>
            <a:spLocks noGrp="1"/>
          </p:cNvSpPr>
          <p:nvPr>
            <p:ph type="title"/>
          </p:nvPr>
        </p:nvSpPr>
        <p:spPr>
          <a:xfrm>
            <a:off x="646111" y="452718"/>
            <a:ext cx="10187204"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86647811-2C1D-F768-EA15-8DB72D557A5E}"/>
              </a:ext>
            </a:extLst>
          </p:cNvPr>
          <p:cNvSpPr>
            <a:spLocks noGrp="1"/>
          </p:cNvSpPr>
          <p:nvPr>
            <p:ph idx="1"/>
          </p:nvPr>
        </p:nvSpPr>
        <p:spPr>
          <a:xfrm>
            <a:off x="546847" y="1490382"/>
            <a:ext cx="11134165" cy="5116606"/>
          </a:xfrm>
        </p:spPr>
        <p:txBody>
          <a:bodyPr>
            <a:normAutofit/>
          </a:bodyPr>
          <a:lstStyle/>
          <a:p>
            <a:r>
              <a:rPr lang="en-US" sz="2400" b="1" dirty="0">
                <a:solidFill>
                  <a:schemeClr val="tx1">
                    <a:lumMod val="95000"/>
                  </a:schemeClr>
                </a:solidFill>
              </a:rPr>
              <a:t>Sacred Fear of God – </a:t>
            </a:r>
            <a:r>
              <a:rPr lang="en-US" sz="2400" b="1" dirty="0" err="1">
                <a:solidFill>
                  <a:schemeClr val="tx1">
                    <a:lumMod val="95000"/>
                  </a:schemeClr>
                </a:solidFill>
              </a:rPr>
              <a:t>mysterium</a:t>
            </a:r>
            <a:r>
              <a:rPr lang="en-US" sz="2400" b="1" dirty="0">
                <a:solidFill>
                  <a:schemeClr val="tx1">
                    <a:lumMod val="95000"/>
                  </a:schemeClr>
                </a:solidFill>
              </a:rPr>
              <a:t> </a:t>
            </a:r>
            <a:r>
              <a:rPr lang="en-US" sz="2400" b="1" dirty="0" err="1">
                <a:solidFill>
                  <a:schemeClr val="tx1">
                    <a:lumMod val="95000"/>
                  </a:schemeClr>
                </a:solidFill>
              </a:rPr>
              <a:t>tremendum</a:t>
            </a:r>
            <a:r>
              <a:rPr lang="en-US" sz="2400" b="1" dirty="0">
                <a:solidFill>
                  <a:schemeClr val="tx1">
                    <a:lumMod val="95000"/>
                  </a:schemeClr>
                </a:solidFill>
              </a:rPr>
              <a:t> et </a:t>
            </a:r>
            <a:r>
              <a:rPr lang="en-US" sz="2400" b="1" dirty="0" err="1">
                <a:solidFill>
                  <a:schemeClr val="tx1">
                    <a:lumMod val="95000"/>
                  </a:schemeClr>
                </a:solidFill>
              </a:rPr>
              <a:t>fascinosum</a:t>
            </a:r>
            <a:r>
              <a:rPr lang="en-US" sz="2400" b="1" dirty="0">
                <a:solidFill>
                  <a:schemeClr val="tx1">
                    <a:lumMod val="95000"/>
                  </a:schemeClr>
                </a:solidFill>
              </a:rPr>
              <a:t>  -- R. Otto</a:t>
            </a:r>
          </a:p>
          <a:p>
            <a:pPr marL="0" indent="0">
              <a:buNone/>
            </a:pPr>
            <a:endParaRPr lang="en-US" sz="3200" dirty="0"/>
          </a:p>
          <a:p>
            <a:r>
              <a:rPr lang="en-US" sz="3200" dirty="0">
                <a:solidFill>
                  <a:schemeClr val="tx1">
                    <a:lumMod val="95000"/>
                  </a:schemeClr>
                </a:solidFill>
              </a:rPr>
              <a:t>Prov. 24:21-22 Yahweh and king to be feared </a:t>
            </a:r>
            <a:br>
              <a:rPr lang="en-US" sz="3200" dirty="0">
                <a:solidFill>
                  <a:schemeClr val="tx1">
                    <a:lumMod val="95000"/>
                  </a:schemeClr>
                </a:solidFill>
              </a:rPr>
            </a:br>
            <a:r>
              <a:rPr lang="en-US" sz="3200" dirty="0">
                <a:solidFill>
                  <a:schemeClr val="tx1">
                    <a:lumMod val="95000"/>
                  </a:schemeClr>
                </a:solidFill>
              </a:rPr>
              <a:t>           </a:t>
            </a:r>
            <a:r>
              <a:rPr lang="en-US" sz="2800" b="1" i="0" u="none" strike="noStrike" dirty="0">
                <a:solidFill>
                  <a:schemeClr val="tx1">
                    <a:lumMod val="9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21</a:t>
            </a:r>
            <a:r>
              <a:rPr lang="en-US" sz="2800" b="1" i="0" u="none" strike="noStrike" dirty="0">
                <a:solidFill>
                  <a:schemeClr val="tx1">
                    <a:lumMod val="95000"/>
                  </a:schemeClr>
                </a:solidFill>
                <a:effectLst/>
                <a:latin typeface="Arial" panose="020B0604020202020204" pitchFamily="34" charset="0"/>
              </a:rPr>
              <a:t> </a:t>
            </a:r>
            <a:r>
              <a:rPr lang="en-US" sz="2800" b="0" i="0" dirty="0">
                <a:solidFill>
                  <a:schemeClr val="tx1">
                    <a:lumMod val="95000"/>
                  </a:schemeClr>
                </a:solidFill>
                <a:effectLst/>
                <a:latin typeface="Roboto" panose="02000000000000000000" pitchFamily="2" charset="0"/>
              </a:rPr>
              <a:t>My son, </a:t>
            </a:r>
            <a:r>
              <a:rPr lang="en-US" sz="2800" b="0" i="0" dirty="0">
                <a:solidFill>
                  <a:srgbClr val="FFFF00"/>
                </a:solidFill>
                <a:effectLst/>
                <a:latin typeface="Roboto" panose="02000000000000000000" pitchFamily="2" charset="0"/>
              </a:rPr>
              <a:t>fear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and the king</a:t>
            </a:r>
            <a:r>
              <a:rPr lang="en-US" sz="2800" b="0" i="0" dirty="0">
                <a:solidFill>
                  <a:schemeClr val="tx1">
                    <a:lumMod val="95000"/>
                  </a:schemeClr>
                </a:solidFill>
                <a:effectLst/>
                <a:latin typeface="Roboto" panose="02000000000000000000" pitchFamily="2" charset="0"/>
              </a:rPr>
              <a:t>,</a:t>
            </a:r>
            <a:br>
              <a:rPr lang="en-US" sz="2800" dirty="0">
                <a:solidFill>
                  <a:schemeClr val="tx1">
                    <a:lumMod val="95000"/>
                  </a:schemeClr>
                </a:solidFill>
              </a:rPr>
            </a:br>
            <a:r>
              <a:rPr lang="en-US" sz="2800" dirty="0">
                <a:solidFill>
                  <a:schemeClr val="tx1">
                    <a:lumMod val="95000"/>
                  </a:schemeClr>
                </a:solidFill>
              </a:rPr>
              <a:t>                  </a:t>
            </a:r>
            <a:r>
              <a:rPr lang="en-US" sz="2800" b="0" i="0" dirty="0">
                <a:solidFill>
                  <a:schemeClr val="tx1">
                    <a:lumMod val="95000"/>
                  </a:schemeClr>
                </a:solidFill>
                <a:effectLst/>
                <a:latin typeface="Roboto" panose="02000000000000000000" pitchFamily="2" charset="0"/>
              </a:rPr>
              <a:t>and do not join with those who do otherwise,</a:t>
            </a:r>
            <a:br>
              <a:rPr lang="en-US" sz="2800" dirty="0">
                <a:solidFill>
                  <a:schemeClr val="tx1">
                    <a:lumMod val="95000"/>
                  </a:schemeClr>
                </a:solidFill>
              </a:rPr>
            </a:br>
            <a:r>
              <a:rPr lang="en-US" sz="2800" dirty="0">
                <a:solidFill>
                  <a:schemeClr val="tx1">
                    <a:lumMod val="95000"/>
                  </a:schemeClr>
                </a:solidFill>
              </a:rPr>
              <a:t>             </a:t>
            </a:r>
            <a:r>
              <a:rPr lang="en-US" sz="2800" b="1" i="0" u="none" strike="noStrike" dirty="0">
                <a:solidFill>
                  <a:schemeClr val="tx1">
                    <a:lumMod val="95000"/>
                  </a:schemeClr>
                </a:solidFill>
                <a:effectLst/>
                <a:latin typeface="Arial" panose="020B0604020202020204" pitchFamily="34" charset="0"/>
                <a:hlinkClick r:id="rId3">
                  <a:extLst>
                    <a:ext uri="{A12FA001-AC4F-418D-AE19-62706E023703}">
                      <ahyp:hlinkClr xmlns:ahyp="http://schemas.microsoft.com/office/drawing/2018/hyperlinkcolor" val="tx"/>
                    </a:ext>
                  </a:extLst>
                </a:hlinkClick>
              </a:rPr>
              <a:t>22</a:t>
            </a:r>
            <a:r>
              <a:rPr lang="en-US" sz="2800" b="1" i="0" u="none" strike="noStrike" dirty="0">
                <a:solidFill>
                  <a:schemeClr val="tx1">
                    <a:lumMod val="95000"/>
                  </a:schemeClr>
                </a:solidFill>
                <a:effectLst/>
                <a:latin typeface="Arial" panose="020B0604020202020204" pitchFamily="34" charset="0"/>
              </a:rPr>
              <a:t> </a:t>
            </a:r>
            <a:r>
              <a:rPr lang="en-US" sz="2800" b="0" i="0" dirty="0">
                <a:solidFill>
                  <a:schemeClr val="tx1">
                    <a:lumMod val="95000"/>
                  </a:schemeClr>
                </a:solidFill>
                <a:effectLst/>
                <a:latin typeface="Roboto" panose="02000000000000000000" pitchFamily="2" charset="0"/>
              </a:rPr>
              <a:t>for </a:t>
            </a:r>
            <a:r>
              <a:rPr lang="en-US" sz="2800" b="0" i="0" dirty="0">
                <a:solidFill>
                  <a:srgbClr val="FFFF00"/>
                </a:solidFill>
                <a:effectLst/>
                <a:latin typeface="Roboto" panose="02000000000000000000" pitchFamily="2" charset="0"/>
              </a:rPr>
              <a:t>disaster</a:t>
            </a:r>
            <a:r>
              <a:rPr lang="en-US" sz="2800" b="0" i="0" dirty="0">
                <a:solidFill>
                  <a:schemeClr val="tx1">
                    <a:lumMod val="95000"/>
                  </a:schemeClr>
                </a:solidFill>
                <a:effectLst/>
                <a:latin typeface="Roboto" panose="02000000000000000000" pitchFamily="2" charset="0"/>
              </a:rPr>
              <a:t> will arise suddenly from them,</a:t>
            </a:r>
            <a:br>
              <a:rPr lang="en-US" sz="2800" dirty="0">
                <a:solidFill>
                  <a:schemeClr val="tx1">
                    <a:lumMod val="95000"/>
                  </a:schemeClr>
                </a:solidFill>
              </a:rPr>
            </a:br>
            <a:r>
              <a:rPr lang="en-US" sz="2800" dirty="0">
                <a:solidFill>
                  <a:schemeClr val="tx1">
                    <a:lumMod val="95000"/>
                  </a:schemeClr>
                </a:solidFill>
              </a:rPr>
              <a:t>    </a:t>
            </a:r>
            <a:r>
              <a:rPr lang="en-US" sz="2800" b="0" i="0" dirty="0">
                <a:solidFill>
                  <a:schemeClr val="tx1">
                    <a:lumMod val="95000"/>
                  </a:schemeClr>
                </a:solidFill>
                <a:effectLst/>
                <a:latin typeface="Roboto" panose="02000000000000000000" pitchFamily="2" charset="0"/>
              </a:rPr>
              <a:t>and who knows the ruin that will come from them both?</a:t>
            </a:r>
            <a:endParaRPr lang="en-US" sz="3200" dirty="0">
              <a:solidFill>
                <a:schemeClr val="tx1">
                  <a:lumMod val="95000"/>
                </a:schemeClr>
              </a:solidFill>
            </a:endParaRPr>
          </a:p>
        </p:txBody>
      </p:sp>
    </p:spTree>
    <p:extLst>
      <p:ext uri="{BB962C8B-B14F-4D97-AF65-F5344CB8AC3E}">
        <p14:creationId xmlns:p14="http://schemas.microsoft.com/office/powerpoint/2010/main" val="49324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a:xfrm>
            <a:off x="646111" y="452718"/>
            <a:ext cx="10737394"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Sacred</a:t>
            </a:r>
            <a:r>
              <a:rPr lang="en-US" sz="3200" dirty="0"/>
              <a:t> </a:t>
            </a:r>
            <a:r>
              <a:rPr lang="en-US" sz="3200" dirty="0">
                <a:solidFill>
                  <a:srgbClr val="FFFF00"/>
                </a:solidFill>
              </a:rPr>
              <a:t>Fear</a:t>
            </a:r>
            <a:r>
              <a:rPr lang="en-US" sz="3200" dirty="0"/>
              <a:t> of God – </a:t>
            </a:r>
            <a:r>
              <a:rPr lang="en-US" sz="3200" dirty="0" err="1"/>
              <a:t>mysterium</a:t>
            </a:r>
            <a:r>
              <a:rPr lang="en-US" sz="3200" dirty="0"/>
              <a:t> </a:t>
            </a:r>
            <a:r>
              <a:rPr lang="en-US" sz="3200" dirty="0" err="1"/>
              <a:t>tremendum</a:t>
            </a:r>
            <a:r>
              <a:rPr lang="en-US" sz="3200" dirty="0"/>
              <a:t> et </a:t>
            </a:r>
            <a:r>
              <a:rPr lang="en-US" sz="3200" dirty="0" err="1"/>
              <a:t>fascinosum</a:t>
            </a:r>
            <a:r>
              <a:rPr lang="en-US" sz="3200" dirty="0"/>
              <a:t>  -- R. Otto</a:t>
            </a:r>
          </a:p>
          <a:p>
            <a:r>
              <a:rPr lang="en-US" sz="2800" dirty="0">
                <a:solidFill>
                  <a:schemeClr val="tx1">
                    <a:lumMod val="95000"/>
                  </a:schemeClr>
                </a:solidFill>
              </a:rPr>
              <a:t>Psa. 76:12 </a:t>
            </a:r>
            <a:r>
              <a:rPr lang="en-US" sz="2400" b="0" i="0" dirty="0">
                <a:solidFill>
                  <a:schemeClr val="tx1">
                    <a:lumMod val="95000"/>
                  </a:schemeClr>
                </a:solidFill>
                <a:effectLst/>
                <a:latin typeface="Roboto" panose="02000000000000000000" pitchFamily="2" charset="0"/>
              </a:rPr>
              <a:t>who cuts off the spirit of princes,</a:t>
            </a:r>
            <a:br>
              <a:rPr lang="en-US" sz="2400" dirty="0">
                <a:solidFill>
                  <a:schemeClr val="tx1">
                    <a:lumMod val="95000"/>
                  </a:schemeClr>
                </a:solidFill>
              </a:rPr>
            </a:br>
            <a:r>
              <a:rPr lang="en-US" sz="2400" dirty="0">
                <a:solidFill>
                  <a:schemeClr val="tx1">
                    <a:lumMod val="95000"/>
                  </a:schemeClr>
                </a:solidFill>
              </a:rPr>
              <a:t>                    </a:t>
            </a:r>
            <a:r>
              <a:rPr lang="en-US" sz="2400" b="0" i="0" dirty="0">
                <a:solidFill>
                  <a:srgbClr val="FFFF00"/>
                </a:solidFill>
                <a:effectLst/>
                <a:latin typeface="Roboto" panose="02000000000000000000" pitchFamily="2" charset="0"/>
              </a:rPr>
              <a:t>who is to be feared by the kings </a:t>
            </a:r>
            <a:r>
              <a:rPr lang="en-US" sz="2400" b="0" i="0" dirty="0">
                <a:solidFill>
                  <a:schemeClr val="tx1">
                    <a:lumMod val="95000"/>
                  </a:schemeClr>
                </a:solidFill>
                <a:effectLst/>
                <a:latin typeface="Roboto" panose="02000000000000000000" pitchFamily="2" charset="0"/>
              </a:rPr>
              <a:t>of the earth.</a:t>
            </a:r>
            <a:endParaRPr lang="en-US" sz="2800" dirty="0">
              <a:solidFill>
                <a:schemeClr val="tx1">
                  <a:lumMod val="95000"/>
                </a:schemeClr>
              </a:solidFill>
            </a:endParaRPr>
          </a:p>
          <a:p>
            <a:r>
              <a:rPr lang="en-US" sz="2800" dirty="0">
                <a:solidFill>
                  <a:schemeClr val="tx1">
                    <a:lumMod val="95000"/>
                  </a:schemeClr>
                </a:solidFill>
              </a:rPr>
              <a:t>Psa. 2:11 </a:t>
            </a:r>
            <a:r>
              <a:rPr lang="en-US" sz="2400" b="0" i="0" dirty="0">
                <a:solidFill>
                  <a:srgbClr val="FFFF00"/>
                </a:solidFill>
                <a:effectLst/>
                <a:latin typeface="Roboto" panose="02000000000000000000" pitchFamily="2" charset="0"/>
              </a:rPr>
              <a:t>Serve the </a:t>
            </a:r>
            <a:r>
              <a:rPr lang="en-US" sz="2400" b="0" i="0" u="none" strike="noStrike" cap="all" dirty="0">
                <a:solidFill>
                  <a:srgbClr val="FFFF00"/>
                </a:solidFill>
                <a:effectLst/>
                <a:latin typeface="Arial" panose="020B0604020202020204" pitchFamily="34" charset="0"/>
              </a:rPr>
              <a:t>LORD</a:t>
            </a:r>
            <a:r>
              <a:rPr lang="en-US" sz="2400" b="0" i="0" dirty="0">
                <a:solidFill>
                  <a:srgbClr val="FFFF00"/>
                </a:solidFill>
                <a:effectLst/>
                <a:latin typeface="Roboto" panose="02000000000000000000" pitchFamily="2" charset="0"/>
              </a:rPr>
              <a:t> with fear</a:t>
            </a:r>
            <a:r>
              <a:rPr lang="en-US" sz="2400" b="0" i="0" dirty="0">
                <a:solidFill>
                  <a:schemeClr val="tx1">
                    <a:lumMod val="95000"/>
                  </a:schemeClr>
                </a:solidFill>
                <a:effectLst/>
                <a:latin typeface="Roboto" panose="02000000000000000000" pitchFamily="2" charset="0"/>
              </a:rPr>
              <a:t>,</a:t>
            </a:r>
            <a:br>
              <a:rPr lang="en-US" sz="2400" dirty="0">
                <a:solidFill>
                  <a:schemeClr val="tx1">
                    <a:lumMod val="95000"/>
                  </a:schemeClr>
                </a:solidFill>
              </a:rPr>
            </a:br>
            <a:r>
              <a:rPr lang="en-US" sz="2400" dirty="0">
                <a:solidFill>
                  <a:schemeClr val="tx1">
                    <a:lumMod val="95000"/>
                  </a:schemeClr>
                </a:solidFill>
              </a:rPr>
              <a:t>                     </a:t>
            </a:r>
            <a:r>
              <a:rPr lang="en-US" sz="2400" b="0" i="0" dirty="0">
                <a:solidFill>
                  <a:schemeClr val="tx1">
                    <a:lumMod val="95000"/>
                  </a:schemeClr>
                </a:solidFill>
                <a:effectLst/>
                <a:latin typeface="Roboto" panose="02000000000000000000" pitchFamily="2" charset="0"/>
              </a:rPr>
              <a:t>and rejoice with </a:t>
            </a:r>
            <a:r>
              <a:rPr lang="en-US" sz="2400" b="0" i="0" dirty="0">
                <a:solidFill>
                  <a:srgbClr val="FFFF00"/>
                </a:solidFill>
                <a:effectLst/>
                <a:latin typeface="Roboto" panose="02000000000000000000" pitchFamily="2" charset="0"/>
              </a:rPr>
              <a:t>trembling</a:t>
            </a:r>
            <a:r>
              <a:rPr lang="en-US" sz="2400" b="0" i="0" dirty="0">
                <a:solidFill>
                  <a:schemeClr val="tx1">
                    <a:lumMod val="95000"/>
                  </a:schemeClr>
                </a:solidFill>
                <a:effectLst/>
                <a:latin typeface="Roboto" panose="02000000000000000000" pitchFamily="2" charset="0"/>
              </a:rPr>
              <a:t>.</a:t>
            </a:r>
            <a:br>
              <a:rPr lang="en-US" sz="2400" dirty="0">
                <a:solidFill>
                  <a:schemeClr val="tx1">
                    <a:lumMod val="95000"/>
                  </a:schemeClr>
                </a:solidFill>
              </a:rPr>
            </a:br>
            <a:r>
              <a:rPr lang="en-US" sz="2400" dirty="0">
                <a:solidFill>
                  <a:schemeClr val="tx1">
                    <a:lumMod val="95000"/>
                  </a:schemeClr>
                </a:solidFill>
              </a:rPr>
              <a:t>                 </a:t>
            </a:r>
            <a:r>
              <a:rPr lang="en-US" sz="2400" b="1" i="0" u="none" strike="noStrike" dirty="0">
                <a:solidFill>
                  <a:schemeClr val="tx1">
                    <a:lumMod val="9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12</a:t>
            </a:r>
            <a:r>
              <a:rPr lang="en-US" sz="2400" b="1" i="0" u="none" strike="noStrike" dirty="0">
                <a:solidFill>
                  <a:schemeClr val="tx1">
                    <a:lumMod val="95000"/>
                  </a:schemeClr>
                </a:solidFill>
                <a:effectLst/>
                <a:latin typeface="Arial" panose="020B0604020202020204" pitchFamily="34" charset="0"/>
              </a:rPr>
              <a:t> </a:t>
            </a:r>
            <a:r>
              <a:rPr lang="en-US" sz="2400" b="0" i="0" dirty="0">
                <a:solidFill>
                  <a:schemeClr val="tx1">
                    <a:lumMod val="95000"/>
                  </a:schemeClr>
                </a:solidFill>
                <a:effectLst/>
                <a:latin typeface="Roboto" panose="02000000000000000000" pitchFamily="2" charset="0"/>
              </a:rPr>
              <a:t>Kiss the Son,</a:t>
            </a:r>
            <a:br>
              <a:rPr lang="en-US" sz="2400" dirty="0">
                <a:solidFill>
                  <a:schemeClr val="tx1">
                    <a:lumMod val="95000"/>
                  </a:schemeClr>
                </a:solidFill>
              </a:rPr>
            </a:br>
            <a:r>
              <a:rPr lang="en-US" sz="2400" dirty="0">
                <a:solidFill>
                  <a:schemeClr val="tx1">
                    <a:lumMod val="95000"/>
                  </a:schemeClr>
                </a:solidFill>
              </a:rPr>
              <a:t>                         </a:t>
            </a:r>
            <a:r>
              <a:rPr lang="en-US" sz="2400" b="0" i="0" dirty="0">
                <a:solidFill>
                  <a:schemeClr val="tx1">
                    <a:lumMod val="95000"/>
                  </a:schemeClr>
                </a:solidFill>
                <a:effectLst/>
                <a:latin typeface="Roboto" panose="02000000000000000000" pitchFamily="2" charset="0"/>
              </a:rPr>
              <a:t>lest he be angry, and you perish in the way,</a:t>
            </a:r>
            <a:br>
              <a:rPr lang="en-US" sz="2400" dirty="0">
                <a:solidFill>
                  <a:schemeClr val="tx1">
                    <a:lumMod val="95000"/>
                  </a:schemeClr>
                </a:solidFill>
              </a:rPr>
            </a:br>
            <a:r>
              <a:rPr lang="en-US" sz="2400" dirty="0">
                <a:solidFill>
                  <a:schemeClr val="tx1">
                    <a:lumMod val="95000"/>
                  </a:schemeClr>
                </a:solidFill>
              </a:rPr>
              <a:t>                         </a:t>
            </a:r>
            <a:r>
              <a:rPr lang="en-US" sz="2400" b="0" i="0" dirty="0">
                <a:solidFill>
                  <a:schemeClr val="tx1">
                    <a:lumMod val="95000"/>
                  </a:schemeClr>
                </a:solidFill>
                <a:effectLst/>
                <a:latin typeface="Roboto" panose="02000000000000000000" pitchFamily="2" charset="0"/>
              </a:rPr>
              <a:t>for his wrath is quickly kindled.</a:t>
            </a:r>
            <a:br>
              <a:rPr lang="en-US" sz="2400" b="0" i="0" dirty="0">
                <a:solidFill>
                  <a:schemeClr val="tx1">
                    <a:lumMod val="95000"/>
                  </a:schemeClr>
                </a:solidFill>
                <a:effectLst/>
                <a:latin typeface="Roboto" panose="02000000000000000000" pitchFamily="2" charset="0"/>
              </a:rPr>
            </a:br>
            <a:r>
              <a:rPr lang="en-US" sz="2400" b="0" i="0" dirty="0">
                <a:solidFill>
                  <a:schemeClr val="tx1">
                    <a:lumMod val="95000"/>
                  </a:schemeClr>
                </a:solidFill>
                <a:effectLst/>
                <a:latin typeface="Roboto" panose="02000000000000000000" pitchFamily="2" charset="0"/>
              </a:rPr>
              <a:t>                     Blessed are all who take refuge in him [</a:t>
            </a:r>
            <a:r>
              <a:rPr lang="en-US" sz="2400" b="0" i="0" dirty="0" err="1">
                <a:solidFill>
                  <a:schemeClr val="tx1">
                    <a:lumMod val="95000"/>
                  </a:schemeClr>
                </a:solidFill>
                <a:effectLst/>
                <a:latin typeface="Roboto" panose="02000000000000000000" pitchFamily="2" charset="0"/>
              </a:rPr>
              <a:t>inclusio</a:t>
            </a:r>
            <a:r>
              <a:rPr lang="en-US" sz="2400" b="0" i="0" dirty="0">
                <a:solidFill>
                  <a:schemeClr val="tx1">
                    <a:lumMod val="95000"/>
                  </a:schemeClr>
                </a:solidFill>
                <a:effectLst/>
                <a:latin typeface="Roboto" panose="02000000000000000000" pitchFamily="2" charset="0"/>
              </a:rPr>
              <a:t> Ps. 1:1 blessed)</a:t>
            </a:r>
            <a:endParaRPr lang="en-US" sz="2800" dirty="0">
              <a:solidFill>
                <a:schemeClr val="tx1">
                  <a:lumMod val="95000"/>
                </a:schemeClr>
              </a:solidFill>
            </a:endParaRPr>
          </a:p>
        </p:txBody>
      </p:sp>
    </p:spTree>
    <p:extLst>
      <p:ext uri="{BB962C8B-B14F-4D97-AF65-F5344CB8AC3E}">
        <p14:creationId xmlns:p14="http://schemas.microsoft.com/office/powerpoint/2010/main" val="370028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765E9-13C0-78F9-BF54-8E9F07B7F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C879F9-DABB-D2D7-D4B7-D7EF3F8A264A}"/>
              </a:ext>
            </a:extLst>
          </p:cNvPr>
          <p:cNvSpPr>
            <a:spLocks noGrp="1"/>
          </p:cNvSpPr>
          <p:nvPr>
            <p:ph type="title"/>
          </p:nvPr>
        </p:nvSpPr>
        <p:spPr>
          <a:xfrm>
            <a:off x="646111" y="452718"/>
            <a:ext cx="10241448"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65468606-16BB-1D6B-DDF4-605F05DB177B}"/>
              </a:ext>
            </a:extLst>
          </p:cNvPr>
          <p:cNvSpPr>
            <a:spLocks noGrp="1"/>
          </p:cNvSpPr>
          <p:nvPr>
            <p:ph idx="1"/>
          </p:nvPr>
        </p:nvSpPr>
        <p:spPr>
          <a:xfrm>
            <a:off x="546847" y="1490382"/>
            <a:ext cx="11134165" cy="5116606"/>
          </a:xfrm>
        </p:spPr>
        <p:txBody>
          <a:bodyPr>
            <a:normAutofit fontScale="70000" lnSpcReduction="20000"/>
          </a:bodyPr>
          <a:lstStyle/>
          <a:p>
            <a:r>
              <a:rPr lang="en-US" sz="3400" b="1" dirty="0">
                <a:solidFill>
                  <a:srgbClr val="FFFF00"/>
                </a:solidFill>
              </a:rPr>
              <a:t>Sacred</a:t>
            </a:r>
            <a:r>
              <a:rPr lang="en-US" sz="3400" b="1" dirty="0"/>
              <a:t> </a:t>
            </a:r>
            <a:r>
              <a:rPr lang="en-US" sz="3400" b="1" dirty="0">
                <a:solidFill>
                  <a:srgbClr val="FFFF00"/>
                </a:solidFill>
              </a:rPr>
              <a:t>Fear</a:t>
            </a:r>
            <a:r>
              <a:rPr lang="en-US" sz="3400" b="1" dirty="0"/>
              <a:t> of God – </a:t>
            </a:r>
            <a:r>
              <a:rPr lang="en-US" sz="3400" b="1" dirty="0" err="1"/>
              <a:t>mysterium</a:t>
            </a:r>
            <a:r>
              <a:rPr lang="en-US" sz="3400" b="1" dirty="0"/>
              <a:t> </a:t>
            </a:r>
            <a:r>
              <a:rPr lang="en-US" sz="3400" b="1" dirty="0" err="1"/>
              <a:t>tremendum</a:t>
            </a:r>
            <a:r>
              <a:rPr lang="en-US" sz="3400" b="1" dirty="0"/>
              <a:t> et </a:t>
            </a:r>
            <a:r>
              <a:rPr lang="en-US" sz="3400" b="1" dirty="0" err="1"/>
              <a:t>fascinosum</a:t>
            </a:r>
            <a:r>
              <a:rPr lang="en-US" sz="3400" b="1" dirty="0"/>
              <a:t>  -- R. Otto</a:t>
            </a:r>
          </a:p>
          <a:p>
            <a:r>
              <a:rPr lang="en-US" sz="4100" dirty="0">
                <a:solidFill>
                  <a:schemeClr val="tx1">
                    <a:lumMod val="95000"/>
                  </a:schemeClr>
                </a:solidFill>
              </a:rPr>
              <a:t>Jer. 5:24; cf. 22 </a:t>
            </a:r>
            <a:r>
              <a:rPr lang="en-US" sz="3600" b="0" i="0" dirty="0">
                <a:solidFill>
                  <a:schemeClr val="tx1">
                    <a:lumMod val="95000"/>
                  </a:schemeClr>
                </a:solidFill>
                <a:effectLst/>
                <a:latin typeface="Roboto" panose="02000000000000000000" pitchFamily="2" charset="0"/>
              </a:rPr>
              <a:t>They do not say in their hearts,</a:t>
            </a:r>
            <a:br>
              <a:rPr lang="en-US" sz="3600" dirty="0">
                <a:solidFill>
                  <a:schemeClr val="tx1">
                    <a:lumMod val="95000"/>
                  </a:schemeClr>
                </a:solidFill>
              </a:rPr>
            </a:br>
            <a:r>
              <a:rPr lang="en-US" sz="3600" b="0" i="0" dirty="0">
                <a:solidFill>
                  <a:schemeClr val="tx1">
                    <a:lumMod val="95000"/>
                  </a:schemeClr>
                </a:solidFill>
                <a:effectLst/>
                <a:latin typeface="Roboto" panose="02000000000000000000" pitchFamily="2" charset="0"/>
              </a:rPr>
              <a:t>‘</a:t>
            </a:r>
            <a:r>
              <a:rPr lang="en-US" sz="3600" b="0" i="0" dirty="0">
                <a:solidFill>
                  <a:srgbClr val="FFFF00"/>
                </a:solidFill>
                <a:effectLst/>
                <a:latin typeface="Roboto" panose="02000000000000000000" pitchFamily="2" charset="0"/>
              </a:rPr>
              <a:t>Let us fear the </a:t>
            </a:r>
            <a:r>
              <a:rPr lang="en-US" sz="3600" b="0" i="0" u="none" strike="noStrike" cap="all" dirty="0">
                <a:solidFill>
                  <a:srgbClr val="FFFF00"/>
                </a:solidFill>
                <a:effectLst/>
                <a:latin typeface="Arial" panose="020B0604020202020204" pitchFamily="34" charset="0"/>
              </a:rPr>
              <a:t>LORD</a:t>
            </a:r>
            <a:r>
              <a:rPr lang="en-US" sz="3600" b="0" i="0" dirty="0">
                <a:solidFill>
                  <a:srgbClr val="FFFF00"/>
                </a:solidFill>
                <a:effectLst/>
                <a:latin typeface="Roboto" panose="02000000000000000000" pitchFamily="2" charset="0"/>
              </a:rPr>
              <a:t> our God</a:t>
            </a:r>
            <a:r>
              <a:rPr lang="en-US" sz="3600" b="0" i="0" dirty="0">
                <a:solidFill>
                  <a:schemeClr val="tx1">
                    <a:lumMod val="95000"/>
                  </a:schemeClr>
                </a:solidFill>
                <a:effectLst/>
                <a:latin typeface="Roboto" panose="02000000000000000000" pitchFamily="2" charset="0"/>
              </a:rPr>
              <a:t>,</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who gives the rain in its season,</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the autumn rain and the spring rain,</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and keeps for us the weeks appointed for the harvest.’</a:t>
            </a:r>
            <a:br>
              <a:rPr lang="en-US" sz="3600" dirty="0">
                <a:solidFill>
                  <a:schemeClr val="tx1">
                    <a:lumMod val="95000"/>
                  </a:schemeClr>
                </a:solidFill>
              </a:rPr>
            </a:br>
            <a:r>
              <a:rPr lang="en-US" sz="3600" dirty="0">
                <a:solidFill>
                  <a:schemeClr val="tx1">
                    <a:lumMod val="95000"/>
                  </a:schemeClr>
                </a:solidFill>
              </a:rPr>
              <a:t>       </a:t>
            </a:r>
            <a:r>
              <a:rPr lang="en-US" sz="3600" b="1" i="0" u="none" strike="noStrike" dirty="0">
                <a:solidFill>
                  <a:schemeClr val="tx1">
                    <a:lumMod val="9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25</a:t>
            </a:r>
            <a:r>
              <a:rPr lang="en-US" sz="3600" b="1" i="0" u="none" strike="noStrike" dirty="0">
                <a:solidFill>
                  <a:schemeClr val="tx1">
                    <a:lumMod val="95000"/>
                  </a:schemeClr>
                </a:solidFill>
                <a:effectLst/>
                <a:latin typeface="Arial" panose="020B0604020202020204" pitchFamily="34" charset="0"/>
              </a:rPr>
              <a:t> </a:t>
            </a:r>
            <a:r>
              <a:rPr lang="en-US" sz="3600" b="0" i="0" dirty="0">
                <a:solidFill>
                  <a:schemeClr val="tx1">
                    <a:lumMod val="95000"/>
                  </a:schemeClr>
                </a:solidFill>
                <a:effectLst/>
                <a:latin typeface="Roboto" panose="02000000000000000000" pitchFamily="2" charset="0"/>
              </a:rPr>
              <a:t>Your iniquities have turned these away,</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and your sins have kept good from you.</a:t>
            </a:r>
          </a:p>
          <a:p>
            <a:r>
              <a:rPr lang="en-US" sz="3600" dirty="0">
                <a:solidFill>
                  <a:schemeClr val="tx1">
                    <a:lumMod val="95000"/>
                  </a:schemeClr>
                </a:solidFill>
                <a:latin typeface="Roboto" panose="02000000000000000000" pitchFamily="2" charset="0"/>
              </a:rPr>
              <a:t>22: </a:t>
            </a:r>
            <a:r>
              <a:rPr lang="en-US" sz="3600" b="0" i="0" dirty="0">
                <a:solidFill>
                  <a:srgbClr val="FFFF00"/>
                </a:solidFill>
                <a:effectLst/>
                <a:latin typeface="Roboto" panose="02000000000000000000" pitchFamily="2" charset="0"/>
              </a:rPr>
              <a:t>Do you not fear me? </a:t>
            </a:r>
            <a:r>
              <a:rPr lang="en-US" sz="3600" b="0" i="0" dirty="0">
                <a:solidFill>
                  <a:schemeClr val="tx1">
                    <a:lumMod val="95000"/>
                  </a:schemeClr>
                </a:solidFill>
                <a:effectLst/>
                <a:latin typeface="Roboto" panose="02000000000000000000" pitchFamily="2" charset="0"/>
              </a:rPr>
              <a:t>declares the </a:t>
            </a:r>
            <a:r>
              <a:rPr lang="en-US" sz="3600" b="0" i="0" u="none" strike="noStrike" cap="all" dirty="0">
                <a:solidFill>
                  <a:schemeClr val="tx1">
                    <a:lumMod val="95000"/>
                  </a:schemeClr>
                </a:solidFill>
                <a:effectLst/>
                <a:latin typeface="Arial" panose="020B0604020202020204" pitchFamily="34" charset="0"/>
              </a:rPr>
              <a:t>LORD</a:t>
            </a:r>
            <a:r>
              <a:rPr lang="en-US" sz="3600" b="0" i="0" dirty="0">
                <a:solidFill>
                  <a:schemeClr val="tx1">
                    <a:lumMod val="95000"/>
                  </a:schemeClr>
                </a:solidFill>
                <a:effectLst/>
                <a:latin typeface="Roboto" panose="02000000000000000000" pitchFamily="2" charset="0"/>
              </a:rPr>
              <a:t>.</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Do you not </a:t>
            </a:r>
            <a:r>
              <a:rPr lang="en-US" sz="3600" b="0" i="0" dirty="0">
                <a:solidFill>
                  <a:srgbClr val="FFFF00"/>
                </a:solidFill>
                <a:effectLst/>
                <a:latin typeface="Roboto" panose="02000000000000000000" pitchFamily="2" charset="0"/>
              </a:rPr>
              <a:t>tremble</a:t>
            </a:r>
            <a:r>
              <a:rPr lang="en-US" sz="3600" b="0" i="0" dirty="0">
                <a:solidFill>
                  <a:schemeClr val="tx1">
                    <a:lumMod val="95000"/>
                  </a:schemeClr>
                </a:solidFill>
                <a:effectLst/>
                <a:latin typeface="Roboto" panose="02000000000000000000" pitchFamily="2" charset="0"/>
              </a:rPr>
              <a:t> before me?</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I placed the sand as the boundary for the sea,</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a perpetual barrier that it cannot pass;</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though the waves toss, they cannot prevail;</a:t>
            </a:r>
            <a:br>
              <a:rPr lang="en-US" sz="3600" dirty="0">
                <a:solidFill>
                  <a:schemeClr val="tx1">
                    <a:lumMod val="95000"/>
                  </a:schemeClr>
                </a:solidFill>
              </a:rPr>
            </a:br>
            <a:r>
              <a:rPr lang="en-US" sz="3600" dirty="0">
                <a:solidFill>
                  <a:schemeClr val="tx1">
                    <a:lumMod val="95000"/>
                  </a:schemeClr>
                </a:solidFill>
              </a:rPr>
              <a:t>                        </a:t>
            </a:r>
            <a:r>
              <a:rPr lang="en-US" sz="3600" b="0" i="0" dirty="0">
                <a:solidFill>
                  <a:schemeClr val="tx1">
                    <a:lumMod val="95000"/>
                  </a:schemeClr>
                </a:solidFill>
                <a:effectLst/>
                <a:latin typeface="Roboto" panose="02000000000000000000" pitchFamily="2" charset="0"/>
              </a:rPr>
              <a:t>though they roar, they cannot pass over it.</a:t>
            </a:r>
            <a:endParaRPr lang="en-US" sz="3200" dirty="0">
              <a:solidFill>
                <a:schemeClr val="tx1">
                  <a:lumMod val="95000"/>
                </a:schemeClr>
              </a:solidFill>
            </a:endParaRPr>
          </a:p>
        </p:txBody>
      </p:sp>
    </p:spTree>
    <p:extLst>
      <p:ext uri="{BB962C8B-B14F-4D97-AF65-F5344CB8AC3E}">
        <p14:creationId xmlns:p14="http://schemas.microsoft.com/office/powerpoint/2010/main" val="308640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 as terror of punishment</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Terror-of-Punishment</a:t>
            </a:r>
          </a:p>
          <a:p>
            <a:r>
              <a:rPr lang="en-US" sz="3200" dirty="0">
                <a:solidFill>
                  <a:srgbClr val="FFFF00"/>
                </a:solidFill>
              </a:rPr>
              <a:t> </a:t>
            </a:r>
            <a:r>
              <a:rPr lang="en-US" sz="3200" dirty="0"/>
              <a:t>1 John 4:18 </a:t>
            </a:r>
            <a:r>
              <a:rPr lang="en-US" sz="2800" b="0" i="0" dirty="0">
                <a:solidFill>
                  <a:schemeClr val="tx1">
                    <a:lumMod val="95000"/>
                  </a:schemeClr>
                </a:solidFill>
                <a:effectLst/>
                <a:latin typeface="Roboto" panose="02000000000000000000" pitchFamily="2" charset="0"/>
              </a:rPr>
              <a:t> </a:t>
            </a:r>
            <a:r>
              <a:rPr lang="en-US" sz="2400" b="1" i="0" u="none" strike="noStrike" dirty="0">
                <a:solidFill>
                  <a:schemeClr val="tx1">
                    <a:lumMod val="9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17</a:t>
            </a:r>
            <a:r>
              <a:rPr lang="en-US" sz="2400" b="1" i="0" u="none" strike="noStrike" dirty="0">
                <a:solidFill>
                  <a:schemeClr val="tx1">
                    <a:lumMod val="95000"/>
                  </a:schemeClr>
                </a:solidFill>
                <a:effectLst/>
                <a:latin typeface="Arial" panose="020B0604020202020204" pitchFamily="34" charset="0"/>
              </a:rPr>
              <a:t> </a:t>
            </a:r>
            <a:r>
              <a:rPr lang="en-US" sz="2400" b="0" i="0" dirty="0">
                <a:solidFill>
                  <a:schemeClr val="tx1">
                    <a:lumMod val="95000"/>
                  </a:schemeClr>
                </a:solidFill>
                <a:effectLst/>
                <a:latin typeface="Roboto" panose="02000000000000000000" pitchFamily="2" charset="0"/>
              </a:rPr>
              <a:t>By this is love perfected with us, so that we may have confidence for the </a:t>
            </a:r>
            <a:r>
              <a:rPr lang="en-US" sz="2400" b="0" i="0" dirty="0">
                <a:solidFill>
                  <a:srgbClr val="FFFF00"/>
                </a:solidFill>
                <a:effectLst/>
                <a:latin typeface="Roboto" panose="02000000000000000000" pitchFamily="2" charset="0"/>
              </a:rPr>
              <a:t>day of judgment</a:t>
            </a:r>
            <a:r>
              <a:rPr lang="en-US" sz="2400" b="0" i="0" dirty="0">
                <a:solidFill>
                  <a:schemeClr val="tx1">
                    <a:lumMod val="95000"/>
                  </a:schemeClr>
                </a:solidFill>
                <a:effectLst/>
                <a:latin typeface="Roboto" panose="02000000000000000000" pitchFamily="2" charset="0"/>
              </a:rPr>
              <a:t>, because as he is so also are we in this world. </a:t>
            </a:r>
            <a:r>
              <a:rPr lang="en-US" sz="2800" b="1" i="0" u="none" strike="noStrike" dirty="0">
                <a:solidFill>
                  <a:schemeClr val="tx1">
                    <a:lumMod val="95000"/>
                  </a:schemeClr>
                </a:solidFill>
                <a:effectLst/>
                <a:latin typeface="Arial" panose="020B0604020202020204" pitchFamily="34" charset="0"/>
                <a:hlinkClick r:id="rId3">
                  <a:extLst>
                    <a:ext uri="{A12FA001-AC4F-418D-AE19-62706E023703}">
                      <ahyp:hlinkClr xmlns:ahyp="http://schemas.microsoft.com/office/drawing/2018/hyperlinkcolor" val="tx"/>
                    </a:ext>
                  </a:extLst>
                </a:hlinkClick>
              </a:rPr>
              <a:t>18</a:t>
            </a:r>
            <a:r>
              <a:rPr lang="en-US" sz="2800" b="1" i="0" u="none" strike="noStrike" dirty="0">
                <a:solidFill>
                  <a:schemeClr val="tx1">
                    <a:lumMod val="95000"/>
                  </a:schemeClr>
                </a:solidFill>
                <a:effectLst/>
                <a:latin typeface="Arial" panose="020B0604020202020204" pitchFamily="34" charset="0"/>
              </a:rPr>
              <a:t> </a:t>
            </a:r>
            <a:r>
              <a:rPr lang="en-US" sz="2800" b="0" i="0" dirty="0">
                <a:solidFill>
                  <a:schemeClr val="tx1">
                    <a:lumMod val="95000"/>
                  </a:schemeClr>
                </a:solidFill>
                <a:effectLst/>
                <a:latin typeface="Roboto" panose="02000000000000000000" pitchFamily="2" charset="0"/>
              </a:rPr>
              <a:t>There is </a:t>
            </a:r>
            <a:r>
              <a:rPr lang="en-US" sz="2800" b="0" i="0" dirty="0">
                <a:solidFill>
                  <a:srgbClr val="FFFF00"/>
                </a:solidFill>
                <a:effectLst/>
                <a:latin typeface="Roboto" panose="02000000000000000000" pitchFamily="2" charset="0"/>
              </a:rPr>
              <a:t>no fear in love</a:t>
            </a:r>
            <a:r>
              <a:rPr lang="en-US" sz="2800" b="0" i="0" dirty="0">
                <a:solidFill>
                  <a:schemeClr val="tx1">
                    <a:lumMod val="95000"/>
                  </a:schemeClr>
                </a:solidFill>
                <a:effectLst/>
                <a:latin typeface="Roboto" panose="02000000000000000000" pitchFamily="2" charset="0"/>
              </a:rPr>
              <a:t>, but perfect love casts out fear. </a:t>
            </a:r>
            <a:r>
              <a:rPr lang="en-US" sz="2800" b="0" i="0" dirty="0">
                <a:solidFill>
                  <a:srgbClr val="FFFF00"/>
                </a:solidFill>
                <a:effectLst/>
                <a:latin typeface="Roboto" panose="02000000000000000000" pitchFamily="2" charset="0"/>
              </a:rPr>
              <a:t>For fear has to do with punishment</a:t>
            </a:r>
            <a:r>
              <a:rPr lang="en-US" sz="2800" b="0" i="0" dirty="0">
                <a:solidFill>
                  <a:schemeClr val="tx1">
                    <a:lumMod val="95000"/>
                  </a:schemeClr>
                </a:solidFill>
                <a:effectLst/>
                <a:latin typeface="Roboto" panose="02000000000000000000" pitchFamily="2" charset="0"/>
              </a:rPr>
              <a:t>, and whoever fears has not been perfected in love.</a:t>
            </a:r>
            <a:endParaRPr lang="en-US" sz="3200" dirty="0">
              <a:solidFill>
                <a:schemeClr val="tx1">
                  <a:lumMod val="95000"/>
                </a:schemeClr>
              </a:solidFill>
            </a:endParaRPr>
          </a:p>
          <a:p>
            <a:r>
              <a:rPr lang="en-US" sz="3200" dirty="0">
                <a:solidFill>
                  <a:schemeClr val="tx1">
                    <a:lumMod val="95000"/>
                  </a:schemeClr>
                </a:solidFill>
              </a:rPr>
              <a:t>Psa. 90:7 </a:t>
            </a:r>
            <a:r>
              <a:rPr lang="en-US" sz="2800" b="0" i="0" dirty="0">
                <a:solidFill>
                  <a:schemeClr val="tx1">
                    <a:lumMod val="95000"/>
                  </a:schemeClr>
                </a:solidFill>
                <a:effectLst/>
                <a:latin typeface="Roboto" panose="02000000000000000000" pitchFamily="2" charset="0"/>
              </a:rPr>
              <a:t>For we are brought to an end by your anger;</a:t>
            </a:r>
            <a:br>
              <a:rPr lang="en-US" sz="2800" dirty="0">
                <a:solidFill>
                  <a:schemeClr val="tx1">
                    <a:lumMod val="95000"/>
                  </a:schemeClr>
                </a:solidFill>
              </a:rPr>
            </a:br>
            <a:r>
              <a:rPr lang="en-US" sz="2800" dirty="0">
                <a:solidFill>
                  <a:schemeClr val="tx1">
                    <a:lumMod val="95000"/>
                  </a:schemeClr>
                </a:solidFill>
              </a:rPr>
              <a:t>                     </a:t>
            </a:r>
            <a:r>
              <a:rPr lang="en-US" sz="2800" b="0" i="0" dirty="0">
                <a:solidFill>
                  <a:schemeClr val="tx1">
                    <a:lumMod val="95000"/>
                  </a:schemeClr>
                </a:solidFill>
                <a:effectLst/>
                <a:latin typeface="Roboto" panose="02000000000000000000" pitchFamily="2" charset="0"/>
              </a:rPr>
              <a:t>by your wrath we are dismayed.</a:t>
            </a:r>
            <a:br>
              <a:rPr lang="en-US" sz="2800" dirty="0">
                <a:solidFill>
                  <a:schemeClr val="tx1">
                    <a:lumMod val="95000"/>
                  </a:schemeClr>
                </a:solidFill>
              </a:rPr>
            </a:br>
            <a:r>
              <a:rPr lang="en-US" sz="2800" dirty="0">
                <a:solidFill>
                  <a:schemeClr val="tx1">
                    <a:lumMod val="95000"/>
                  </a:schemeClr>
                </a:solidFill>
              </a:rPr>
              <a:t>               </a:t>
            </a:r>
            <a:r>
              <a:rPr lang="en-US" sz="2800" b="1" i="0" u="none" strike="noStrike" dirty="0">
                <a:solidFill>
                  <a:schemeClr val="tx1">
                    <a:lumMod val="95000"/>
                  </a:schemeClr>
                </a:solidFill>
                <a:effectLst/>
                <a:latin typeface="Arial" panose="020B0604020202020204" pitchFamily="34" charset="0"/>
                <a:hlinkClick r:id="rId4">
                  <a:extLst>
                    <a:ext uri="{A12FA001-AC4F-418D-AE19-62706E023703}">
                      <ahyp:hlinkClr xmlns:ahyp="http://schemas.microsoft.com/office/drawing/2018/hyperlinkcolor" val="tx"/>
                    </a:ext>
                  </a:extLst>
                </a:hlinkClick>
              </a:rPr>
              <a:t>8</a:t>
            </a:r>
            <a:r>
              <a:rPr lang="en-US" sz="2800" b="1" i="0" u="none" strike="noStrike" dirty="0">
                <a:solidFill>
                  <a:schemeClr val="tx1">
                    <a:lumMod val="95000"/>
                  </a:schemeClr>
                </a:solidFill>
                <a:effectLst/>
                <a:latin typeface="Arial" panose="020B0604020202020204" pitchFamily="34" charset="0"/>
              </a:rPr>
              <a:t> </a:t>
            </a:r>
            <a:r>
              <a:rPr lang="en-US" sz="2800" b="0" i="0" dirty="0">
                <a:solidFill>
                  <a:schemeClr val="tx1">
                    <a:lumMod val="95000"/>
                  </a:schemeClr>
                </a:solidFill>
                <a:effectLst/>
                <a:latin typeface="Roboto" panose="02000000000000000000" pitchFamily="2" charset="0"/>
              </a:rPr>
              <a:t>You have set our iniquities before you,</a:t>
            </a:r>
            <a:br>
              <a:rPr lang="en-US" sz="2800" dirty="0">
                <a:solidFill>
                  <a:schemeClr val="tx1">
                    <a:lumMod val="95000"/>
                  </a:schemeClr>
                </a:solidFill>
              </a:rPr>
            </a:br>
            <a:r>
              <a:rPr lang="en-US" sz="2800" dirty="0">
                <a:solidFill>
                  <a:schemeClr val="tx1">
                    <a:lumMod val="95000"/>
                  </a:schemeClr>
                </a:solidFill>
              </a:rPr>
              <a:t>                     </a:t>
            </a:r>
            <a:r>
              <a:rPr lang="en-US" sz="2800" b="0" i="0" dirty="0">
                <a:solidFill>
                  <a:schemeClr val="tx1">
                    <a:lumMod val="95000"/>
                  </a:schemeClr>
                </a:solidFill>
                <a:effectLst/>
                <a:latin typeface="Roboto" panose="02000000000000000000" pitchFamily="2" charset="0"/>
              </a:rPr>
              <a:t>our secret sins in the light of your presence.</a:t>
            </a:r>
            <a:endParaRPr lang="en-US" sz="3200" dirty="0">
              <a:solidFill>
                <a:schemeClr val="tx1">
                  <a:lumMod val="95000"/>
                </a:schemeClr>
              </a:solidFill>
            </a:endParaRPr>
          </a:p>
          <a:p>
            <a:endParaRPr lang="en-US" sz="3200" dirty="0">
              <a:solidFill>
                <a:schemeClr val="tx1">
                  <a:lumMod val="95000"/>
                </a:schemeClr>
              </a:solidFill>
            </a:endParaRPr>
          </a:p>
          <a:p>
            <a:endParaRPr lang="en-US" sz="3200" dirty="0"/>
          </a:p>
        </p:txBody>
      </p:sp>
    </p:spTree>
    <p:extLst>
      <p:ext uri="{BB962C8B-B14F-4D97-AF65-F5344CB8AC3E}">
        <p14:creationId xmlns:p14="http://schemas.microsoft.com/office/powerpoint/2010/main" val="300544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6F7FF-665C-2C77-0A88-5B7211C222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F23D67-40F4-27B5-95D0-AD3BA828186E}"/>
              </a:ext>
            </a:extLst>
          </p:cNvPr>
          <p:cNvSpPr>
            <a:spLocks noGrp="1"/>
          </p:cNvSpPr>
          <p:nvPr>
            <p:ph type="title"/>
          </p:nvPr>
        </p:nvSpPr>
        <p:spPr/>
        <p:txBody>
          <a:bodyPr/>
          <a:lstStyle/>
          <a:p>
            <a:r>
              <a:rPr lang="en-US" dirty="0"/>
              <a:t>Fear of God as terror of punishment</a:t>
            </a:r>
          </a:p>
        </p:txBody>
      </p:sp>
      <p:sp>
        <p:nvSpPr>
          <p:cNvPr id="3" name="Content Placeholder 2">
            <a:extLst>
              <a:ext uri="{FF2B5EF4-FFF2-40B4-BE49-F238E27FC236}">
                <a16:creationId xmlns:a16="http://schemas.microsoft.com/office/drawing/2014/main" id="{8F55ED11-ECD0-820E-B352-F97A731A5F68}"/>
              </a:ext>
            </a:extLst>
          </p:cNvPr>
          <p:cNvSpPr>
            <a:spLocks noGrp="1"/>
          </p:cNvSpPr>
          <p:nvPr>
            <p:ph idx="1"/>
          </p:nvPr>
        </p:nvSpPr>
        <p:spPr>
          <a:xfrm>
            <a:off x="546847" y="1490382"/>
            <a:ext cx="11134165" cy="5116606"/>
          </a:xfrm>
        </p:spPr>
        <p:txBody>
          <a:bodyPr>
            <a:normAutofit fontScale="70000" lnSpcReduction="20000"/>
          </a:bodyPr>
          <a:lstStyle/>
          <a:p>
            <a:r>
              <a:rPr lang="en-US" sz="3200" dirty="0">
                <a:solidFill>
                  <a:srgbClr val="FFFF00"/>
                </a:solidFill>
              </a:rPr>
              <a:t>Terror-of-Punishment</a:t>
            </a:r>
          </a:p>
          <a:p>
            <a:pPr algn="just"/>
            <a:r>
              <a:rPr lang="en-US" sz="3200" dirty="0"/>
              <a:t>1 Sam. 12:1-20 </a:t>
            </a:r>
            <a:r>
              <a:rPr lang="en-US" sz="2800" b="0" i="0" dirty="0">
                <a:effectLst/>
                <a:latin typeface="Roboto" panose="02000000000000000000" pitchFamily="2" charset="0"/>
              </a:rPr>
              <a:t>If you fear the LORD and serve Him and obey His voice, and if you do not rebel against the command of the LORD, and if both you and the king who reigns over you follow the LORD your God, then all will be </a:t>
            </a:r>
            <a:r>
              <a:rPr lang="en-US" sz="2800" b="0" i="0" dirty="0" err="1">
                <a:effectLst/>
                <a:latin typeface="Roboto" panose="02000000000000000000" pitchFamily="2" charset="0"/>
              </a:rPr>
              <a:t>well.</a:t>
            </a:r>
            <a:r>
              <a:rPr lang="en-US" sz="2800" b="0" i="1" u="none" strike="noStrike" dirty="0" err="1">
                <a:effectLst/>
                <a:latin typeface="Arial" panose="020B0604020202020204" pitchFamily="34" charset="0"/>
                <a:hlinkClick r:id="rId2">
                  <a:extLst>
                    <a:ext uri="{A12FA001-AC4F-418D-AE19-62706E023703}">
                      <ahyp:hlinkClr xmlns:ahyp="http://schemas.microsoft.com/office/drawing/2018/hyperlinkcolor" val="tx"/>
                    </a:ext>
                  </a:extLst>
                </a:hlinkClick>
              </a:rPr>
              <a:t>h</a:t>
            </a:r>
            <a:r>
              <a:rPr lang="en-US" sz="2800" b="0" i="0" dirty="0">
                <a:effectLst/>
                <a:latin typeface="Roboto" panose="02000000000000000000" pitchFamily="2" charset="0"/>
              </a:rPr>
              <a:t> </a:t>
            </a:r>
            <a:r>
              <a:rPr lang="en-US" sz="2800" b="1" i="0" u="none" strike="noStrike" dirty="0">
                <a:effectLst/>
                <a:latin typeface="Roboto" panose="02000000000000000000" pitchFamily="2" charset="0"/>
                <a:hlinkClick r:id="rId3">
                  <a:extLst>
                    <a:ext uri="{A12FA001-AC4F-418D-AE19-62706E023703}">
                      <ahyp:hlinkClr xmlns:ahyp="http://schemas.microsoft.com/office/drawing/2018/hyperlinkcolor" val="tx"/>
                    </a:ext>
                  </a:extLst>
                </a:hlinkClick>
              </a:rPr>
              <a:t>15</a:t>
            </a:r>
            <a:r>
              <a:rPr lang="en-US" sz="2800" b="1" i="0" u="none" strike="noStrike" dirty="0">
                <a:effectLst/>
                <a:latin typeface="Roboto" panose="02000000000000000000" pitchFamily="2" charset="0"/>
              </a:rPr>
              <a:t> </a:t>
            </a:r>
            <a:r>
              <a:rPr lang="en-US" sz="2800" b="0" i="0" dirty="0">
                <a:effectLst/>
                <a:latin typeface="Roboto" panose="02000000000000000000" pitchFamily="2" charset="0"/>
              </a:rPr>
              <a:t>But if you disobey the LORD and rebel against His command, then the hand of the LORD will be against you as it was against your </a:t>
            </a:r>
            <a:r>
              <a:rPr lang="en-US" sz="2800" b="0" i="0" dirty="0" err="1">
                <a:effectLst/>
                <a:latin typeface="Roboto" panose="02000000000000000000" pitchFamily="2" charset="0"/>
              </a:rPr>
              <a:t>fathers.</a:t>
            </a:r>
            <a:r>
              <a:rPr lang="en-US" sz="2800" b="0" i="1" u="none" strike="noStrike" dirty="0" err="1">
                <a:effectLst/>
                <a:latin typeface="Arial" panose="020B0604020202020204" pitchFamily="34" charset="0"/>
                <a:hlinkClick r:id="rId2">
                  <a:extLst>
                    <a:ext uri="{A12FA001-AC4F-418D-AE19-62706E023703}">
                      <ahyp:hlinkClr xmlns:ahyp="http://schemas.microsoft.com/office/drawing/2018/hyperlinkcolor" val="tx"/>
                    </a:ext>
                  </a:extLst>
                </a:hlinkClick>
              </a:rPr>
              <a:t>i</a:t>
            </a:r>
            <a:br>
              <a:rPr lang="en-US" sz="2800" b="0" i="1" u="none" strike="noStrike" dirty="0">
                <a:effectLst/>
                <a:latin typeface="Arial" panose="020B0604020202020204" pitchFamily="34" charset="0"/>
              </a:rPr>
            </a:br>
            <a:r>
              <a:rPr lang="en-US" sz="2800" b="0" i="0" dirty="0">
                <a:effectLst/>
                <a:latin typeface="Roboto" panose="02000000000000000000" pitchFamily="2" charset="0"/>
              </a:rPr>
              <a:t>So Samuel called to the LORD, and on that day </a:t>
            </a:r>
            <a:r>
              <a:rPr lang="en-US" sz="2800" b="0" i="0" dirty="0">
                <a:solidFill>
                  <a:srgbClr val="FFFF00"/>
                </a:solidFill>
                <a:effectLst/>
                <a:latin typeface="Roboto" panose="02000000000000000000" pitchFamily="2" charset="0"/>
              </a:rPr>
              <a:t>the LORD sent thunder and rain</a:t>
            </a:r>
            <a:r>
              <a:rPr lang="en-US" sz="2800" b="0" i="0" dirty="0">
                <a:effectLst/>
                <a:latin typeface="Roboto" panose="02000000000000000000" pitchFamily="2" charset="0"/>
              </a:rPr>
              <a:t>.</a:t>
            </a:r>
          </a:p>
          <a:p>
            <a:pPr algn="just"/>
            <a:r>
              <a:rPr lang="en-US" sz="2800" b="0" i="0" dirty="0">
                <a:effectLst/>
                <a:latin typeface="Roboto" panose="02000000000000000000" pitchFamily="2" charset="0"/>
              </a:rPr>
              <a:t>As a result, </a:t>
            </a:r>
            <a:r>
              <a:rPr lang="en-US" sz="2800" b="0" i="0" dirty="0">
                <a:solidFill>
                  <a:srgbClr val="FFFF00"/>
                </a:solidFill>
                <a:effectLst/>
                <a:latin typeface="Roboto" panose="02000000000000000000" pitchFamily="2" charset="0"/>
              </a:rPr>
              <a:t>all the people greatly feared the LORD </a:t>
            </a:r>
            <a:r>
              <a:rPr lang="en-US" sz="2800" b="0" i="0" dirty="0">
                <a:effectLst/>
                <a:latin typeface="Roboto" panose="02000000000000000000" pitchFamily="2" charset="0"/>
              </a:rPr>
              <a:t>and Samuel. </a:t>
            </a:r>
            <a:r>
              <a:rPr lang="en-US" sz="2800" b="1" i="0" u="none" strike="noStrike" dirty="0">
                <a:effectLst/>
                <a:latin typeface="Roboto" panose="02000000000000000000" pitchFamily="2" charset="0"/>
                <a:hlinkClick r:id="rId4">
                  <a:extLst>
                    <a:ext uri="{A12FA001-AC4F-418D-AE19-62706E023703}">
                      <ahyp:hlinkClr xmlns:ahyp="http://schemas.microsoft.com/office/drawing/2018/hyperlinkcolor" val="tx"/>
                    </a:ext>
                  </a:extLst>
                </a:hlinkClick>
              </a:rPr>
              <a:t>19</a:t>
            </a:r>
            <a:r>
              <a:rPr lang="en-US" sz="2800" b="1" i="0" u="none" strike="noStrike" dirty="0">
                <a:effectLst/>
                <a:latin typeface="Roboto" panose="02000000000000000000" pitchFamily="2" charset="0"/>
              </a:rPr>
              <a:t> </a:t>
            </a:r>
            <a:r>
              <a:rPr lang="en-US" sz="2800" b="0" i="0" dirty="0">
                <a:effectLst/>
                <a:latin typeface="Roboto" panose="02000000000000000000" pitchFamily="2" charset="0"/>
              </a:rPr>
              <a:t>They pleaded with Samuel, “Pray to the LORD your God for your servants so that </a:t>
            </a:r>
            <a:r>
              <a:rPr lang="en-US" sz="2800" b="0" i="0" dirty="0">
                <a:solidFill>
                  <a:srgbClr val="FFFF00"/>
                </a:solidFill>
                <a:effectLst/>
                <a:latin typeface="Roboto" panose="02000000000000000000" pitchFamily="2" charset="0"/>
              </a:rPr>
              <a:t>we will not die! For we have added to all our sins the evil of asking for a king.”</a:t>
            </a:r>
          </a:p>
          <a:p>
            <a:pPr algn="just"/>
            <a:r>
              <a:rPr lang="en-US" sz="2800" b="1" i="0" u="none" strike="noStrike" dirty="0">
                <a:effectLst/>
                <a:latin typeface="Roboto" panose="02000000000000000000" pitchFamily="2" charset="0"/>
                <a:hlinkClick r:id="rId5">
                  <a:extLst>
                    <a:ext uri="{A12FA001-AC4F-418D-AE19-62706E023703}">
                      <ahyp:hlinkClr xmlns:ahyp="http://schemas.microsoft.com/office/drawing/2018/hyperlinkcolor" val="tx"/>
                    </a:ext>
                  </a:extLst>
                </a:hlinkClick>
              </a:rPr>
              <a:t>20</a:t>
            </a:r>
            <a:r>
              <a:rPr lang="en-US" sz="2800" b="1" i="0" u="none" strike="noStrike" dirty="0">
                <a:effectLst/>
                <a:latin typeface="Roboto" panose="02000000000000000000" pitchFamily="2" charset="0"/>
              </a:rPr>
              <a:t> </a:t>
            </a:r>
            <a:r>
              <a:rPr lang="en-US" sz="2800" b="0" i="0" dirty="0">
                <a:effectLst/>
                <a:latin typeface="Roboto" panose="02000000000000000000" pitchFamily="2" charset="0"/>
              </a:rPr>
              <a:t>“Do not be afraid,” Samuel replied. “Even though you have committed all this evil, do not turn aside from following the LORD, but serve the LORD with all your heart.</a:t>
            </a:r>
          </a:p>
          <a:p>
            <a:pPr algn="just"/>
            <a:r>
              <a:rPr lang="en-US" sz="3200" b="0" i="0" dirty="0">
                <a:effectLst/>
                <a:latin typeface="Roboto" panose="02000000000000000000" pitchFamily="2" charset="0"/>
              </a:rPr>
              <a:t>As for me, far be it from me that I should sin against the LORD by ceasing to pray for you. And I will continue to teach you the good and right way.</a:t>
            </a:r>
          </a:p>
          <a:p>
            <a:pPr algn="just"/>
            <a:r>
              <a:rPr lang="en-US" sz="3200" b="1" i="0" u="none" strike="noStrike" dirty="0">
                <a:effectLst/>
                <a:latin typeface="Roboto" panose="02000000000000000000" pitchFamily="2" charset="0"/>
                <a:hlinkClick r:id="rId6">
                  <a:extLst>
                    <a:ext uri="{A12FA001-AC4F-418D-AE19-62706E023703}">
                      <ahyp:hlinkClr xmlns:ahyp="http://schemas.microsoft.com/office/drawing/2018/hyperlinkcolor" val="tx"/>
                    </a:ext>
                  </a:extLst>
                </a:hlinkClick>
              </a:rPr>
              <a:t>24</a:t>
            </a:r>
            <a:r>
              <a:rPr lang="en-US" sz="3200" b="1" i="0" u="none" strike="noStrike" dirty="0">
                <a:effectLst/>
                <a:latin typeface="Roboto" panose="02000000000000000000" pitchFamily="2" charset="0"/>
              </a:rPr>
              <a:t> </a:t>
            </a:r>
            <a:r>
              <a:rPr lang="en-US" sz="3200" b="0" i="0" dirty="0">
                <a:effectLst/>
                <a:latin typeface="Roboto" panose="02000000000000000000" pitchFamily="2" charset="0"/>
              </a:rPr>
              <a:t>Above all, </a:t>
            </a:r>
            <a:r>
              <a:rPr lang="en-US" sz="3200" b="0" i="0" dirty="0">
                <a:solidFill>
                  <a:srgbClr val="FFFF00"/>
                </a:solidFill>
                <a:effectLst/>
                <a:latin typeface="Roboto" panose="02000000000000000000" pitchFamily="2" charset="0"/>
              </a:rPr>
              <a:t>fear the LORD and serve Him faithfully </a:t>
            </a:r>
            <a:r>
              <a:rPr lang="en-US" sz="3200" b="0" i="0" dirty="0">
                <a:effectLst/>
                <a:latin typeface="Roboto" panose="02000000000000000000" pitchFamily="2" charset="0"/>
              </a:rPr>
              <a:t>with all your heart; consider what great things He has done for you. </a:t>
            </a:r>
            <a:r>
              <a:rPr lang="en-US" sz="3200" b="1" i="0" u="none" strike="noStrike" dirty="0">
                <a:effectLst/>
                <a:latin typeface="Roboto" panose="02000000000000000000" pitchFamily="2" charset="0"/>
                <a:hlinkClick r:id="rId7">
                  <a:extLst>
                    <a:ext uri="{A12FA001-AC4F-418D-AE19-62706E023703}">
                      <ahyp:hlinkClr xmlns:ahyp="http://schemas.microsoft.com/office/drawing/2018/hyperlinkcolor" val="tx"/>
                    </a:ext>
                  </a:extLst>
                </a:hlinkClick>
              </a:rPr>
              <a:t>25</a:t>
            </a:r>
            <a:r>
              <a:rPr lang="en-US" sz="3200" b="1" i="0" u="none" strike="noStrike" dirty="0">
                <a:effectLst/>
                <a:latin typeface="Roboto" panose="02000000000000000000" pitchFamily="2" charset="0"/>
              </a:rPr>
              <a:t> </a:t>
            </a:r>
            <a:r>
              <a:rPr lang="en-US" sz="3200" b="0" i="0" dirty="0">
                <a:effectLst/>
                <a:latin typeface="Roboto" panose="02000000000000000000" pitchFamily="2" charset="0"/>
              </a:rPr>
              <a:t>But if you persist in doing evil, both you and your king will be swept away.”</a:t>
            </a:r>
          </a:p>
          <a:p>
            <a:endParaRPr lang="en-US" sz="3200" dirty="0"/>
          </a:p>
        </p:txBody>
      </p:sp>
    </p:spTree>
    <p:extLst>
      <p:ext uri="{BB962C8B-B14F-4D97-AF65-F5344CB8AC3E}">
        <p14:creationId xmlns:p14="http://schemas.microsoft.com/office/powerpoint/2010/main" val="67012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932983" y="1490382"/>
            <a:ext cx="10473770" cy="4608201"/>
          </a:xfrm>
        </p:spPr>
        <p:txBody>
          <a:bodyPr>
            <a:normAutofit fontScale="70000" lnSpcReduction="20000"/>
          </a:bodyPr>
          <a:lstStyle/>
          <a:p>
            <a:r>
              <a:rPr lang="en-US" sz="3200" dirty="0"/>
              <a:t>Introduction</a:t>
            </a:r>
          </a:p>
          <a:p>
            <a:r>
              <a:rPr lang="en-US" sz="3200" dirty="0"/>
              <a:t>Definitions by Cox and </a:t>
            </a:r>
            <a:r>
              <a:rPr lang="en-US" sz="3200" dirty="0" err="1"/>
              <a:t>Terrien</a:t>
            </a:r>
            <a:endParaRPr lang="en-US" sz="3200" dirty="0"/>
          </a:p>
          <a:p>
            <a:r>
              <a:rPr lang="en-US" sz="3200" dirty="0"/>
              <a:t>Fox’s caution:  fear   </a:t>
            </a:r>
            <a:r>
              <a:rPr lang="en-US" sz="3400" dirty="0"/>
              <a:t>≠</a:t>
            </a:r>
            <a:r>
              <a:rPr lang="en-US" sz="4600" b="1" dirty="0"/>
              <a:t> </a:t>
            </a:r>
            <a:r>
              <a:rPr lang="en-US" sz="3200" dirty="0"/>
              <a:t> wisdom</a:t>
            </a:r>
          </a:p>
          <a:p>
            <a:r>
              <a:rPr lang="en-US" sz="3200" dirty="0"/>
              <a:t>Fear of God as Syntagm [Def.: </a:t>
            </a:r>
            <a:r>
              <a:rPr lang="en-US" sz="2800" b="0" i="0" dirty="0">
                <a:solidFill>
                  <a:schemeClr val="tx1">
                    <a:lumMod val="95000"/>
                  </a:schemeClr>
                </a:solidFill>
                <a:effectLst/>
                <a:latin typeface="Arial" panose="020B0604020202020204" pitchFamily="34" charset="0"/>
              </a:rPr>
              <a:t>An orderly combination of </a:t>
            </a:r>
            <a:br>
              <a:rPr lang="en-US" sz="2800" b="0" i="0" dirty="0">
                <a:solidFill>
                  <a:schemeClr val="tx1">
                    <a:lumMod val="95000"/>
                  </a:schemeClr>
                </a:solidFill>
                <a:effectLst/>
                <a:latin typeface="Arial" panose="020B0604020202020204" pitchFamily="34" charset="0"/>
              </a:rPr>
            </a:br>
            <a:r>
              <a:rPr lang="en-US" sz="2800" b="0" i="0" dirty="0">
                <a:solidFill>
                  <a:schemeClr val="tx1">
                    <a:lumMod val="95000"/>
                  </a:schemeClr>
                </a:solidFill>
                <a:effectLst/>
                <a:latin typeface="Arial" panose="020B0604020202020204" pitchFamily="34" charset="0"/>
              </a:rPr>
              <a:t>       interacting signifiers, which form a meaningful whole]</a:t>
            </a:r>
            <a:endParaRPr lang="en-US" sz="3200" dirty="0">
              <a:solidFill>
                <a:schemeClr val="tx1">
                  <a:lumMod val="95000"/>
                </a:schemeClr>
              </a:solidFill>
            </a:endParaRPr>
          </a:p>
          <a:p>
            <a:r>
              <a:rPr lang="en-US" sz="3200" dirty="0"/>
              <a:t>Comparison:  fear of God and wrath of God (</a:t>
            </a:r>
            <a:r>
              <a:rPr lang="en-US" sz="3200" dirty="0">
                <a:solidFill>
                  <a:srgbClr val="FFFF00"/>
                </a:solidFill>
              </a:rPr>
              <a:t>subjective/objective Genitive</a:t>
            </a:r>
            <a:r>
              <a:rPr lang="en-US" sz="3200" dirty="0"/>
              <a:t>)</a:t>
            </a:r>
            <a:br>
              <a:rPr lang="en-US" sz="3200" dirty="0"/>
            </a:br>
            <a:r>
              <a:rPr lang="en-US" sz="3200" dirty="0"/>
              <a:t>       </a:t>
            </a:r>
            <a:r>
              <a:rPr lang="en-US" sz="3200" dirty="0">
                <a:solidFill>
                  <a:srgbClr val="FFFF00"/>
                </a:solidFill>
              </a:rPr>
              <a:t>Subjective</a:t>
            </a:r>
            <a:r>
              <a:rPr lang="en-US" sz="3200" dirty="0"/>
              <a:t> </a:t>
            </a:r>
            <a:r>
              <a:rPr lang="en-US" sz="3200" dirty="0">
                <a:solidFill>
                  <a:srgbClr val="FFFF00"/>
                </a:solidFill>
              </a:rPr>
              <a:t>Genitive</a:t>
            </a:r>
            <a:r>
              <a:rPr lang="en-US" sz="3200" dirty="0"/>
              <a:t>: Rom 1:18 For the </a:t>
            </a:r>
            <a:r>
              <a:rPr lang="en-US" sz="3200" dirty="0">
                <a:solidFill>
                  <a:srgbClr val="FFFF00"/>
                </a:solidFill>
              </a:rPr>
              <a:t>wrath of God </a:t>
            </a:r>
            <a:r>
              <a:rPr lang="en-US" sz="3200" dirty="0"/>
              <a:t>is revealed from </a:t>
            </a:r>
            <a:br>
              <a:rPr lang="en-US" sz="3200" dirty="0"/>
            </a:br>
            <a:r>
              <a:rPr lang="en-US" sz="3200" dirty="0"/>
              <a:t>                 heaven against all ungodliness and unrighteousness, it is God’s </a:t>
            </a:r>
            <a:br>
              <a:rPr lang="en-US" sz="3200" dirty="0"/>
            </a:br>
            <a:r>
              <a:rPr lang="en-US" sz="3200" dirty="0"/>
              <a:t>                    wrath (God is subject = Subjective Genitive)  </a:t>
            </a:r>
            <a:br>
              <a:rPr lang="en-US" sz="3200" dirty="0"/>
            </a:br>
            <a:r>
              <a:rPr lang="en-US" sz="3200" dirty="0"/>
              <a:t>        </a:t>
            </a:r>
            <a:r>
              <a:rPr lang="en-US" sz="3200" dirty="0">
                <a:solidFill>
                  <a:srgbClr val="FFFF00"/>
                </a:solidFill>
              </a:rPr>
              <a:t>Objective Genitive</a:t>
            </a:r>
            <a:r>
              <a:rPr lang="en-US" sz="3200" dirty="0"/>
              <a:t>: fear of God: [God is the object of the fear] </a:t>
            </a:r>
            <a:br>
              <a:rPr lang="en-US" sz="3200" dirty="0"/>
            </a:br>
            <a:r>
              <a:rPr lang="en-US" sz="3200" dirty="0"/>
              <a:t>                  Someone is to fear God </a:t>
            </a:r>
          </a:p>
          <a:p>
            <a:r>
              <a:rPr lang="en-US" sz="3200" dirty="0"/>
              <a:t>On the nature of Fear/Fear: Helplessness to avoid harm, threatening </a:t>
            </a:r>
            <a:br>
              <a:rPr lang="en-US" sz="3200" dirty="0"/>
            </a:br>
            <a:r>
              <a:rPr lang="en-US" sz="3200" dirty="0"/>
              <a:t>          sources; Good (fierce dog), bad (heights), ugly (spiders)</a:t>
            </a:r>
          </a:p>
        </p:txBody>
      </p:sp>
    </p:spTree>
    <p:extLst>
      <p:ext uri="{BB962C8B-B14F-4D97-AF65-F5344CB8AC3E}">
        <p14:creationId xmlns:p14="http://schemas.microsoft.com/office/powerpoint/2010/main" val="418155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0C0CF-C9B3-91B4-3A7C-CFF8FA061D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0C0ECD-F5EE-C650-0149-A3617FAA1EC4}"/>
              </a:ext>
            </a:extLst>
          </p:cNvPr>
          <p:cNvSpPr>
            <a:spLocks noGrp="1"/>
          </p:cNvSpPr>
          <p:nvPr>
            <p:ph type="title"/>
          </p:nvPr>
        </p:nvSpPr>
        <p:spPr/>
        <p:txBody>
          <a:bodyPr/>
          <a:lstStyle/>
          <a:p>
            <a:r>
              <a:rPr lang="en-US" dirty="0"/>
              <a:t>Fear of God as terror of punishment</a:t>
            </a:r>
          </a:p>
        </p:txBody>
      </p:sp>
      <p:sp>
        <p:nvSpPr>
          <p:cNvPr id="3" name="Content Placeholder 2">
            <a:extLst>
              <a:ext uri="{FF2B5EF4-FFF2-40B4-BE49-F238E27FC236}">
                <a16:creationId xmlns:a16="http://schemas.microsoft.com/office/drawing/2014/main" id="{7E4B3188-6AB6-FE95-30D6-259E3D4090B9}"/>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Terror-of-Punishment</a:t>
            </a:r>
          </a:p>
          <a:p>
            <a:r>
              <a:rPr lang="en-US" sz="3200" b="0" i="0" dirty="0">
                <a:solidFill>
                  <a:schemeClr val="tx1">
                    <a:lumMod val="95000"/>
                  </a:schemeClr>
                </a:solidFill>
                <a:effectLst/>
                <a:latin typeface="Roboto" panose="02000000000000000000" pitchFamily="2" charset="0"/>
              </a:rPr>
              <a:t>1 Kgs 1:50 And Adonijah </a:t>
            </a:r>
            <a:r>
              <a:rPr lang="en-US" sz="3200" b="0" i="0" dirty="0">
                <a:solidFill>
                  <a:srgbClr val="FFFF00"/>
                </a:solidFill>
                <a:effectLst/>
                <a:latin typeface="Roboto" panose="02000000000000000000" pitchFamily="2" charset="0"/>
              </a:rPr>
              <a:t>feared</a:t>
            </a:r>
            <a:r>
              <a:rPr lang="en-US" sz="3200" b="0" i="0" dirty="0">
                <a:solidFill>
                  <a:schemeClr val="tx1">
                    <a:lumMod val="95000"/>
                  </a:schemeClr>
                </a:solidFill>
                <a:effectLst/>
                <a:latin typeface="Roboto" panose="02000000000000000000" pitchFamily="2" charset="0"/>
              </a:rPr>
              <a:t> </a:t>
            </a:r>
            <a:r>
              <a:rPr lang="en-US" sz="2400" b="0" i="0" dirty="0">
                <a:effectLst/>
              </a:rPr>
              <a:t>(</a:t>
            </a:r>
            <a:r>
              <a:rPr lang="he-IL" sz="3200" b="0" dirty="0">
                <a:latin typeface="SBL Hebrew" panose="02000000000000000000" pitchFamily="2" charset="-79"/>
                <a:cs typeface="SBL Hebrew" panose="02000000000000000000" pitchFamily="2" charset="-79"/>
              </a:rPr>
              <a:t>יָרֵא</a:t>
            </a:r>
            <a:r>
              <a:rPr lang="en-US" sz="3200" b="0" dirty="0">
                <a:latin typeface="SBL Hebrew" panose="02000000000000000000" pitchFamily="2" charset="-79"/>
                <a:cs typeface="SBL Hebrew" panose="02000000000000000000" pitchFamily="2" charset="-79"/>
              </a:rPr>
              <a:t> -</a:t>
            </a:r>
            <a:r>
              <a:rPr lang="en-US" sz="3200" b="0" i="1" dirty="0" err="1">
                <a:latin typeface="SBL Hebrew" panose="02000000000000000000" pitchFamily="2" charset="-79"/>
                <a:cs typeface="SBL Hebrew" panose="02000000000000000000" pitchFamily="2" charset="-79"/>
              </a:rPr>
              <a:t>yārēʾ</a:t>
            </a:r>
            <a:r>
              <a:rPr lang="en-US" sz="3200" b="0" i="1" dirty="0">
                <a:latin typeface="SBL Hebrew" panose="02000000000000000000" pitchFamily="2" charset="-79"/>
                <a:cs typeface="SBL Hebrew" panose="02000000000000000000" pitchFamily="2" charset="-79"/>
              </a:rPr>
              <a:t>)</a:t>
            </a:r>
            <a:r>
              <a:rPr lang="en-US" sz="3200" b="0" i="0" dirty="0">
                <a:solidFill>
                  <a:schemeClr val="tx1">
                    <a:lumMod val="95000"/>
                  </a:schemeClr>
                </a:solidFill>
                <a:effectLst/>
                <a:latin typeface="Roboto" panose="02000000000000000000" pitchFamily="2" charset="0"/>
              </a:rPr>
              <a:t> Solomon. </a:t>
            </a:r>
            <a:br>
              <a:rPr lang="en-US" sz="3200" b="0" i="0" dirty="0">
                <a:solidFill>
                  <a:schemeClr val="tx1">
                    <a:lumMod val="95000"/>
                  </a:schemeClr>
                </a:solidFill>
                <a:effectLst/>
                <a:latin typeface="Roboto" panose="02000000000000000000" pitchFamily="2" charset="0"/>
              </a:rPr>
            </a:br>
            <a:r>
              <a:rPr lang="en-US" sz="3200" b="0" i="0" dirty="0">
                <a:solidFill>
                  <a:schemeClr val="tx1">
                    <a:lumMod val="95000"/>
                  </a:schemeClr>
                </a:solidFill>
                <a:effectLst/>
                <a:latin typeface="Roboto" panose="02000000000000000000" pitchFamily="2" charset="0"/>
              </a:rPr>
              <a:t>    So he arose and went and took hold of the horns of the </a:t>
            </a:r>
            <a:br>
              <a:rPr lang="en-US" sz="3200" b="0" i="0" dirty="0">
                <a:solidFill>
                  <a:schemeClr val="tx1">
                    <a:lumMod val="95000"/>
                  </a:schemeClr>
                </a:solidFill>
                <a:effectLst/>
                <a:latin typeface="Roboto" panose="02000000000000000000" pitchFamily="2" charset="0"/>
              </a:rPr>
            </a:br>
            <a:r>
              <a:rPr lang="en-US" sz="3200" b="0" i="0" dirty="0">
                <a:solidFill>
                  <a:schemeClr val="tx1">
                    <a:lumMod val="95000"/>
                  </a:schemeClr>
                </a:solidFill>
                <a:effectLst/>
                <a:latin typeface="Roboto" panose="02000000000000000000" pitchFamily="2" charset="0"/>
              </a:rPr>
              <a:t>       altar. </a:t>
            </a:r>
          </a:p>
          <a:p>
            <a:r>
              <a:rPr lang="en-US" sz="4000" b="0" i="0" dirty="0">
                <a:solidFill>
                  <a:schemeClr val="tx1">
                    <a:lumMod val="95000"/>
                  </a:schemeClr>
                </a:solidFill>
                <a:effectLst/>
                <a:latin typeface="Roboto" panose="02000000000000000000" pitchFamily="2" charset="0"/>
              </a:rPr>
              <a:t>Neh. 2:2 </a:t>
            </a:r>
            <a:r>
              <a:rPr lang="en-US" sz="3200" b="0" i="0" dirty="0">
                <a:solidFill>
                  <a:schemeClr val="tx1">
                    <a:lumMod val="95000"/>
                  </a:schemeClr>
                </a:solidFill>
                <a:effectLst/>
                <a:latin typeface="Roboto" panose="02000000000000000000" pitchFamily="2" charset="0"/>
              </a:rPr>
              <a:t>And the king said to me, “Why is your face sad, seeing you are not sick? This is nothing but sadness of the heart.” Then I [Nehemiah] was very much </a:t>
            </a:r>
            <a:r>
              <a:rPr lang="en-US" sz="3200" b="0" i="0" dirty="0">
                <a:solidFill>
                  <a:srgbClr val="FFFF00"/>
                </a:solidFill>
                <a:effectLst/>
                <a:latin typeface="Roboto" panose="02000000000000000000" pitchFamily="2" charset="0"/>
              </a:rPr>
              <a:t>afraid</a:t>
            </a:r>
            <a:r>
              <a:rPr lang="en-US" sz="3200" b="0" i="0" dirty="0">
                <a:solidFill>
                  <a:schemeClr val="tx1">
                    <a:lumMod val="95000"/>
                  </a:schemeClr>
                </a:solidFill>
                <a:effectLst/>
                <a:latin typeface="Roboto" panose="02000000000000000000" pitchFamily="2" charset="0"/>
              </a:rPr>
              <a:t> </a:t>
            </a:r>
            <a:r>
              <a:rPr lang="en-US" sz="2400" b="0" i="0" dirty="0">
                <a:effectLst/>
              </a:rPr>
              <a:t>(</a:t>
            </a:r>
            <a:r>
              <a:rPr lang="he-IL" sz="3200" b="0" dirty="0">
                <a:latin typeface="SBL Hebrew" panose="02000000000000000000" pitchFamily="2" charset="-79"/>
                <a:cs typeface="SBL Hebrew" panose="02000000000000000000" pitchFamily="2" charset="-79"/>
              </a:rPr>
              <a:t>יָרֵא</a:t>
            </a:r>
            <a:r>
              <a:rPr lang="en-US" sz="3200" b="0" dirty="0">
                <a:latin typeface="SBL Hebrew" panose="02000000000000000000" pitchFamily="2" charset="-79"/>
                <a:cs typeface="SBL Hebrew" panose="02000000000000000000" pitchFamily="2" charset="-79"/>
              </a:rPr>
              <a:t> -</a:t>
            </a:r>
            <a:r>
              <a:rPr lang="en-US" sz="3200" b="0" i="1" dirty="0" err="1">
                <a:latin typeface="SBL Hebrew" panose="02000000000000000000" pitchFamily="2" charset="-79"/>
                <a:cs typeface="SBL Hebrew" panose="02000000000000000000" pitchFamily="2" charset="-79"/>
              </a:rPr>
              <a:t>yārēʾ</a:t>
            </a:r>
            <a:r>
              <a:rPr lang="en-US" sz="3200" b="0" i="1" dirty="0">
                <a:latin typeface="SBL Hebrew" panose="02000000000000000000" pitchFamily="2" charset="-79"/>
                <a:cs typeface="SBL Hebrew" panose="02000000000000000000" pitchFamily="2" charset="-79"/>
              </a:rPr>
              <a:t>)</a:t>
            </a:r>
            <a:r>
              <a:rPr lang="en-US" sz="3200" b="0" i="0" dirty="0">
                <a:solidFill>
                  <a:schemeClr val="tx1">
                    <a:lumMod val="95000"/>
                  </a:schemeClr>
                </a:solidFill>
                <a:effectLst/>
                <a:latin typeface="Roboto" panose="02000000000000000000" pitchFamily="2" charset="0"/>
              </a:rPr>
              <a:t> .</a:t>
            </a:r>
            <a:endParaRPr lang="en-US" sz="4000" dirty="0">
              <a:solidFill>
                <a:schemeClr val="tx1">
                  <a:lumMod val="95000"/>
                </a:schemeClr>
              </a:solidFill>
            </a:endParaRPr>
          </a:p>
          <a:p>
            <a:endParaRPr lang="en-US" sz="3200" dirty="0"/>
          </a:p>
        </p:txBody>
      </p:sp>
    </p:spTree>
    <p:extLst>
      <p:ext uri="{BB962C8B-B14F-4D97-AF65-F5344CB8AC3E}">
        <p14:creationId xmlns:p14="http://schemas.microsoft.com/office/powerpoint/2010/main" val="1425444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FC71FB-ED07-5DB2-BD43-FBED928507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65206-A1FD-6949-D479-18EB21547AD6}"/>
              </a:ext>
            </a:extLst>
          </p:cNvPr>
          <p:cNvSpPr>
            <a:spLocks noGrp="1"/>
          </p:cNvSpPr>
          <p:nvPr>
            <p:ph type="title"/>
          </p:nvPr>
        </p:nvSpPr>
        <p:spPr/>
        <p:txBody>
          <a:bodyPr/>
          <a:lstStyle/>
          <a:p>
            <a:r>
              <a:rPr lang="en-US" dirty="0"/>
              <a:t>Fear of God as terror of punishment</a:t>
            </a:r>
          </a:p>
        </p:txBody>
      </p:sp>
      <p:sp>
        <p:nvSpPr>
          <p:cNvPr id="3" name="Content Placeholder 2">
            <a:extLst>
              <a:ext uri="{FF2B5EF4-FFF2-40B4-BE49-F238E27FC236}">
                <a16:creationId xmlns:a16="http://schemas.microsoft.com/office/drawing/2014/main" id="{F6793568-90B6-E2AF-B883-A2940649CAEE}"/>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Terror-of-Punishment</a:t>
            </a:r>
          </a:p>
          <a:p>
            <a:r>
              <a:rPr lang="en-US" sz="3200" dirty="0"/>
              <a:t>Psa. 130:4 </a:t>
            </a:r>
            <a:r>
              <a:rPr lang="en-US" sz="2800" b="0" i="0" dirty="0">
                <a:effectLst/>
                <a:latin typeface="Roboto" panose="02000000000000000000" pitchFamily="2" charset="0"/>
              </a:rPr>
              <a:t>If You, O LORD, kept track of iniquities,</a:t>
            </a:r>
            <a:br>
              <a:rPr lang="en-US" sz="2800" b="0" i="0" dirty="0">
                <a:effectLst/>
                <a:latin typeface="Roboto" panose="02000000000000000000" pitchFamily="2" charset="0"/>
              </a:rPr>
            </a:br>
            <a:r>
              <a:rPr lang="en-US" sz="2800" b="0" i="0" dirty="0">
                <a:effectLst/>
                <a:latin typeface="Roboto" panose="02000000000000000000" pitchFamily="2" charset="0"/>
              </a:rPr>
              <a:t>                          then who, O Lord, could stand?</a:t>
            </a:r>
            <a:br>
              <a:rPr lang="en-US" sz="2800" b="0" i="0" dirty="0">
                <a:effectLst/>
                <a:latin typeface="Roboto" panose="02000000000000000000" pitchFamily="2" charset="0"/>
              </a:rPr>
            </a:br>
            <a:r>
              <a:rPr lang="en-US" sz="2800" b="0" i="0" dirty="0">
                <a:effectLst/>
                <a:latin typeface="Roboto" panose="02000000000000000000" pitchFamily="2" charset="0"/>
              </a:rPr>
              <a:t>                    </a:t>
            </a:r>
            <a:r>
              <a:rPr lang="en-US" sz="2800" b="1" i="0" u="none"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4</a:t>
            </a:r>
            <a:r>
              <a:rPr lang="en-US" sz="2800" b="1" i="0" u="none" strike="noStrike" dirty="0">
                <a:effectLst/>
                <a:latin typeface="Roboto" panose="02000000000000000000" pitchFamily="2" charset="0"/>
              </a:rPr>
              <a:t> </a:t>
            </a:r>
            <a:r>
              <a:rPr lang="en-US" sz="2800" b="0" i="0" dirty="0">
                <a:effectLst/>
                <a:latin typeface="Roboto" panose="02000000000000000000" pitchFamily="2" charset="0"/>
              </a:rPr>
              <a:t>But with You there is forgiveness,</a:t>
            </a:r>
            <a:br>
              <a:rPr lang="en-US" sz="2800" b="0" i="0" dirty="0">
                <a:effectLst/>
                <a:latin typeface="Roboto" panose="02000000000000000000" pitchFamily="2" charset="0"/>
              </a:rPr>
            </a:br>
            <a:r>
              <a:rPr lang="en-US" sz="2800" b="0" i="0" dirty="0">
                <a:effectLst/>
                <a:latin typeface="Roboto" panose="02000000000000000000" pitchFamily="2" charset="0"/>
              </a:rPr>
              <a:t>                          </a:t>
            </a:r>
            <a:r>
              <a:rPr lang="en-US" sz="2800" b="0" i="0" dirty="0">
                <a:solidFill>
                  <a:srgbClr val="FFFF00"/>
                </a:solidFill>
                <a:effectLst/>
                <a:latin typeface="Roboto" panose="02000000000000000000" pitchFamily="2" charset="0"/>
              </a:rPr>
              <a:t>so that You may be feared</a:t>
            </a:r>
            <a:r>
              <a:rPr lang="en-US" sz="2800" b="0" i="0" dirty="0">
                <a:effectLst/>
                <a:latin typeface="Roboto" panose="02000000000000000000" pitchFamily="2" charset="0"/>
              </a:rPr>
              <a:t>.</a:t>
            </a:r>
          </a:p>
          <a:p>
            <a:endParaRPr lang="en-US" sz="3200" dirty="0"/>
          </a:p>
          <a:p>
            <a:endParaRPr lang="en-US" sz="3200" dirty="0"/>
          </a:p>
        </p:txBody>
      </p:sp>
    </p:spTree>
    <p:extLst>
      <p:ext uri="{BB962C8B-B14F-4D97-AF65-F5344CB8AC3E}">
        <p14:creationId xmlns:p14="http://schemas.microsoft.com/office/powerpoint/2010/main" val="1930462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a:xfrm>
            <a:off x="646111" y="452718"/>
            <a:ext cx="10706397" cy="1400530"/>
          </a:xfrm>
        </p:spPr>
        <p:txBody>
          <a:bodyPr/>
          <a:lstStyle/>
          <a:p>
            <a:r>
              <a:rPr lang="en-US" dirty="0"/>
              <a:t>Fear of God as cultic reverence /worship/obedience</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283677"/>
            <a:ext cx="11134165" cy="5574323"/>
          </a:xfrm>
        </p:spPr>
        <p:txBody>
          <a:bodyPr>
            <a:normAutofit/>
          </a:bodyPr>
          <a:lstStyle/>
          <a:p>
            <a:endParaRPr lang="en-US" sz="3200" dirty="0">
              <a:solidFill>
                <a:srgbClr val="FFFF00"/>
              </a:solidFill>
            </a:endParaRPr>
          </a:p>
          <a:p>
            <a:r>
              <a:rPr lang="en-US" sz="3200" dirty="0">
                <a:solidFill>
                  <a:srgbClr val="FFFF00"/>
                </a:solidFill>
              </a:rPr>
              <a:t>Other Types of Fear of the Lord/God</a:t>
            </a:r>
          </a:p>
          <a:p>
            <a:r>
              <a:rPr lang="en-US" sz="3200" dirty="0">
                <a:solidFill>
                  <a:srgbClr val="FFFF00"/>
                </a:solidFill>
              </a:rPr>
              <a:t> </a:t>
            </a:r>
            <a:r>
              <a:rPr lang="en-US" sz="3200" dirty="0"/>
              <a:t>Moral, cultic, legal</a:t>
            </a:r>
          </a:p>
          <a:p>
            <a:r>
              <a:rPr lang="en-US" sz="3200" dirty="0"/>
              <a:t>Cultic Fear of God: Cultic Observance: worship/serve/obedience</a:t>
            </a:r>
          </a:p>
          <a:p>
            <a:endParaRPr lang="en-US" sz="3200" dirty="0"/>
          </a:p>
        </p:txBody>
      </p:sp>
    </p:spTree>
    <p:extLst>
      <p:ext uri="{BB962C8B-B14F-4D97-AF65-F5344CB8AC3E}">
        <p14:creationId xmlns:p14="http://schemas.microsoft.com/office/powerpoint/2010/main" val="1865778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242DF-BE17-92D1-8289-D296A99CE8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412526-60CE-28DA-7BE0-A94E5FD436A8}"/>
              </a:ext>
            </a:extLst>
          </p:cNvPr>
          <p:cNvSpPr>
            <a:spLocks noGrp="1"/>
          </p:cNvSpPr>
          <p:nvPr>
            <p:ph type="title"/>
          </p:nvPr>
        </p:nvSpPr>
        <p:spPr/>
        <p:txBody>
          <a:bodyPr/>
          <a:lstStyle/>
          <a:p>
            <a:r>
              <a:rPr lang="en-US" dirty="0"/>
              <a:t>Fear of God as obedience</a:t>
            </a:r>
          </a:p>
        </p:txBody>
      </p:sp>
      <p:sp>
        <p:nvSpPr>
          <p:cNvPr id="3" name="Content Placeholder 2">
            <a:extLst>
              <a:ext uri="{FF2B5EF4-FFF2-40B4-BE49-F238E27FC236}">
                <a16:creationId xmlns:a16="http://schemas.microsoft.com/office/drawing/2014/main" id="{D4687A9B-8B6C-3461-6647-B0FD89C71A00}"/>
              </a:ext>
            </a:extLst>
          </p:cNvPr>
          <p:cNvSpPr>
            <a:spLocks noGrp="1"/>
          </p:cNvSpPr>
          <p:nvPr>
            <p:ph idx="1"/>
          </p:nvPr>
        </p:nvSpPr>
        <p:spPr>
          <a:xfrm>
            <a:off x="546847" y="1283677"/>
            <a:ext cx="11134165" cy="5574323"/>
          </a:xfrm>
        </p:spPr>
        <p:txBody>
          <a:bodyPr>
            <a:normAutofit fontScale="55000" lnSpcReduction="20000"/>
          </a:bodyPr>
          <a:lstStyle/>
          <a:p>
            <a:pPr algn="just"/>
            <a:r>
              <a:rPr lang="en-US" sz="3800" dirty="0"/>
              <a:t>2 Kgs. 17:25-41 </a:t>
            </a:r>
            <a:r>
              <a:rPr lang="en-US" sz="3800" b="0" i="0" dirty="0">
                <a:effectLst/>
                <a:latin typeface="Roboto" panose="02000000000000000000" pitchFamily="2" charset="0"/>
              </a:rPr>
              <a:t> </a:t>
            </a:r>
            <a:r>
              <a:rPr lang="en-US" sz="3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25</a:t>
            </a:r>
            <a:r>
              <a:rPr lang="en-US" sz="3800" b="1" i="0" u="none" strike="noStrike" dirty="0">
                <a:effectLst/>
                <a:latin typeface="Arial" panose="020B0604020202020204" pitchFamily="34" charset="0"/>
              </a:rPr>
              <a:t> </a:t>
            </a:r>
            <a:r>
              <a:rPr lang="en-US" sz="3800" b="0" i="0" dirty="0">
                <a:effectLst/>
                <a:latin typeface="Roboto" panose="02000000000000000000" pitchFamily="2" charset="0"/>
              </a:rPr>
              <a:t>And at the beginning of their dwelling there, they did not fear the </a:t>
            </a:r>
            <a:r>
              <a:rPr lang="en-US" sz="3800" b="0" i="0" u="none" strike="noStrike" cap="all" dirty="0">
                <a:effectLst/>
                <a:latin typeface="Arial" panose="020B0604020202020204" pitchFamily="34" charset="0"/>
              </a:rPr>
              <a:t>LORD</a:t>
            </a:r>
            <a:r>
              <a:rPr lang="en-US" sz="3800" b="0" i="0" dirty="0">
                <a:effectLst/>
                <a:latin typeface="Roboto" panose="02000000000000000000" pitchFamily="2" charset="0"/>
              </a:rPr>
              <a:t>. Therefore the </a:t>
            </a:r>
            <a:r>
              <a:rPr lang="en-US" sz="3800" b="0" i="0" u="none" strike="noStrike" cap="all" dirty="0">
                <a:effectLst/>
                <a:latin typeface="Arial" panose="020B0604020202020204" pitchFamily="34" charset="0"/>
              </a:rPr>
              <a:t>LORD</a:t>
            </a:r>
            <a:r>
              <a:rPr lang="en-US" sz="3800" b="0" i="0" dirty="0">
                <a:effectLst/>
                <a:latin typeface="Roboto" panose="02000000000000000000" pitchFamily="2" charset="0"/>
              </a:rPr>
              <a:t> sent lions among them, which killed some of them. </a:t>
            </a:r>
            <a:r>
              <a:rPr lang="en-US" sz="3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26</a:t>
            </a:r>
            <a:r>
              <a:rPr lang="en-US" sz="3800" b="1" i="0" u="none" strike="noStrike" dirty="0">
                <a:effectLst/>
                <a:latin typeface="Arial" panose="020B0604020202020204" pitchFamily="34" charset="0"/>
              </a:rPr>
              <a:t> </a:t>
            </a:r>
            <a:r>
              <a:rPr lang="en-US" sz="3800" b="0" i="0" dirty="0">
                <a:effectLst/>
                <a:latin typeface="Roboto" panose="02000000000000000000" pitchFamily="2" charset="0"/>
              </a:rPr>
              <a:t>So the king of Assyria was told, “The nations that you have carried away and placed in the cities of Samaria do not know the law of the god of the land. Therefore he has sent lions among them, and behold, they are killing them, because they do not know the law of the god of the land.” </a:t>
            </a:r>
            <a:r>
              <a:rPr lang="en-US" sz="3800" b="1"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27</a:t>
            </a:r>
            <a:r>
              <a:rPr lang="en-US" sz="3800" b="1" i="0" u="none" strike="noStrike" dirty="0">
                <a:effectLst/>
                <a:latin typeface="Arial" panose="020B0604020202020204" pitchFamily="34" charset="0"/>
              </a:rPr>
              <a:t> </a:t>
            </a:r>
            <a:r>
              <a:rPr lang="en-US" sz="3800" b="0" i="0" dirty="0">
                <a:effectLst/>
                <a:latin typeface="Roboto" panose="02000000000000000000" pitchFamily="2" charset="0"/>
              </a:rPr>
              <a:t>Then the king of Assyria commanded, “Send there one of the priests whom you carried away from there, and let </a:t>
            </a:r>
            <a:r>
              <a:rPr lang="en-US" sz="3800" b="0" i="0" dirty="0" err="1">
                <a:effectLst/>
                <a:latin typeface="Roboto" panose="02000000000000000000" pitchFamily="2" charset="0"/>
              </a:rPr>
              <a:t>him</a:t>
            </a:r>
            <a:r>
              <a:rPr lang="en-US" sz="3800" b="1" i="1" u="none" strike="noStrike" baseline="30000" dirty="0" err="1">
                <a:effectLst/>
                <a:latin typeface="Arial" panose="020B0604020202020204" pitchFamily="34" charset="0"/>
                <a:hlinkClick r:id="rId5" tooltip="Syriac, Vulgate; Hebrew them">
                  <a:extLst>
                    <a:ext uri="{A12FA001-AC4F-418D-AE19-62706E023703}">
                      <ahyp:hlinkClr xmlns:ahyp="http://schemas.microsoft.com/office/drawing/2018/hyperlinkcolor" val="tx"/>
                    </a:ext>
                  </a:extLst>
                </a:hlinkClick>
              </a:rPr>
              <a:t>b</a:t>
            </a:r>
            <a:r>
              <a:rPr lang="en-US" sz="3800" b="0" i="0" dirty="0">
                <a:effectLst/>
                <a:latin typeface="Roboto" panose="02000000000000000000" pitchFamily="2" charset="0"/>
              </a:rPr>
              <a:t> go and dwell there and teach them the law of the god of the land.” </a:t>
            </a:r>
            <a:r>
              <a:rPr lang="en-US" sz="3800" b="1" i="0" u="none" strike="noStrike" dirty="0">
                <a:effectLst/>
                <a:latin typeface="Arial" panose="020B0604020202020204" pitchFamily="34" charset="0"/>
                <a:hlinkClick r:id="rId6">
                  <a:extLst>
                    <a:ext uri="{A12FA001-AC4F-418D-AE19-62706E023703}">
                      <ahyp:hlinkClr xmlns:ahyp="http://schemas.microsoft.com/office/drawing/2018/hyperlinkcolor" val="tx"/>
                    </a:ext>
                  </a:extLst>
                </a:hlinkClick>
              </a:rPr>
              <a:t>28</a:t>
            </a:r>
            <a:r>
              <a:rPr lang="en-US" sz="3800" b="1" i="0" u="none" strike="noStrike" dirty="0">
                <a:effectLst/>
                <a:latin typeface="Arial" panose="020B0604020202020204" pitchFamily="34" charset="0"/>
              </a:rPr>
              <a:t> </a:t>
            </a:r>
            <a:r>
              <a:rPr lang="en-US" sz="3800" b="0" i="0" dirty="0">
                <a:effectLst/>
                <a:latin typeface="Roboto" panose="02000000000000000000" pitchFamily="2" charset="0"/>
              </a:rPr>
              <a:t>So one of the priests whom they had carried away from Samaria came and lived in Bethel and taught them </a:t>
            </a:r>
            <a:r>
              <a:rPr lang="en-US" sz="3800" b="0" i="0" dirty="0">
                <a:solidFill>
                  <a:srgbClr val="FFFF00"/>
                </a:solidFill>
                <a:effectLst/>
                <a:latin typeface="Roboto" panose="02000000000000000000" pitchFamily="2" charset="0"/>
              </a:rPr>
              <a:t>how they should fear the </a:t>
            </a:r>
            <a:r>
              <a:rPr lang="en-US" sz="3800" b="0" i="0" u="none" strike="noStrike" cap="all" dirty="0">
                <a:solidFill>
                  <a:srgbClr val="FFFF00"/>
                </a:solidFill>
                <a:effectLst/>
                <a:latin typeface="Arial" panose="020B0604020202020204" pitchFamily="34" charset="0"/>
              </a:rPr>
              <a:t>LORD</a:t>
            </a:r>
            <a:r>
              <a:rPr lang="en-US" sz="3800" b="0" i="0" dirty="0">
                <a:effectLst/>
                <a:latin typeface="Roboto" panose="02000000000000000000" pitchFamily="2" charset="0"/>
              </a:rPr>
              <a:t>.</a:t>
            </a:r>
          </a:p>
          <a:p>
            <a:pPr algn="just"/>
            <a:r>
              <a:rPr lang="en-US" sz="3800" b="1" i="0" u="none" strike="noStrike" dirty="0">
                <a:effectLst/>
                <a:latin typeface="Arial" panose="020B0604020202020204" pitchFamily="34" charset="0"/>
                <a:hlinkClick r:id="rId7">
                  <a:extLst>
                    <a:ext uri="{A12FA001-AC4F-418D-AE19-62706E023703}">
                      <ahyp:hlinkClr xmlns:ahyp="http://schemas.microsoft.com/office/drawing/2018/hyperlinkcolor" val="tx"/>
                    </a:ext>
                  </a:extLst>
                </a:hlinkClick>
              </a:rPr>
              <a:t>29</a:t>
            </a:r>
            <a:r>
              <a:rPr lang="en-US" sz="3800" b="1" i="0" u="none" strike="noStrike" dirty="0">
                <a:effectLst/>
                <a:latin typeface="Arial" panose="020B0604020202020204" pitchFamily="34" charset="0"/>
              </a:rPr>
              <a:t> </a:t>
            </a:r>
            <a:r>
              <a:rPr lang="en-US" sz="3800" b="0" i="0" dirty="0">
                <a:effectLst/>
                <a:latin typeface="Roboto" panose="02000000000000000000" pitchFamily="2" charset="0"/>
              </a:rPr>
              <a:t>But every nation still made gods of its own and put them in the shrines of the high places that the Samaritans had made, every nation in the cities in which they lived. </a:t>
            </a:r>
            <a:r>
              <a:rPr lang="en-US" sz="3800" b="1" i="0" u="none" strike="noStrike" dirty="0">
                <a:effectLst/>
                <a:latin typeface="Arial" panose="020B0604020202020204" pitchFamily="34" charset="0"/>
                <a:hlinkClick r:id="rId8">
                  <a:extLst>
                    <a:ext uri="{A12FA001-AC4F-418D-AE19-62706E023703}">
                      <ahyp:hlinkClr xmlns:ahyp="http://schemas.microsoft.com/office/drawing/2018/hyperlinkcolor" val="tx"/>
                    </a:ext>
                  </a:extLst>
                </a:hlinkClick>
              </a:rPr>
              <a:t>30</a:t>
            </a:r>
            <a:r>
              <a:rPr lang="en-US" sz="3800" b="1" i="0" u="none" strike="noStrike" dirty="0">
                <a:effectLst/>
                <a:latin typeface="Arial" panose="020B0604020202020204" pitchFamily="34" charset="0"/>
              </a:rPr>
              <a:t> </a:t>
            </a:r>
            <a:r>
              <a:rPr lang="en-US" sz="3800" b="0" i="0" dirty="0">
                <a:effectLst/>
                <a:latin typeface="Roboto" panose="02000000000000000000" pitchFamily="2" charset="0"/>
              </a:rPr>
              <a:t>The men of Babylon made Succoth-</a:t>
            </a:r>
            <a:r>
              <a:rPr lang="en-US" sz="3800" b="0" i="0" dirty="0" err="1">
                <a:effectLst/>
                <a:latin typeface="Roboto" panose="02000000000000000000" pitchFamily="2" charset="0"/>
              </a:rPr>
              <a:t>benoth</a:t>
            </a:r>
            <a:r>
              <a:rPr lang="en-US" sz="3800" b="0" i="0" dirty="0">
                <a:effectLst/>
                <a:latin typeface="Roboto" panose="02000000000000000000" pitchFamily="2" charset="0"/>
              </a:rPr>
              <a:t>, … </a:t>
            </a:r>
            <a:r>
              <a:rPr lang="en-US" sz="3800" b="1" i="0" u="none" strike="noStrike" dirty="0">
                <a:effectLst/>
                <a:latin typeface="Arial" panose="020B0604020202020204" pitchFamily="34" charset="0"/>
                <a:hlinkClick r:id="rId9">
                  <a:extLst>
                    <a:ext uri="{A12FA001-AC4F-418D-AE19-62706E023703}">
                      <ahyp:hlinkClr xmlns:ahyp="http://schemas.microsoft.com/office/drawing/2018/hyperlinkcolor" val="tx"/>
                    </a:ext>
                  </a:extLst>
                </a:hlinkClick>
              </a:rPr>
              <a:t>32</a:t>
            </a:r>
            <a:r>
              <a:rPr lang="en-US" sz="3800" b="1" i="0" u="none" strike="noStrike" dirty="0">
                <a:effectLst/>
                <a:latin typeface="Arial" panose="020B0604020202020204" pitchFamily="34" charset="0"/>
              </a:rPr>
              <a:t> </a:t>
            </a:r>
            <a:r>
              <a:rPr lang="en-US" sz="3800" b="0" i="0" dirty="0">
                <a:solidFill>
                  <a:srgbClr val="FFFF00"/>
                </a:solidFill>
                <a:effectLst/>
                <a:latin typeface="Roboto" panose="02000000000000000000" pitchFamily="2" charset="0"/>
              </a:rPr>
              <a:t>They also feared the </a:t>
            </a:r>
            <a:r>
              <a:rPr lang="en-US" sz="3800" b="0" i="0" u="none" strike="noStrike" cap="all" dirty="0">
                <a:solidFill>
                  <a:srgbClr val="FFFF00"/>
                </a:solidFill>
                <a:effectLst/>
                <a:latin typeface="Arial" panose="020B0604020202020204" pitchFamily="34" charset="0"/>
              </a:rPr>
              <a:t>LORD</a:t>
            </a:r>
            <a:r>
              <a:rPr lang="en-US" sz="3800" b="0" i="0" dirty="0">
                <a:solidFill>
                  <a:srgbClr val="FFFF00"/>
                </a:solidFill>
                <a:effectLst/>
                <a:latin typeface="Roboto" panose="02000000000000000000" pitchFamily="2" charset="0"/>
              </a:rPr>
              <a:t> </a:t>
            </a:r>
            <a:r>
              <a:rPr lang="en-US" sz="3800" b="0" i="0" dirty="0">
                <a:effectLst/>
                <a:latin typeface="Roboto" panose="02000000000000000000" pitchFamily="2" charset="0"/>
              </a:rPr>
              <a:t>and appointed from among themselves all sorts of people as priests of the high places, who sacrificed for them in the shrines of the high places. </a:t>
            </a:r>
            <a:r>
              <a:rPr lang="en-US" sz="3800" b="1" i="0" u="none" strike="noStrike" dirty="0">
                <a:effectLst/>
                <a:latin typeface="Arial" panose="020B0604020202020204" pitchFamily="34" charset="0"/>
                <a:hlinkClick r:id="rId10">
                  <a:extLst>
                    <a:ext uri="{A12FA001-AC4F-418D-AE19-62706E023703}">
                      <ahyp:hlinkClr xmlns:ahyp="http://schemas.microsoft.com/office/drawing/2018/hyperlinkcolor" val="tx"/>
                    </a:ext>
                  </a:extLst>
                </a:hlinkClick>
              </a:rPr>
              <a:t>33</a:t>
            </a:r>
            <a:r>
              <a:rPr lang="en-US" sz="3800" b="1" i="0" u="none" strike="noStrike" dirty="0">
                <a:effectLst/>
                <a:latin typeface="Arial" panose="020B0604020202020204" pitchFamily="34" charset="0"/>
              </a:rPr>
              <a:t> </a:t>
            </a:r>
            <a:r>
              <a:rPr lang="en-US" sz="3800" b="0" i="0" dirty="0">
                <a:solidFill>
                  <a:srgbClr val="FFFF00"/>
                </a:solidFill>
                <a:effectLst/>
                <a:latin typeface="Roboto" panose="02000000000000000000" pitchFamily="2" charset="0"/>
              </a:rPr>
              <a:t>So they feared the </a:t>
            </a:r>
            <a:r>
              <a:rPr lang="en-US" sz="3800" b="0" i="0" u="none" strike="noStrike" cap="all" dirty="0">
                <a:solidFill>
                  <a:srgbClr val="FFFF00"/>
                </a:solidFill>
                <a:effectLst/>
                <a:latin typeface="Arial" panose="020B0604020202020204" pitchFamily="34" charset="0"/>
              </a:rPr>
              <a:t>LORD</a:t>
            </a:r>
            <a:r>
              <a:rPr lang="en-US" sz="3800" b="0" i="0" dirty="0">
                <a:solidFill>
                  <a:srgbClr val="FFFF00"/>
                </a:solidFill>
                <a:effectLst/>
                <a:latin typeface="Roboto" panose="02000000000000000000" pitchFamily="2" charset="0"/>
              </a:rPr>
              <a:t> but also served their own gods</a:t>
            </a:r>
            <a:r>
              <a:rPr lang="en-US" sz="3800" b="0" i="0" dirty="0">
                <a:effectLst/>
                <a:latin typeface="Roboto" panose="02000000000000000000" pitchFamily="2" charset="0"/>
              </a:rPr>
              <a:t>, after the manner of the nations from among whom they had been carried away.</a:t>
            </a:r>
          </a:p>
          <a:p>
            <a:pPr algn="just"/>
            <a:r>
              <a:rPr lang="en-US" sz="3800" b="1" i="0" u="none" strike="noStrike" dirty="0">
                <a:effectLst/>
                <a:latin typeface="Arial" panose="020B0604020202020204" pitchFamily="34" charset="0"/>
                <a:hlinkClick r:id="rId11">
                  <a:extLst>
                    <a:ext uri="{A12FA001-AC4F-418D-AE19-62706E023703}">
                      <ahyp:hlinkClr xmlns:ahyp="http://schemas.microsoft.com/office/drawing/2018/hyperlinkcolor" val="tx"/>
                    </a:ext>
                  </a:extLst>
                </a:hlinkClick>
              </a:rPr>
              <a:t>34</a:t>
            </a:r>
            <a:r>
              <a:rPr lang="en-US" sz="3800" b="1" i="0" u="none" strike="noStrike" dirty="0">
                <a:effectLst/>
                <a:latin typeface="Arial" panose="020B0604020202020204" pitchFamily="34" charset="0"/>
              </a:rPr>
              <a:t> </a:t>
            </a:r>
            <a:r>
              <a:rPr lang="en-US" sz="3800" b="0" i="0" dirty="0">
                <a:effectLst/>
                <a:latin typeface="Roboto" panose="02000000000000000000" pitchFamily="2" charset="0"/>
              </a:rPr>
              <a:t>To this day they do according to the former manner. </a:t>
            </a:r>
            <a:r>
              <a:rPr lang="en-US" sz="3800" b="0" i="0" dirty="0">
                <a:solidFill>
                  <a:srgbClr val="FFFF00"/>
                </a:solidFill>
                <a:effectLst/>
                <a:latin typeface="Roboto" panose="02000000000000000000" pitchFamily="2" charset="0"/>
              </a:rPr>
              <a:t>They do not fear the </a:t>
            </a:r>
            <a:r>
              <a:rPr lang="en-US" sz="3800" b="0" i="0" u="none" strike="noStrike" cap="all" dirty="0">
                <a:solidFill>
                  <a:srgbClr val="FFFF00"/>
                </a:solidFill>
                <a:effectLst/>
                <a:latin typeface="Arial" panose="020B0604020202020204" pitchFamily="34" charset="0"/>
              </a:rPr>
              <a:t>LORD</a:t>
            </a:r>
            <a:r>
              <a:rPr lang="en-US" sz="3800" b="0" i="0" dirty="0">
                <a:effectLst/>
                <a:latin typeface="Roboto" panose="02000000000000000000" pitchFamily="2" charset="0"/>
              </a:rPr>
              <a:t>, and </a:t>
            </a:r>
            <a:r>
              <a:rPr lang="en-US" sz="3800" b="0" i="0" dirty="0">
                <a:solidFill>
                  <a:srgbClr val="FFFF00"/>
                </a:solidFill>
                <a:effectLst/>
                <a:latin typeface="Roboto" panose="02000000000000000000" pitchFamily="2" charset="0"/>
              </a:rPr>
              <a:t>they do not follow the statutes</a:t>
            </a:r>
            <a:r>
              <a:rPr lang="en-US" sz="3800" b="0" i="0" dirty="0">
                <a:effectLst/>
                <a:latin typeface="Roboto" panose="02000000000000000000" pitchFamily="2" charset="0"/>
              </a:rPr>
              <a:t> or the rules or the law or the commandment that the </a:t>
            </a:r>
            <a:r>
              <a:rPr lang="en-US" sz="3800" b="0" i="0" u="none" strike="noStrike" cap="all" dirty="0">
                <a:effectLst/>
                <a:latin typeface="Arial" panose="020B0604020202020204" pitchFamily="34" charset="0"/>
              </a:rPr>
              <a:t>LORD</a:t>
            </a:r>
            <a:r>
              <a:rPr lang="en-US" sz="3800" b="0" i="0" dirty="0">
                <a:effectLst/>
                <a:latin typeface="Roboto" panose="02000000000000000000" pitchFamily="2" charset="0"/>
              </a:rPr>
              <a:t> commanded the children of Jacob, whom he named Israel. </a:t>
            </a:r>
          </a:p>
          <a:p>
            <a:endParaRPr lang="en-US" sz="3200" dirty="0"/>
          </a:p>
        </p:txBody>
      </p:sp>
    </p:spTree>
    <p:extLst>
      <p:ext uri="{BB962C8B-B14F-4D97-AF65-F5344CB8AC3E}">
        <p14:creationId xmlns:p14="http://schemas.microsoft.com/office/powerpoint/2010/main" val="414609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7CEDD3-A626-08AA-CFA8-6F9EC5EAB7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48F318-8FC1-0A54-087B-247D4CA796FC}"/>
              </a:ext>
            </a:extLst>
          </p:cNvPr>
          <p:cNvSpPr>
            <a:spLocks noGrp="1"/>
          </p:cNvSpPr>
          <p:nvPr>
            <p:ph type="title"/>
          </p:nvPr>
        </p:nvSpPr>
        <p:spPr/>
        <p:txBody>
          <a:bodyPr/>
          <a:lstStyle/>
          <a:p>
            <a:r>
              <a:rPr lang="en-US" dirty="0"/>
              <a:t>Fear of God as obedience</a:t>
            </a:r>
          </a:p>
        </p:txBody>
      </p:sp>
      <p:sp>
        <p:nvSpPr>
          <p:cNvPr id="3" name="Content Placeholder 2">
            <a:extLst>
              <a:ext uri="{FF2B5EF4-FFF2-40B4-BE49-F238E27FC236}">
                <a16:creationId xmlns:a16="http://schemas.microsoft.com/office/drawing/2014/main" id="{803D8041-BBFE-DB91-36A7-C5993B3A0B62}"/>
              </a:ext>
            </a:extLst>
          </p:cNvPr>
          <p:cNvSpPr>
            <a:spLocks noGrp="1"/>
          </p:cNvSpPr>
          <p:nvPr>
            <p:ph idx="1"/>
          </p:nvPr>
        </p:nvSpPr>
        <p:spPr>
          <a:xfrm>
            <a:off x="546847" y="1490382"/>
            <a:ext cx="11134165" cy="5116606"/>
          </a:xfrm>
        </p:spPr>
        <p:txBody>
          <a:bodyPr>
            <a:normAutofit fontScale="77500" lnSpcReduction="20000"/>
          </a:bodyPr>
          <a:lstStyle/>
          <a:p>
            <a:r>
              <a:rPr lang="en-US" sz="3200" dirty="0">
                <a:solidFill>
                  <a:srgbClr val="FFFF00"/>
                </a:solidFill>
              </a:rPr>
              <a:t>Other Types of Fear of the Lord/God</a:t>
            </a:r>
          </a:p>
          <a:p>
            <a:r>
              <a:rPr lang="en-US" sz="3200" dirty="0">
                <a:solidFill>
                  <a:srgbClr val="FFFF00"/>
                </a:solidFill>
              </a:rPr>
              <a:t> </a:t>
            </a:r>
            <a:r>
              <a:rPr lang="en-US" sz="3200" dirty="0"/>
              <a:t>Moral, cultic, legal</a:t>
            </a:r>
          </a:p>
          <a:p>
            <a:r>
              <a:rPr lang="en-US" sz="3200" dirty="0"/>
              <a:t>Cultic Fear of God: Cultic Observance</a:t>
            </a:r>
            <a:endParaRPr lang="en-US" sz="3000" dirty="0"/>
          </a:p>
          <a:p>
            <a:pPr lvl="1"/>
            <a:r>
              <a:rPr lang="en-US" sz="3000" dirty="0"/>
              <a:t>Eccles. 5:7 </a:t>
            </a:r>
            <a:r>
              <a:rPr lang="en-US" sz="3200" b="0" i="0" dirty="0">
                <a:effectLst/>
                <a:latin typeface="Roboto" panose="02000000000000000000" pitchFamily="2" charset="0"/>
              </a:rPr>
              <a:t>or when dreams increase and words grow many, there is vanity; but </a:t>
            </a:r>
            <a:r>
              <a:rPr lang="en-US" sz="3200" b="0" i="0" dirty="0">
                <a:solidFill>
                  <a:srgbClr val="FFFF00"/>
                </a:solidFill>
                <a:effectLst/>
                <a:latin typeface="Roboto" panose="02000000000000000000" pitchFamily="2" charset="0"/>
              </a:rPr>
              <a:t>God is the one you must fear</a:t>
            </a:r>
            <a:r>
              <a:rPr lang="en-US" sz="3200" b="0" i="0" dirty="0">
                <a:effectLst/>
                <a:latin typeface="Roboto" panose="02000000000000000000" pitchFamily="2" charset="0"/>
              </a:rPr>
              <a:t>.</a:t>
            </a:r>
            <a:endParaRPr lang="en-US" sz="3000" dirty="0"/>
          </a:p>
          <a:p>
            <a:pPr lvl="1"/>
            <a:r>
              <a:rPr lang="en-US" sz="3000" dirty="0"/>
              <a:t>Mal. 2:5 </a:t>
            </a:r>
            <a:r>
              <a:rPr lang="en-US" sz="32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4</a:t>
            </a:r>
            <a:r>
              <a:rPr lang="en-US" sz="3200" b="1" i="0" u="none" strike="noStrike" dirty="0">
                <a:effectLst/>
                <a:latin typeface="Arial" panose="020B0604020202020204" pitchFamily="34" charset="0"/>
              </a:rPr>
              <a:t> </a:t>
            </a:r>
            <a:r>
              <a:rPr lang="en-US" sz="3200" b="0" i="0" dirty="0">
                <a:effectLst/>
                <a:latin typeface="Roboto" panose="02000000000000000000" pitchFamily="2" charset="0"/>
              </a:rPr>
              <a:t>So shall you know that I have sent this command to you, that my covenant with Levi may stand, says the </a:t>
            </a:r>
            <a:r>
              <a:rPr lang="en-US" sz="3200" b="0" i="0" u="none" strike="noStrike" cap="all" dirty="0">
                <a:effectLst/>
                <a:latin typeface="Arial" panose="020B0604020202020204" pitchFamily="34" charset="0"/>
              </a:rPr>
              <a:t>LORD</a:t>
            </a:r>
            <a:r>
              <a:rPr lang="en-US" sz="3200" b="0" i="0" dirty="0">
                <a:effectLst/>
                <a:latin typeface="Roboto" panose="02000000000000000000" pitchFamily="2" charset="0"/>
              </a:rPr>
              <a:t> of hosts. </a:t>
            </a:r>
            <a:r>
              <a:rPr lang="en-US" sz="32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5</a:t>
            </a:r>
            <a:r>
              <a:rPr lang="en-US" sz="3200" b="1" i="0" u="none" strike="noStrike" dirty="0">
                <a:effectLst/>
                <a:latin typeface="Arial" panose="020B0604020202020204" pitchFamily="34" charset="0"/>
              </a:rPr>
              <a:t> </a:t>
            </a:r>
            <a:r>
              <a:rPr lang="en-US" sz="3200" b="0" i="0" dirty="0">
                <a:effectLst/>
                <a:latin typeface="Roboto" panose="02000000000000000000" pitchFamily="2" charset="0"/>
              </a:rPr>
              <a:t>My covenant with him was one of life and peace, and I gave them to him. It was a </a:t>
            </a:r>
            <a:r>
              <a:rPr lang="en-US" sz="3200" b="0" i="0" dirty="0">
                <a:solidFill>
                  <a:srgbClr val="FFFF00"/>
                </a:solidFill>
                <a:effectLst/>
                <a:latin typeface="Roboto" panose="02000000000000000000" pitchFamily="2" charset="0"/>
              </a:rPr>
              <a:t>covenant of fear, and he feared me</a:t>
            </a:r>
            <a:r>
              <a:rPr lang="en-US" sz="3200" b="0" i="0" dirty="0">
                <a:effectLst/>
                <a:latin typeface="Roboto" panose="02000000000000000000" pitchFamily="2" charset="0"/>
              </a:rPr>
              <a:t>. He stood </a:t>
            </a:r>
            <a:r>
              <a:rPr lang="en-US" sz="3200" b="0" i="0" dirty="0">
                <a:solidFill>
                  <a:srgbClr val="FFFF00"/>
                </a:solidFill>
                <a:effectLst/>
                <a:latin typeface="Roboto" panose="02000000000000000000" pitchFamily="2" charset="0"/>
              </a:rPr>
              <a:t>in awe of my name</a:t>
            </a:r>
            <a:r>
              <a:rPr lang="en-US" sz="3200" b="0" i="0" dirty="0">
                <a:effectLst/>
                <a:latin typeface="Roboto" panose="02000000000000000000" pitchFamily="2" charset="0"/>
              </a:rPr>
              <a:t>. </a:t>
            </a:r>
            <a:r>
              <a:rPr lang="en-US" sz="3200" b="1"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6</a:t>
            </a:r>
            <a:r>
              <a:rPr lang="en-US" sz="3200" b="1" i="0" u="none" strike="noStrike" dirty="0">
                <a:effectLst/>
                <a:latin typeface="Arial" panose="020B0604020202020204" pitchFamily="34" charset="0"/>
              </a:rPr>
              <a:t> </a:t>
            </a:r>
            <a:r>
              <a:rPr lang="en-US" sz="3200" b="0" i="0" dirty="0">
                <a:effectLst/>
                <a:latin typeface="Roboto" panose="02000000000000000000" pitchFamily="2" charset="0"/>
              </a:rPr>
              <a:t>True instruction was in his mouth, and no wrong was found on his lips. He walked with me in peace and uprightness, and he turned many from iniquity. </a:t>
            </a:r>
            <a:r>
              <a:rPr lang="en-US" sz="3200" b="1" i="0" u="none" strike="noStrike" dirty="0">
                <a:effectLst/>
                <a:latin typeface="Arial" panose="020B0604020202020204" pitchFamily="34" charset="0"/>
                <a:hlinkClick r:id="rId5">
                  <a:extLst>
                    <a:ext uri="{A12FA001-AC4F-418D-AE19-62706E023703}">
                      <ahyp:hlinkClr xmlns:ahyp="http://schemas.microsoft.com/office/drawing/2018/hyperlinkcolor" val="tx"/>
                    </a:ext>
                  </a:extLst>
                </a:hlinkClick>
              </a:rPr>
              <a:t>7</a:t>
            </a:r>
            <a:r>
              <a:rPr lang="en-US" sz="3200" b="1" i="0" u="none" strike="noStrike" dirty="0">
                <a:effectLst/>
                <a:latin typeface="Arial" panose="020B0604020202020204" pitchFamily="34" charset="0"/>
              </a:rPr>
              <a:t> </a:t>
            </a:r>
            <a:r>
              <a:rPr lang="en-US" sz="3200" b="0" i="0" dirty="0">
                <a:effectLst/>
                <a:latin typeface="Roboto" panose="02000000000000000000" pitchFamily="2" charset="0"/>
              </a:rPr>
              <a:t>For the lips of a priest should guard knowledge, and people should seek instruction from his mouth, </a:t>
            </a:r>
            <a:endParaRPr lang="en-US" sz="3000" dirty="0"/>
          </a:p>
          <a:p>
            <a:pPr lvl="1"/>
            <a:endParaRPr lang="en-US" sz="3000" dirty="0"/>
          </a:p>
          <a:p>
            <a:endParaRPr lang="en-US" sz="3200" dirty="0"/>
          </a:p>
        </p:txBody>
      </p:sp>
    </p:spTree>
    <p:extLst>
      <p:ext uri="{BB962C8B-B14F-4D97-AF65-F5344CB8AC3E}">
        <p14:creationId xmlns:p14="http://schemas.microsoft.com/office/powerpoint/2010/main" val="3933725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 as respect/reverence</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fontScale="92500" lnSpcReduction="20000"/>
          </a:bodyPr>
          <a:lstStyle/>
          <a:p>
            <a:r>
              <a:rPr lang="en-US" sz="3200" dirty="0">
                <a:solidFill>
                  <a:srgbClr val="FFFF00"/>
                </a:solidFill>
              </a:rPr>
              <a:t>Other Types of Fear of the Lord/God</a:t>
            </a:r>
          </a:p>
          <a:p>
            <a:r>
              <a:rPr lang="en-US" sz="2800" dirty="0"/>
              <a:t>Lev. 19:30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29</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“Do not profane your daughter by making her a prostitute, lest the land fall into prostitution and the land become full of depravity. </a:t>
            </a: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30</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You shall keep my Sabbaths and </a:t>
            </a:r>
            <a:r>
              <a:rPr lang="en-US" sz="2800" b="0" i="0" dirty="0">
                <a:solidFill>
                  <a:srgbClr val="FFFF00"/>
                </a:solidFill>
                <a:effectLst/>
                <a:latin typeface="Roboto" panose="02000000000000000000" pitchFamily="2" charset="0"/>
              </a:rPr>
              <a:t>reverence</a:t>
            </a:r>
            <a:r>
              <a:rPr lang="en-US" sz="2000" b="0" i="0" dirty="0">
                <a:effectLst/>
              </a:rPr>
              <a:t> (</a:t>
            </a:r>
            <a:r>
              <a:rPr lang="he-IL" sz="2800" b="0" dirty="0">
                <a:latin typeface="SBL Hebrew" panose="02000000000000000000" pitchFamily="2" charset="-79"/>
                <a:cs typeface="SBL Hebrew" panose="02000000000000000000" pitchFamily="2" charset="-79"/>
              </a:rPr>
              <a:t>יָרֵא</a:t>
            </a:r>
            <a:r>
              <a:rPr lang="en-US" sz="2800" b="0" dirty="0">
                <a:latin typeface="SBL Hebrew" panose="02000000000000000000" pitchFamily="2" charset="-79"/>
                <a:cs typeface="SBL Hebrew" panose="02000000000000000000" pitchFamily="2" charset="-79"/>
              </a:rPr>
              <a:t> -</a:t>
            </a:r>
            <a:r>
              <a:rPr lang="en-US" sz="2800" b="0" i="1" dirty="0" err="1">
                <a:latin typeface="SBL Hebrew" panose="02000000000000000000" pitchFamily="2" charset="-79"/>
                <a:cs typeface="SBL Hebrew" panose="02000000000000000000" pitchFamily="2" charset="-79"/>
              </a:rPr>
              <a:t>yārēʾ</a:t>
            </a:r>
            <a:r>
              <a:rPr lang="en-US" sz="2800" b="0" i="1" dirty="0">
                <a:latin typeface="SBL Hebrew" panose="02000000000000000000" pitchFamily="2" charset="-79"/>
                <a:cs typeface="SBL Hebrew" panose="02000000000000000000" pitchFamily="2" charset="-79"/>
              </a:rPr>
              <a:t>)</a:t>
            </a:r>
            <a:r>
              <a:rPr lang="en-US" sz="2800" b="0" i="0" dirty="0">
                <a:effectLst/>
                <a:latin typeface="Roboto" panose="02000000000000000000" pitchFamily="2" charset="0"/>
              </a:rPr>
              <a:t> my sanctuary: I am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a:t>
            </a:r>
            <a:r>
              <a:rPr lang="en-US" sz="2800" b="1"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31</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“Do not turn to mediums or necromancers; do not seek them out, and so make yourselves unclean by them: I am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your God.</a:t>
            </a:r>
          </a:p>
          <a:p>
            <a:pPr lvl="1"/>
            <a:endParaRPr lang="en-US" sz="2800" dirty="0"/>
          </a:p>
          <a:p>
            <a:pPr algn="just"/>
            <a:r>
              <a:rPr lang="en-US" sz="2800" dirty="0"/>
              <a:t>Lev. 26:2 </a:t>
            </a:r>
            <a:r>
              <a:rPr lang="en-US" sz="2800" b="1" i="0" u="none" strike="noStrike" dirty="0">
                <a:effectLst/>
                <a:latin typeface="Arial" panose="020B0604020202020204" pitchFamily="34" charset="0"/>
                <a:hlinkClick r:id="rId5">
                  <a:extLst>
                    <a:ext uri="{A12FA001-AC4F-418D-AE19-62706E023703}">
                      <ahyp:hlinkClr xmlns:ahyp="http://schemas.microsoft.com/office/drawing/2018/hyperlinkcolor" val="tx"/>
                    </a:ext>
                  </a:extLst>
                </a:hlinkClick>
              </a:rPr>
              <a:t>1</a:t>
            </a:r>
            <a:r>
              <a:rPr lang="en-US" sz="2800" b="0" i="0" dirty="0">
                <a:effectLst/>
                <a:latin typeface="Roboto" panose="02000000000000000000" pitchFamily="2" charset="0"/>
              </a:rPr>
              <a:t>“You shall not make idols for yourselves or erect an image or pillar, and you shall not set up a figured stone in your land to bow down to it, for I am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your God. </a:t>
            </a:r>
            <a:r>
              <a:rPr lang="en-US" sz="2800" b="1" i="0" u="none" strike="noStrike" dirty="0">
                <a:effectLst/>
                <a:latin typeface="Arial" panose="020B0604020202020204" pitchFamily="34" charset="0"/>
                <a:hlinkClick r:id="rId6">
                  <a:extLst>
                    <a:ext uri="{A12FA001-AC4F-418D-AE19-62706E023703}">
                      <ahyp:hlinkClr xmlns:ahyp="http://schemas.microsoft.com/office/drawing/2018/hyperlinkcolor" val="tx"/>
                    </a:ext>
                  </a:extLst>
                </a:hlinkClick>
              </a:rPr>
              <a:t>2</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You shall keep my Sabbaths and </a:t>
            </a:r>
            <a:r>
              <a:rPr lang="en-US" sz="2800" b="0" i="0" dirty="0">
                <a:solidFill>
                  <a:srgbClr val="FFFF00"/>
                </a:solidFill>
                <a:effectLst/>
                <a:latin typeface="Roboto" panose="02000000000000000000" pitchFamily="2" charset="0"/>
              </a:rPr>
              <a:t>reverence</a:t>
            </a:r>
            <a:r>
              <a:rPr lang="en-US" sz="2800" b="0" i="0" dirty="0">
                <a:effectLst/>
                <a:latin typeface="Roboto" panose="02000000000000000000" pitchFamily="2" charset="0"/>
              </a:rPr>
              <a:t> my sanctuary: I am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a:t>
            </a:r>
            <a:r>
              <a:rPr lang="en-US" sz="2800" b="1" i="0" u="none" strike="noStrike" dirty="0">
                <a:effectLst/>
                <a:latin typeface="Arial" panose="020B0604020202020204" pitchFamily="34" charset="0"/>
                <a:hlinkClick r:id="rId7">
                  <a:extLst>
                    <a:ext uri="{A12FA001-AC4F-418D-AE19-62706E023703}">
                      <ahyp:hlinkClr xmlns:ahyp="http://schemas.microsoft.com/office/drawing/2018/hyperlinkcolor" val="tx"/>
                    </a:ext>
                  </a:extLst>
                </a:hlinkClick>
              </a:rPr>
              <a:t>3</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“If you walk in my statutes and observe my commandments and do them,</a:t>
            </a:r>
            <a:endParaRPr lang="en-US" sz="2800" dirty="0"/>
          </a:p>
          <a:p>
            <a:pPr lvl="1"/>
            <a:endParaRPr lang="en-US" sz="3000" dirty="0"/>
          </a:p>
          <a:p>
            <a:endParaRPr lang="en-US" sz="3200" dirty="0"/>
          </a:p>
        </p:txBody>
      </p:sp>
    </p:spTree>
    <p:extLst>
      <p:ext uri="{BB962C8B-B14F-4D97-AF65-F5344CB8AC3E}">
        <p14:creationId xmlns:p14="http://schemas.microsoft.com/office/powerpoint/2010/main" val="47978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01731-E8B1-1A47-467A-70D612F393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B516E5-72A3-F90E-45EE-6268A03CD1F9}"/>
              </a:ext>
            </a:extLst>
          </p:cNvPr>
          <p:cNvSpPr>
            <a:spLocks noGrp="1"/>
          </p:cNvSpPr>
          <p:nvPr>
            <p:ph type="title"/>
          </p:nvPr>
        </p:nvSpPr>
        <p:spPr/>
        <p:txBody>
          <a:bodyPr/>
          <a:lstStyle/>
          <a:p>
            <a:r>
              <a:rPr lang="en-US" dirty="0"/>
              <a:t>Fear of God as reverence</a:t>
            </a:r>
          </a:p>
        </p:txBody>
      </p:sp>
      <p:sp>
        <p:nvSpPr>
          <p:cNvPr id="3" name="Content Placeholder 2">
            <a:extLst>
              <a:ext uri="{FF2B5EF4-FFF2-40B4-BE49-F238E27FC236}">
                <a16:creationId xmlns:a16="http://schemas.microsoft.com/office/drawing/2014/main" id="{101E9823-4DFF-675C-D502-3BAC2531DDB6}"/>
              </a:ext>
            </a:extLst>
          </p:cNvPr>
          <p:cNvSpPr>
            <a:spLocks noGrp="1"/>
          </p:cNvSpPr>
          <p:nvPr>
            <p:ph idx="1"/>
          </p:nvPr>
        </p:nvSpPr>
        <p:spPr>
          <a:xfrm>
            <a:off x="546847" y="1490382"/>
            <a:ext cx="11317106" cy="5116606"/>
          </a:xfrm>
        </p:spPr>
        <p:txBody>
          <a:bodyPr>
            <a:normAutofit/>
          </a:bodyPr>
          <a:lstStyle/>
          <a:p>
            <a:r>
              <a:rPr lang="en-US" sz="3200" dirty="0">
                <a:solidFill>
                  <a:srgbClr val="FFFF00"/>
                </a:solidFill>
              </a:rPr>
              <a:t>Other Types of Fear of the Lord/God</a:t>
            </a:r>
          </a:p>
          <a:p>
            <a:r>
              <a:rPr lang="en-US" sz="3200" dirty="0">
                <a:solidFill>
                  <a:srgbClr val="FFFF00"/>
                </a:solidFill>
              </a:rPr>
              <a:t> </a:t>
            </a:r>
            <a:r>
              <a:rPr lang="en-US" sz="3200" dirty="0"/>
              <a:t>Fear as respect/reverence</a:t>
            </a:r>
            <a:endParaRPr lang="en-US" sz="2800" dirty="0"/>
          </a:p>
          <a:p>
            <a:pPr lvl="1"/>
            <a:r>
              <a:rPr lang="en-US" sz="2800" dirty="0"/>
              <a:t>Lev. 19:3 (v. 32 also) </a:t>
            </a:r>
            <a:r>
              <a:rPr lang="en-US" sz="2800" b="0" i="0" dirty="0">
                <a:effectLst/>
                <a:latin typeface="Roboto" panose="02000000000000000000" pitchFamily="2" charset="0"/>
              </a:rPr>
              <a:t>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3</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Every one of you shall </a:t>
            </a:r>
            <a:r>
              <a:rPr lang="en-US" sz="2800" b="0" i="0" dirty="0">
                <a:solidFill>
                  <a:srgbClr val="FFFF00"/>
                </a:solidFill>
                <a:effectLst/>
                <a:latin typeface="Roboto" panose="02000000000000000000" pitchFamily="2" charset="0"/>
              </a:rPr>
              <a:t>revere</a:t>
            </a:r>
            <a:r>
              <a:rPr lang="en-US" sz="2800" b="0" i="0" dirty="0">
                <a:effectLst/>
                <a:latin typeface="Roboto" panose="02000000000000000000" pitchFamily="2" charset="0"/>
              </a:rPr>
              <a:t> [fear </a:t>
            </a:r>
            <a:r>
              <a:rPr lang="en-US" sz="2000" b="0" i="0" dirty="0">
                <a:effectLst/>
              </a:rPr>
              <a:t>(</a:t>
            </a:r>
            <a:r>
              <a:rPr lang="he-IL" sz="2800" b="0" dirty="0">
                <a:latin typeface="SBL Hebrew" panose="02000000000000000000" pitchFamily="2" charset="-79"/>
                <a:cs typeface="SBL Hebrew" panose="02000000000000000000" pitchFamily="2" charset="-79"/>
              </a:rPr>
              <a:t>יָרֵא</a:t>
            </a:r>
            <a:r>
              <a:rPr lang="en-US" sz="2800" b="0" dirty="0">
                <a:latin typeface="SBL Hebrew" panose="02000000000000000000" pitchFamily="2" charset="-79"/>
                <a:cs typeface="SBL Hebrew" panose="02000000000000000000" pitchFamily="2" charset="-79"/>
              </a:rPr>
              <a:t> -</a:t>
            </a:r>
            <a:r>
              <a:rPr lang="en-US" sz="2800" b="0" i="1" dirty="0" err="1">
                <a:latin typeface="SBL Hebrew" panose="02000000000000000000" pitchFamily="2" charset="-79"/>
                <a:cs typeface="SBL Hebrew" panose="02000000000000000000" pitchFamily="2" charset="-79"/>
              </a:rPr>
              <a:t>yārēʾ</a:t>
            </a:r>
            <a:r>
              <a:rPr lang="en-US" sz="2800" b="0" i="1" dirty="0">
                <a:latin typeface="SBL Hebrew" panose="02000000000000000000" pitchFamily="2" charset="-79"/>
                <a:cs typeface="SBL Hebrew" panose="02000000000000000000" pitchFamily="2" charset="-79"/>
              </a:rPr>
              <a:t>)</a:t>
            </a:r>
            <a:r>
              <a:rPr lang="en-US" sz="2800" b="0" i="0" dirty="0">
                <a:solidFill>
                  <a:schemeClr val="tx1">
                    <a:lumMod val="95000"/>
                  </a:schemeClr>
                </a:solidFill>
                <a:effectLst/>
                <a:latin typeface="Roboto" panose="02000000000000000000" pitchFamily="2" charset="0"/>
              </a:rPr>
              <a:t> ] </a:t>
            </a:r>
            <a:r>
              <a:rPr lang="en-US" sz="2800" b="0" i="0" dirty="0">
                <a:effectLst/>
                <a:latin typeface="Roboto" panose="02000000000000000000" pitchFamily="2" charset="0"/>
              </a:rPr>
              <a:t>his mother and his father, and you shall keep my Sabbaths: I am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your God. … </a:t>
            </a:r>
            <a:br>
              <a:rPr lang="en-US" sz="2800" b="0" i="0" dirty="0">
                <a:effectLst/>
                <a:latin typeface="Roboto" panose="02000000000000000000" pitchFamily="2" charset="0"/>
              </a:rPr>
            </a:b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30</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You shall keep my Sabbaths and </a:t>
            </a:r>
            <a:r>
              <a:rPr lang="en-US" sz="2800" b="0" i="0" dirty="0">
                <a:solidFill>
                  <a:srgbClr val="FFFF00"/>
                </a:solidFill>
                <a:effectLst/>
                <a:latin typeface="Roboto" panose="02000000000000000000" pitchFamily="2" charset="0"/>
              </a:rPr>
              <a:t>reverence</a:t>
            </a:r>
            <a:r>
              <a:rPr lang="en-US" sz="2800" b="0" i="0" dirty="0">
                <a:effectLst/>
                <a:latin typeface="Roboto" panose="02000000000000000000" pitchFamily="2" charset="0"/>
              </a:rPr>
              <a:t> [fear </a:t>
            </a:r>
            <a:r>
              <a:rPr lang="en-US" sz="2000" b="0" i="0" dirty="0">
                <a:effectLst/>
              </a:rPr>
              <a:t>(</a:t>
            </a:r>
            <a:r>
              <a:rPr lang="he-IL" sz="2800" b="0" dirty="0">
                <a:latin typeface="SBL Hebrew" panose="02000000000000000000" pitchFamily="2" charset="-79"/>
                <a:cs typeface="SBL Hebrew" panose="02000000000000000000" pitchFamily="2" charset="-79"/>
              </a:rPr>
              <a:t>יָרֵא</a:t>
            </a:r>
            <a:r>
              <a:rPr lang="en-US" sz="2800" b="0" dirty="0">
                <a:latin typeface="SBL Hebrew" panose="02000000000000000000" pitchFamily="2" charset="-79"/>
                <a:cs typeface="SBL Hebrew" panose="02000000000000000000" pitchFamily="2" charset="-79"/>
              </a:rPr>
              <a:t> -</a:t>
            </a:r>
            <a:r>
              <a:rPr lang="en-US" sz="2800" b="0" i="1" dirty="0" err="1">
                <a:latin typeface="SBL Hebrew" panose="02000000000000000000" pitchFamily="2" charset="-79"/>
                <a:cs typeface="SBL Hebrew" panose="02000000000000000000" pitchFamily="2" charset="-79"/>
              </a:rPr>
              <a:t>yārēʾ</a:t>
            </a:r>
            <a:r>
              <a:rPr lang="en-US" sz="2800" b="0" i="1" dirty="0">
                <a:latin typeface="SBL Hebrew" panose="02000000000000000000" pitchFamily="2" charset="-79"/>
                <a:cs typeface="SBL Hebrew" panose="02000000000000000000" pitchFamily="2" charset="-79"/>
              </a:rPr>
              <a:t>)</a:t>
            </a:r>
            <a:r>
              <a:rPr lang="en-US" sz="2800" b="0" i="0" dirty="0">
                <a:solidFill>
                  <a:schemeClr val="tx1">
                    <a:lumMod val="95000"/>
                  </a:schemeClr>
                </a:solidFill>
                <a:effectLst/>
                <a:latin typeface="Roboto" panose="02000000000000000000" pitchFamily="2" charset="0"/>
              </a:rPr>
              <a:t> ] </a:t>
            </a:r>
            <a:r>
              <a:rPr lang="en-US" sz="2800" b="0" i="0" dirty="0">
                <a:effectLst/>
                <a:latin typeface="Roboto" panose="02000000000000000000" pitchFamily="2" charset="0"/>
              </a:rPr>
              <a:t>my sanctuary: I am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a:t>
            </a:r>
          </a:p>
          <a:p>
            <a:pPr marL="0" indent="0">
              <a:buNone/>
            </a:pPr>
            <a:r>
              <a:rPr lang="en-US" sz="3800" baseline="30000" dirty="0">
                <a:latin typeface="Roboto" panose="02000000000000000000" pitchFamily="2" charset="0"/>
                <a:ea typeface="Roboto" panose="02000000000000000000" pitchFamily="2" charset="0"/>
              </a:rPr>
              <a:t>32 “You shall stand up before the gray head and honor the face of an old man, </a:t>
            </a:r>
            <a:br>
              <a:rPr lang="en-US" sz="3800" baseline="30000" dirty="0">
                <a:latin typeface="Roboto" panose="02000000000000000000" pitchFamily="2" charset="0"/>
                <a:ea typeface="Roboto" panose="02000000000000000000" pitchFamily="2" charset="0"/>
              </a:rPr>
            </a:br>
            <a:r>
              <a:rPr lang="en-US" sz="3800" baseline="30000" dirty="0">
                <a:latin typeface="Roboto" panose="02000000000000000000" pitchFamily="2" charset="0"/>
                <a:ea typeface="Roboto" panose="02000000000000000000" pitchFamily="2" charset="0"/>
              </a:rPr>
              <a:t>                        and you shall </a:t>
            </a:r>
            <a:r>
              <a:rPr lang="en-US" sz="3800" baseline="30000" dirty="0">
                <a:solidFill>
                  <a:srgbClr val="FFFF00"/>
                </a:solidFill>
                <a:latin typeface="Roboto" panose="02000000000000000000" pitchFamily="2" charset="0"/>
                <a:ea typeface="Roboto" panose="02000000000000000000" pitchFamily="2" charset="0"/>
              </a:rPr>
              <a:t>fear your God</a:t>
            </a:r>
            <a:r>
              <a:rPr lang="en-US" sz="3800" baseline="30000" dirty="0">
                <a:latin typeface="Roboto" panose="02000000000000000000" pitchFamily="2" charset="0"/>
                <a:ea typeface="Roboto" panose="02000000000000000000" pitchFamily="2" charset="0"/>
              </a:rPr>
              <a:t>: I am the Lord. [fear </a:t>
            </a:r>
            <a:r>
              <a:rPr lang="en-US" sz="3800" baseline="30000" dirty="0">
                <a:latin typeface="Roboto" panose="02000000000000000000" pitchFamily="2" charset="0"/>
                <a:ea typeface="Roboto" panose="02000000000000000000" pitchFamily="2" charset="0"/>
                <a:sym typeface="Wingdings" panose="05000000000000000000" pitchFamily="2" charset="2"/>
              </a:rPr>
              <a:t> </a:t>
            </a:r>
            <a:r>
              <a:rPr lang="en-US" sz="3800" baseline="30000" dirty="0">
                <a:solidFill>
                  <a:srgbClr val="FFFF00"/>
                </a:solidFill>
                <a:latin typeface="Roboto" panose="02000000000000000000" pitchFamily="2" charset="0"/>
                <a:ea typeface="Roboto" panose="02000000000000000000" pitchFamily="2" charset="0"/>
              </a:rPr>
              <a:t>obedience</a:t>
            </a:r>
            <a:r>
              <a:rPr lang="en-US" sz="3800" baseline="30000" dirty="0">
                <a:latin typeface="Roboto" panose="02000000000000000000" pitchFamily="2" charset="0"/>
                <a:ea typeface="Roboto" panose="02000000000000000000" pitchFamily="2" charset="0"/>
              </a:rPr>
              <a:t>]</a:t>
            </a:r>
            <a:endParaRPr lang="en-US" sz="2800" dirty="0">
              <a:latin typeface="Roboto" panose="02000000000000000000" pitchFamily="2" charset="0"/>
              <a:ea typeface="Roboto" panose="02000000000000000000" pitchFamily="2" charset="0"/>
            </a:endParaRPr>
          </a:p>
          <a:p>
            <a:pPr lvl="1"/>
            <a:endParaRPr lang="en-US" sz="3000" dirty="0"/>
          </a:p>
          <a:p>
            <a:endParaRPr lang="en-US" sz="3200" dirty="0"/>
          </a:p>
        </p:txBody>
      </p:sp>
    </p:spTree>
    <p:extLst>
      <p:ext uri="{BB962C8B-B14F-4D97-AF65-F5344CB8AC3E}">
        <p14:creationId xmlns:p14="http://schemas.microsoft.com/office/powerpoint/2010/main" val="302623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6570D-2C82-15CC-06AD-CB20BDD021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0B265C-8B00-230A-FD5E-C9CDC1CB703B}"/>
              </a:ext>
            </a:extLst>
          </p:cNvPr>
          <p:cNvSpPr>
            <a:spLocks noGrp="1"/>
          </p:cNvSpPr>
          <p:nvPr>
            <p:ph type="title"/>
          </p:nvPr>
        </p:nvSpPr>
        <p:spPr/>
        <p:txBody>
          <a:bodyPr/>
          <a:lstStyle/>
          <a:p>
            <a:r>
              <a:rPr lang="en-US" dirty="0"/>
              <a:t>Fear of God as teachable (statues, laws, decrees)</a:t>
            </a:r>
          </a:p>
        </p:txBody>
      </p:sp>
      <p:sp>
        <p:nvSpPr>
          <p:cNvPr id="3" name="Content Placeholder 2">
            <a:extLst>
              <a:ext uri="{FF2B5EF4-FFF2-40B4-BE49-F238E27FC236}">
                <a16:creationId xmlns:a16="http://schemas.microsoft.com/office/drawing/2014/main" id="{30C6F378-ED2A-E2C4-1E55-481896AA757E}"/>
              </a:ext>
            </a:extLst>
          </p:cNvPr>
          <p:cNvSpPr>
            <a:spLocks noGrp="1"/>
          </p:cNvSpPr>
          <p:nvPr>
            <p:ph idx="1"/>
          </p:nvPr>
        </p:nvSpPr>
        <p:spPr>
          <a:xfrm>
            <a:off x="546847" y="1490382"/>
            <a:ext cx="11134165" cy="5116606"/>
          </a:xfrm>
        </p:spPr>
        <p:txBody>
          <a:bodyPr>
            <a:normAutofit lnSpcReduction="10000"/>
          </a:bodyPr>
          <a:lstStyle/>
          <a:p>
            <a:endParaRPr lang="en-US" sz="3200" dirty="0">
              <a:solidFill>
                <a:srgbClr val="FFFF00"/>
              </a:solidFill>
            </a:endParaRPr>
          </a:p>
          <a:p>
            <a:r>
              <a:rPr lang="en-US" sz="3200" dirty="0">
                <a:solidFill>
                  <a:srgbClr val="FFFF00"/>
                </a:solidFill>
              </a:rPr>
              <a:t>Other Types of Fear of the Lord/God</a:t>
            </a:r>
          </a:p>
          <a:p>
            <a:pPr lvl="1"/>
            <a:r>
              <a:rPr lang="en-US" sz="2800" dirty="0"/>
              <a:t>Can be taught (Ps. 34:11ff)  </a:t>
            </a:r>
            <a:br>
              <a:rPr lang="en-US" sz="2800" dirty="0"/>
            </a:br>
            <a:r>
              <a:rPr lang="en-US" sz="2800" dirty="0"/>
              <a:t>    </a:t>
            </a:r>
            <a:r>
              <a:rPr lang="en-US" sz="2800" b="0" i="0" dirty="0">
                <a:effectLst/>
                <a:latin typeface="Roboto" panose="02000000000000000000" pitchFamily="2" charset="0"/>
              </a:rPr>
              <a:t>Come, O children, listen to me;</a:t>
            </a:r>
            <a:br>
              <a:rPr lang="en-US" sz="2800" dirty="0"/>
            </a:br>
            <a:r>
              <a:rPr lang="en-US" sz="2800" dirty="0">
                <a:solidFill>
                  <a:srgbClr val="FFFF00"/>
                </a:solidFill>
              </a:rPr>
              <a:t>         </a:t>
            </a:r>
            <a:r>
              <a:rPr lang="en-US" sz="2800" b="0" i="0" dirty="0">
                <a:solidFill>
                  <a:srgbClr val="FFFF00"/>
                </a:solidFill>
                <a:effectLst/>
                <a:latin typeface="Roboto" panose="02000000000000000000" pitchFamily="2" charset="0"/>
              </a:rPr>
              <a:t>I will teach you the fear of the </a:t>
            </a:r>
            <a:r>
              <a:rPr lang="en-US" sz="2800" b="0" i="0" u="none" strike="noStrike" cap="all" dirty="0">
                <a:solidFill>
                  <a:srgbClr val="FFFF00"/>
                </a:solidFill>
                <a:effectLst/>
                <a:latin typeface="Arial" panose="020B0604020202020204" pitchFamily="34" charset="0"/>
              </a:rPr>
              <a:t>LORD</a:t>
            </a:r>
            <a:r>
              <a:rPr lang="en-US" sz="2800" b="0" i="0" dirty="0">
                <a:effectLst/>
                <a:latin typeface="Roboto" panose="02000000000000000000" pitchFamily="2" charset="0"/>
              </a:rPr>
              <a:t>.</a:t>
            </a:r>
            <a:br>
              <a:rPr lang="en-US" sz="2800" dirty="0"/>
            </a:br>
            <a:r>
              <a:rPr lang="en-US" sz="2800" dirty="0"/>
              <a:t>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12</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What man is there who desires life</a:t>
            </a:r>
            <a:br>
              <a:rPr lang="en-US" sz="2800" dirty="0"/>
            </a:br>
            <a:r>
              <a:rPr lang="en-US" sz="2800" dirty="0"/>
              <a:t>          </a:t>
            </a:r>
            <a:r>
              <a:rPr lang="en-US" sz="2800" b="0" i="0" dirty="0">
                <a:effectLst/>
                <a:latin typeface="Roboto" panose="02000000000000000000" pitchFamily="2" charset="0"/>
              </a:rPr>
              <a:t>and loves many days, that he may see good?</a:t>
            </a:r>
            <a:br>
              <a:rPr lang="en-US" sz="2800" dirty="0"/>
            </a:br>
            <a:r>
              <a:rPr lang="en-US" sz="2800" dirty="0"/>
              <a:t>    </a:t>
            </a: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13</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Keep your tongue from evil</a:t>
            </a:r>
            <a:br>
              <a:rPr lang="en-US" sz="2800" dirty="0"/>
            </a:br>
            <a:r>
              <a:rPr lang="en-US" sz="2800" dirty="0"/>
              <a:t>          </a:t>
            </a:r>
            <a:r>
              <a:rPr lang="en-US" sz="2800" b="0" i="0" dirty="0">
                <a:effectLst/>
                <a:latin typeface="Roboto" panose="02000000000000000000" pitchFamily="2" charset="0"/>
              </a:rPr>
              <a:t>and your lips from speaking deceit.</a:t>
            </a:r>
            <a:br>
              <a:rPr lang="en-US" sz="2800" dirty="0"/>
            </a:br>
            <a:r>
              <a:rPr lang="en-US" sz="2800" dirty="0"/>
              <a:t>     </a:t>
            </a:r>
            <a:r>
              <a:rPr lang="en-US" sz="2800" b="1"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14</a:t>
            </a:r>
            <a:r>
              <a:rPr lang="en-US" sz="2800" b="1" i="0" u="none" strike="noStrike" dirty="0">
                <a:effectLst/>
                <a:latin typeface="Arial" panose="020B0604020202020204" pitchFamily="34" charset="0"/>
              </a:rPr>
              <a:t> </a:t>
            </a:r>
            <a:r>
              <a:rPr lang="en-US" sz="2800" b="0" i="0" dirty="0">
                <a:solidFill>
                  <a:srgbClr val="FFFF00"/>
                </a:solidFill>
                <a:effectLst/>
                <a:latin typeface="Roboto" panose="02000000000000000000" pitchFamily="2" charset="0"/>
              </a:rPr>
              <a:t>Turn away from evil and do good</a:t>
            </a:r>
            <a:r>
              <a:rPr lang="en-US" sz="2800" b="0" i="0" dirty="0">
                <a:effectLst/>
                <a:latin typeface="Roboto" panose="02000000000000000000" pitchFamily="2" charset="0"/>
              </a:rPr>
              <a:t>;</a:t>
            </a:r>
            <a:br>
              <a:rPr lang="en-US" sz="2800" dirty="0"/>
            </a:br>
            <a:r>
              <a:rPr lang="en-US" sz="2800" dirty="0"/>
              <a:t>             </a:t>
            </a:r>
            <a:r>
              <a:rPr lang="en-US" sz="2800" b="0" i="0" dirty="0">
                <a:effectLst/>
                <a:latin typeface="Roboto" panose="02000000000000000000" pitchFamily="2" charset="0"/>
              </a:rPr>
              <a:t>seek peace and pursue it.</a:t>
            </a:r>
          </a:p>
          <a:p>
            <a:pPr lvl="1"/>
            <a:endParaRPr lang="en-US" sz="2800" dirty="0">
              <a:latin typeface="Roboto" panose="02000000000000000000" pitchFamily="2" charset="0"/>
            </a:endParaRPr>
          </a:p>
          <a:p>
            <a:pPr lvl="1"/>
            <a:endParaRPr lang="en-US" sz="3000" dirty="0"/>
          </a:p>
          <a:p>
            <a:endParaRPr lang="en-US" sz="3200" dirty="0"/>
          </a:p>
        </p:txBody>
      </p:sp>
    </p:spTree>
    <p:extLst>
      <p:ext uri="{BB962C8B-B14F-4D97-AF65-F5344CB8AC3E}">
        <p14:creationId xmlns:p14="http://schemas.microsoft.com/office/powerpoint/2010/main" val="351816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 as divine directives</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fontScale="62500" lnSpcReduction="20000"/>
          </a:bodyPr>
          <a:lstStyle/>
          <a:p>
            <a:r>
              <a:rPr lang="en-US" sz="3200" dirty="0">
                <a:solidFill>
                  <a:srgbClr val="FFFF00"/>
                </a:solidFill>
              </a:rPr>
              <a:t>Other Types of Fear of the Lord/God</a:t>
            </a:r>
          </a:p>
          <a:p>
            <a:r>
              <a:rPr lang="en-US" sz="3200" dirty="0"/>
              <a:t>Legal/covenantal Fear of God</a:t>
            </a:r>
          </a:p>
          <a:p>
            <a:pPr lvl="1"/>
            <a:r>
              <a:rPr lang="en-US" sz="2800" dirty="0"/>
              <a:t>Deut. 6:1-2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1</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“Now this is the commandment—the statutes and the rules—that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your God commanded me </a:t>
            </a:r>
            <a:r>
              <a:rPr lang="en-US" sz="2800" b="0" i="0" dirty="0">
                <a:solidFill>
                  <a:srgbClr val="FFFF00"/>
                </a:solidFill>
                <a:effectLst/>
                <a:latin typeface="Roboto" panose="02000000000000000000" pitchFamily="2" charset="0"/>
              </a:rPr>
              <a:t>to teach you</a:t>
            </a:r>
            <a:r>
              <a:rPr lang="en-US" sz="2800" b="0" i="0" dirty="0">
                <a:effectLst/>
                <a:latin typeface="Roboto" panose="02000000000000000000" pitchFamily="2" charset="0"/>
              </a:rPr>
              <a:t>, that you may do them in the land to which you are going over, to possess it, </a:t>
            </a: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2</a:t>
            </a:r>
            <a:r>
              <a:rPr lang="en-US" sz="2800" b="1" i="0" u="none" strike="noStrike" dirty="0">
                <a:effectLst/>
                <a:latin typeface="Arial" panose="020B0604020202020204" pitchFamily="34" charset="0"/>
              </a:rPr>
              <a:t> </a:t>
            </a:r>
            <a:r>
              <a:rPr lang="en-US" sz="2800" b="0" i="0" dirty="0">
                <a:solidFill>
                  <a:srgbClr val="FFFF00"/>
                </a:solidFill>
                <a:effectLst/>
                <a:latin typeface="Roboto" panose="02000000000000000000" pitchFamily="2" charset="0"/>
              </a:rPr>
              <a:t>that you may fear the </a:t>
            </a:r>
            <a:r>
              <a:rPr lang="en-US" sz="2800" b="0" i="0" u="none" strike="noStrike" cap="all" dirty="0">
                <a:solidFill>
                  <a:srgbClr val="FFFF00"/>
                </a:solidFill>
                <a:effectLst/>
                <a:latin typeface="Arial" panose="020B0604020202020204" pitchFamily="34" charset="0"/>
              </a:rPr>
              <a:t>LORD</a:t>
            </a:r>
            <a:r>
              <a:rPr lang="en-US" sz="2800" b="0" i="0" dirty="0">
                <a:effectLst/>
                <a:latin typeface="Roboto" panose="02000000000000000000" pitchFamily="2" charset="0"/>
              </a:rPr>
              <a:t> your God, you and your son and your son’s son, by keeping all his statutes and his commandments, which I command you, all the days of your life, and that your days may be long.</a:t>
            </a:r>
            <a:endParaRPr lang="en-US" sz="2800" dirty="0"/>
          </a:p>
          <a:p>
            <a:pPr lvl="1"/>
            <a:r>
              <a:rPr lang="en-US" sz="2800" dirty="0"/>
              <a:t>Deut. 6:24 </a:t>
            </a:r>
            <a:r>
              <a:rPr lang="en-US" sz="2800" b="1"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24</a:t>
            </a:r>
            <a:r>
              <a:rPr lang="en-US" sz="2800" b="1" i="0" u="none" strike="noStrike" dirty="0">
                <a:effectLst/>
                <a:latin typeface="Arial" panose="020B0604020202020204" pitchFamily="34" charset="0"/>
              </a:rPr>
              <a:t> </a:t>
            </a:r>
            <a:r>
              <a:rPr lang="en-US" sz="2800" b="0" i="0" dirty="0">
                <a:solidFill>
                  <a:srgbClr val="FFFF00"/>
                </a:solidFill>
                <a:effectLst/>
                <a:latin typeface="Roboto" panose="02000000000000000000" pitchFamily="2" charset="0"/>
              </a:rPr>
              <a:t>And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commanded us to do all these statutes, to fear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our God, for our good always, that he might preserve us alive, as we are this day</a:t>
            </a:r>
            <a:endParaRPr lang="en-US" sz="2800" dirty="0"/>
          </a:p>
          <a:p>
            <a:pPr lvl="1"/>
            <a:r>
              <a:rPr lang="en-US" sz="2800" dirty="0"/>
              <a:t>Deut. 10:12 </a:t>
            </a:r>
            <a:r>
              <a:rPr lang="en-US" sz="2800" b="1" i="0" u="none" strike="noStrike" dirty="0">
                <a:effectLst/>
                <a:latin typeface="Arial" panose="020B0604020202020204" pitchFamily="34" charset="0"/>
                <a:hlinkClick r:id="rId5">
                  <a:extLst>
                    <a:ext uri="{A12FA001-AC4F-418D-AE19-62706E023703}">
                      <ahyp:hlinkClr xmlns:ahyp="http://schemas.microsoft.com/office/drawing/2018/hyperlinkcolor" val="tx"/>
                    </a:ext>
                  </a:extLst>
                </a:hlinkClick>
              </a:rPr>
              <a:t>12</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“And now, Israel, </a:t>
            </a:r>
            <a:r>
              <a:rPr lang="en-US" sz="2800" b="0" i="0" dirty="0">
                <a:solidFill>
                  <a:srgbClr val="FFFF00"/>
                </a:solidFill>
                <a:effectLst/>
                <a:latin typeface="Roboto" panose="02000000000000000000" pitchFamily="2" charset="0"/>
              </a:rPr>
              <a:t>what does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your God require of you, but to fear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your God, to walk in all his ways, to love him, to serve </a:t>
            </a:r>
            <a:r>
              <a:rPr lang="en-US" sz="2800" b="0" i="0" dirty="0">
                <a:effectLst/>
                <a:latin typeface="Roboto" panose="02000000000000000000" pitchFamily="2" charset="0"/>
              </a:rPr>
              <a:t>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your God with all your heart and with all your soul, </a:t>
            </a:r>
            <a:r>
              <a:rPr lang="en-US" sz="2800" b="1" i="0" u="none" strike="noStrike" dirty="0">
                <a:effectLst/>
                <a:latin typeface="Arial" panose="020B0604020202020204" pitchFamily="34" charset="0"/>
                <a:hlinkClick r:id="rId6">
                  <a:extLst>
                    <a:ext uri="{A12FA001-AC4F-418D-AE19-62706E023703}">
                      <ahyp:hlinkClr xmlns:ahyp="http://schemas.microsoft.com/office/drawing/2018/hyperlinkcolor" val="tx"/>
                    </a:ext>
                  </a:extLst>
                </a:hlinkClick>
              </a:rPr>
              <a:t>13</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and to keep the commandments and statutes of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which I am commanding you today for your good?</a:t>
            </a:r>
            <a:endParaRPr lang="en-US" sz="2800" dirty="0"/>
          </a:p>
          <a:p>
            <a:pPr lvl="1"/>
            <a:r>
              <a:rPr lang="en-US" sz="2800" dirty="0"/>
              <a:t>Deut. 31:12-13 </a:t>
            </a:r>
            <a:r>
              <a:rPr lang="en-US" sz="2800" b="1" i="0" u="none" strike="noStrike" dirty="0">
                <a:effectLst/>
                <a:latin typeface="Arial" panose="020B0604020202020204" pitchFamily="34" charset="0"/>
                <a:hlinkClick r:id="rId7">
                  <a:extLst>
                    <a:ext uri="{A12FA001-AC4F-418D-AE19-62706E023703}">
                      <ahyp:hlinkClr xmlns:ahyp="http://schemas.microsoft.com/office/drawing/2018/hyperlinkcolor" val="tx"/>
                    </a:ext>
                  </a:extLst>
                </a:hlinkClick>
              </a:rPr>
              <a:t>12</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Assemble the people, men, women, and little ones, and the sojourner within your towns, that they may hear and learn to fear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your God, and be careful to do all the words of this law, </a:t>
            </a:r>
            <a:r>
              <a:rPr lang="en-US" sz="2800" b="1" i="0" u="none" strike="noStrike" dirty="0">
                <a:effectLst/>
                <a:latin typeface="Arial" panose="020B0604020202020204" pitchFamily="34" charset="0"/>
                <a:hlinkClick r:id="rId8">
                  <a:extLst>
                    <a:ext uri="{A12FA001-AC4F-418D-AE19-62706E023703}">
                      <ahyp:hlinkClr xmlns:ahyp="http://schemas.microsoft.com/office/drawing/2018/hyperlinkcolor" val="tx"/>
                    </a:ext>
                  </a:extLst>
                </a:hlinkClick>
              </a:rPr>
              <a:t>13</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and that their children, who have not known it, </a:t>
            </a:r>
            <a:r>
              <a:rPr lang="en-US" sz="2800" b="0" i="0" dirty="0">
                <a:solidFill>
                  <a:srgbClr val="FFFF00"/>
                </a:solidFill>
                <a:effectLst/>
                <a:latin typeface="Roboto" panose="02000000000000000000" pitchFamily="2" charset="0"/>
              </a:rPr>
              <a:t>may hear and learn to fear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your God, as long as you live in the land that you are going over the Jordan to possess.”</a:t>
            </a:r>
            <a:endParaRPr lang="en-US" sz="2800" dirty="0"/>
          </a:p>
        </p:txBody>
      </p:sp>
    </p:spTree>
    <p:extLst>
      <p:ext uri="{BB962C8B-B14F-4D97-AF65-F5344CB8AC3E}">
        <p14:creationId xmlns:p14="http://schemas.microsoft.com/office/powerpoint/2010/main" val="106047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E8176-ABA1-9689-274C-C991892871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CC7A9-57F6-80F8-5729-84885BF383DF}"/>
              </a:ext>
            </a:extLst>
          </p:cNvPr>
          <p:cNvSpPr>
            <a:spLocks noGrp="1"/>
          </p:cNvSpPr>
          <p:nvPr>
            <p:ph type="title"/>
          </p:nvPr>
        </p:nvSpPr>
        <p:spPr/>
        <p:txBody>
          <a:bodyPr/>
          <a:lstStyle/>
          <a:p>
            <a:r>
              <a:rPr lang="en-US" dirty="0"/>
              <a:t>Fear of God as divine directives</a:t>
            </a:r>
          </a:p>
        </p:txBody>
      </p:sp>
      <p:sp>
        <p:nvSpPr>
          <p:cNvPr id="3" name="Content Placeholder 2">
            <a:extLst>
              <a:ext uri="{FF2B5EF4-FFF2-40B4-BE49-F238E27FC236}">
                <a16:creationId xmlns:a16="http://schemas.microsoft.com/office/drawing/2014/main" id="{F1718591-57E4-898B-6E0B-6E34E29DAC9F}"/>
              </a:ext>
            </a:extLst>
          </p:cNvPr>
          <p:cNvSpPr>
            <a:spLocks noGrp="1"/>
          </p:cNvSpPr>
          <p:nvPr>
            <p:ph idx="1"/>
          </p:nvPr>
        </p:nvSpPr>
        <p:spPr>
          <a:xfrm>
            <a:off x="546847" y="1490382"/>
            <a:ext cx="11134165" cy="5116606"/>
          </a:xfrm>
        </p:spPr>
        <p:txBody>
          <a:bodyPr>
            <a:normAutofit fontScale="77500" lnSpcReduction="20000"/>
          </a:bodyPr>
          <a:lstStyle/>
          <a:p>
            <a:r>
              <a:rPr lang="en-US" sz="3200" dirty="0">
                <a:solidFill>
                  <a:srgbClr val="FFFF00"/>
                </a:solidFill>
              </a:rPr>
              <a:t>Other Types of Fear of the Lord/God</a:t>
            </a:r>
          </a:p>
          <a:p>
            <a:r>
              <a:rPr lang="en-US" sz="3200" dirty="0"/>
              <a:t>Legal/covenantal Fear of God</a:t>
            </a:r>
            <a:br>
              <a:rPr lang="en-US" sz="3200" dirty="0"/>
            </a:br>
            <a:r>
              <a:rPr lang="en-US" sz="3200" dirty="0"/>
              <a:t>     </a:t>
            </a:r>
            <a:r>
              <a:rPr lang="en-US" sz="3200" dirty="0">
                <a:solidFill>
                  <a:srgbClr val="FFFF00"/>
                </a:solidFill>
              </a:rPr>
              <a:t>Format</a:t>
            </a:r>
            <a:r>
              <a:rPr lang="en-US" sz="3200" dirty="0"/>
              <a:t>: Type of divine directive + quality </a:t>
            </a:r>
            <a:r>
              <a:rPr lang="en-US" sz="3200" dirty="0">
                <a:sym typeface="Wingdings" panose="05000000000000000000" pitchFamily="2" charset="2"/>
              </a:rPr>
              <a:t> result/effect</a:t>
            </a:r>
          </a:p>
          <a:p>
            <a:r>
              <a:rPr lang="en-US" sz="3000" dirty="0"/>
              <a:t>Psa. 19:9 </a:t>
            </a:r>
            <a:r>
              <a:rPr lang="en-US" sz="3000" b="0" i="0" dirty="0">
                <a:effectLst/>
                <a:latin typeface="Roboto" panose="02000000000000000000" pitchFamily="2" charset="0"/>
              </a:rPr>
              <a:t>The </a:t>
            </a:r>
            <a:r>
              <a:rPr lang="en-US" sz="3000" b="0" i="0" dirty="0">
                <a:solidFill>
                  <a:srgbClr val="FFFF00"/>
                </a:solidFill>
                <a:effectLst/>
                <a:latin typeface="Roboto" panose="02000000000000000000" pitchFamily="2" charset="0"/>
              </a:rPr>
              <a:t>law</a:t>
            </a:r>
            <a:r>
              <a:rPr lang="en-US" sz="3000" b="0" i="0" dirty="0">
                <a:effectLst/>
                <a:latin typeface="Roboto" panose="02000000000000000000" pitchFamily="2" charset="0"/>
              </a:rPr>
              <a:t> of the </a:t>
            </a:r>
            <a:r>
              <a:rPr lang="en-US" sz="3000" b="0" i="0" u="none" strike="noStrike" cap="all" dirty="0">
                <a:effectLst/>
                <a:latin typeface="Arial" panose="020B0604020202020204" pitchFamily="34" charset="0"/>
              </a:rPr>
              <a:t>LORD</a:t>
            </a:r>
            <a:r>
              <a:rPr lang="en-US" sz="3000" b="0" i="0" dirty="0">
                <a:effectLst/>
                <a:latin typeface="Roboto" panose="02000000000000000000" pitchFamily="2" charset="0"/>
              </a:rPr>
              <a:t> is perfect,   [type of divine decree + </a:t>
            </a:r>
            <a:br>
              <a:rPr lang="en-US" sz="3000" b="0" i="0" dirty="0">
                <a:effectLst/>
                <a:latin typeface="Roboto" panose="02000000000000000000" pitchFamily="2" charset="0"/>
              </a:rPr>
            </a:br>
            <a:r>
              <a:rPr lang="en-US" sz="3000" b="0" i="0" dirty="0">
                <a:effectLst/>
                <a:latin typeface="Roboto" panose="02000000000000000000" pitchFamily="2" charset="0"/>
              </a:rPr>
              <a:t>                            reviving the soul;</a:t>
            </a:r>
            <a:br>
              <a:rPr lang="en-US" sz="3000" dirty="0"/>
            </a:br>
            <a:r>
              <a:rPr lang="en-US" sz="3000" dirty="0"/>
              <a:t>                </a:t>
            </a:r>
            <a:r>
              <a:rPr lang="en-US" sz="3000" b="0" i="0" dirty="0">
                <a:effectLst/>
                <a:latin typeface="Roboto" panose="02000000000000000000" pitchFamily="2" charset="0"/>
              </a:rPr>
              <a:t>the </a:t>
            </a:r>
            <a:r>
              <a:rPr lang="en-US" sz="3000" b="0" i="0" dirty="0">
                <a:solidFill>
                  <a:srgbClr val="FFFF00"/>
                </a:solidFill>
                <a:effectLst/>
                <a:latin typeface="Roboto" panose="02000000000000000000" pitchFamily="2" charset="0"/>
              </a:rPr>
              <a:t>testimony</a:t>
            </a:r>
            <a:r>
              <a:rPr lang="en-US" sz="3000" b="0" i="0" dirty="0">
                <a:effectLst/>
                <a:latin typeface="Roboto" panose="02000000000000000000" pitchFamily="2" charset="0"/>
              </a:rPr>
              <a:t> of the </a:t>
            </a:r>
            <a:r>
              <a:rPr lang="en-US" sz="3000" b="0" i="0" u="none" strike="noStrike" cap="all" dirty="0">
                <a:effectLst/>
                <a:latin typeface="Arial" panose="020B0604020202020204" pitchFamily="34" charset="0"/>
              </a:rPr>
              <a:t>LORD</a:t>
            </a:r>
            <a:r>
              <a:rPr lang="en-US" sz="3000" b="0" i="0" dirty="0">
                <a:effectLst/>
                <a:latin typeface="Roboto" panose="02000000000000000000" pitchFamily="2" charset="0"/>
              </a:rPr>
              <a:t> is sure,</a:t>
            </a:r>
            <a:br>
              <a:rPr lang="en-US" sz="3000" dirty="0"/>
            </a:br>
            <a:r>
              <a:rPr lang="en-US" sz="3000" dirty="0"/>
              <a:t>                         </a:t>
            </a:r>
            <a:r>
              <a:rPr lang="en-US" sz="3000" b="0" i="0" dirty="0">
                <a:effectLst/>
                <a:latin typeface="Roboto" panose="02000000000000000000" pitchFamily="2" charset="0"/>
              </a:rPr>
              <a:t>making wise the simple;</a:t>
            </a:r>
            <a:br>
              <a:rPr lang="en-US" sz="3000" dirty="0"/>
            </a:br>
            <a:r>
              <a:rPr lang="en-US" sz="3000" dirty="0"/>
              <a:t>             </a:t>
            </a:r>
            <a:r>
              <a:rPr lang="en-US" sz="30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8</a:t>
            </a:r>
            <a:r>
              <a:rPr lang="en-US" sz="3000" b="1" i="0" u="none" strike="noStrike" dirty="0">
                <a:effectLst/>
                <a:latin typeface="Arial" panose="020B0604020202020204" pitchFamily="34" charset="0"/>
              </a:rPr>
              <a:t> </a:t>
            </a:r>
            <a:r>
              <a:rPr lang="en-US" sz="3000" b="0" i="0" dirty="0">
                <a:effectLst/>
                <a:latin typeface="Roboto" panose="02000000000000000000" pitchFamily="2" charset="0"/>
              </a:rPr>
              <a:t>the </a:t>
            </a:r>
            <a:r>
              <a:rPr lang="en-US" sz="3000" b="0" i="0" dirty="0">
                <a:solidFill>
                  <a:srgbClr val="FFFF00"/>
                </a:solidFill>
                <a:effectLst/>
                <a:latin typeface="Roboto" panose="02000000000000000000" pitchFamily="2" charset="0"/>
              </a:rPr>
              <a:t>precepts</a:t>
            </a:r>
            <a:r>
              <a:rPr lang="en-US" sz="3000" b="0" i="0" dirty="0">
                <a:effectLst/>
                <a:latin typeface="Roboto" panose="02000000000000000000" pitchFamily="2" charset="0"/>
              </a:rPr>
              <a:t> of the </a:t>
            </a:r>
            <a:r>
              <a:rPr lang="en-US" sz="3000" b="0" i="0" u="none" strike="noStrike" cap="all" dirty="0">
                <a:effectLst/>
                <a:latin typeface="Arial" panose="020B0604020202020204" pitchFamily="34" charset="0"/>
              </a:rPr>
              <a:t>LORD</a:t>
            </a:r>
            <a:r>
              <a:rPr lang="en-US" sz="3000" b="0" i="0" dirty="0">
                <a:effectLst/>
                <a:latin typeface="Roboto" panose="02000000000000000000" pitchFamily="2" charset="0"/>
              </a:rPr>
              <a:t> are right,</a:t>
            </a:r>
            <a:br>
              <a:rPr lang="en-US" sz="3000" dirty="0"/>
            </a:br>
            <a:r>
              <a:rPr lang="en-US" sz="3000" dirty="0"/>
              <a:t>                         </a:t>
            </a:r>
            <a:r>
              <a:rPr lang="en-US" sz="3000" b="0" i="0" dirty="0">
                <a:effectLst/>
                <a:latin typeface="Roboto" panose="02000000000000000000" pitchFamily="2" charset="0"/>
              </a:rPr>
              <a:t>rejoicing the heart;</a:t>
            </a:r>
            <a:br>
              <a:rPr lang="en-US" sz="3000" dirty="0"/>
            </a:br>
            <a:r>
              <a:rPr lang="en-US" sz="3000" dirty="0"/>
              <a:t>                </a:t>
            </a:r>
            <a:r>
              <a:rPr lang="en-US" sz="3000" b="0" i="0" dirty="0">
                <a:effectLst/>
                <a:latin typeface="Roboto" panose="02000000000000000000" pitchFamily="2" charset="0"/>
              </a:rPr>
              <a:t>the </a:t>
            </a:r>
            <a:r>
              <a:rPr lang="en-US" sz="3000" b="0" i="0" dirty="0">
                <a:solidFill>
                  <a:srgbClr val="FFFF00"/>
                </a:solidFill>
                <a:effectLst/>
                <a:latin typeface="Roboto" panose="02000000000000000000" pitchFamily="2" charset="0"/>
              </a:rPr>
              <a:t>commandment</a:t>
            </a:r>
            <a:r>
              <a:rPr lang="en-US" sz="3000" b="0" i="0" dirty="0">
                <a:effectLst/>
                <a:latin typeface="Roboto" panose="02000000000000000000" pitchFamily="2" charset="0"/>
              </a:rPr>
              <a:t> of the </a:t>
            </a:r>
            <a:r>
              <a:rPr lang="en-US" sz="3000" b="0" i="0" u="none" strike="noStrike" cap="all" dirty="0">
                <a:effectLst/>
                <a:latin typeface="Arial" panose="020B0604020202020204" pitchFamily="34" charset="0"/>
              </a:rPr>
              <a:t>LORD</a:t>
            </a:r>
            <a:r>
              <a:rPr lang="en-US" sz="3000" b="0" i="0" dirty="0">
                <a:effectLst/>
                <a:latin typeface="Roboto" panose="02000000000000000000" pitchFamily="2" charset="0"/>
              </a:rPr>
              <a:t> is pure,</a:t>
            </a:r>
            <a:br>
              <a:rPr lang="en-US" sz="3000" dirty="0"/>
            </a:br>
            <a:r>
              <a:rPr lang="en-US" sz="3000" dirty="0"/>
              <a:t>                         </a:t>
            </a:r>
            <a:r>
              <a:rPr lang="en-US" sz="3000" b="0" i="0" dirty="0">
                <a:effectLst/>
                <a:latin typeface="Roboto" panose="02000000000000000000" pitchFamily="2" charset="0"/>
              </a:rPr>
              <a:t>enlightening the eyes;</a:t>
            </a:r>
            <a:br>
              <a:rPr lang="en-US" sz="3000" dirty="0"/>
            </a:br>
            <a:r>
              <a:rPr lang="en-US" sz="3000" dirty="0"/>
              <a:t>             </a:t>
            </a:r>
            <a:r>
              <a:rPr lang="en-US" sz="30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9</a:t>
            </a:r>
            <a:r>
              <a:rPr lang="en-US" sz="3000" b="1" i="0" u="none" strike="noStrike" dirty="0">
                <a:effectLst/>
                <a:latin typeface="Arial" panose="020B0604020202020204" pitchFamily="34" charset="0"/>
              </a:rPr>
              <a:t> </a:t>
            </a:r>
            <a:r>
              <a:rPr lang="en-US" sz="3000" b="0" i="0" dirty="0">
                <a:effectLst/>
                <a:latin typeface="Roboto" panose="02000000000000000000" pitchFamily="2" charset="0"/>
              </a:rPr>
              <a:t>the </a:t>
            </a:r>
            <a:r>
              <a:rPr lang="en-US" sz="3000" b="0" i="0" dirty="0">
                <a:solidFill>
                  <a:srgbClr val="FFFF00"/>
                </a:solidFill>
                <a:effectLst/>
                <a:latin typeface="Roboto" panose="02000000000000000000" pitchFamily="2" charset="0"/>
              </a:rPr>
              <a:t>fear of the </a:t>
            </a:r>
            <a:r>
              <a:rPr lang="en-US" sz="3000" b="0" i="0" u="none" strike="noStrike" cap="all" dirty="0">
                <a:solidFill>
                  <a:srgbClr val="FFFF00"/>
                </a:solidFill>
                <a:effectLst/>
                <a:latin typeface="Arial" panose="020B0604020202020204" pitchFamily="34" charset="0"/>
              </a:rPr>
              <a:t>LORD</a:t>
            </a:r>
            <a:r>
              <a:rPr lang="en-US" sz="3000" b="0" i="0" dirty="0">
                <a:solidFill>
                  <a:srgbClr val="FFFF00"/>
                </a:solidFill>
                <a:effectLst/>
                <a:latin typeface="Roboto" panose="02000000000000000000" pitchFamily="2" charset="0"/>
              </a:rPr>
              <a:t> </a:t>
            </a:r>
            <a:r>
              <a:rPr lang="en-US" sz="3000" b="0" i="0" dirty="0">
                <a:effectLst/>
                <a:latin typeface="Roboto" panose="02000000000000000000" pitchFamily="2" charset="0"/>
              </a:rPr>
              <a:t>is clean,</a:t>
            </a:r>
            <a:br>
              <a:rPr lang="en-US" sz="3000" dirty="0"/>
            </a:br>
            <a:r>
              <a:rPr lang="en-US" sz="3000" dirty="0"/>
              <a:t>                         </a:t>
            </a:r>
            <a:r>
              <a:rPr lang="en-US" sz="3000" b="0" i="0" dirty="0">
                <a:effectLst/>
                <a:latin typeface="Roboto" panose="02000000000000000000" pitchFamily="2" charset="0"/>
              </a:rPr>
              <a:t>enduring forever;</a:t>
            </a:r>
            <a:br>
              <a:rPr lang="en-US" sz="3000" dirty="0"/>
            </a:br>
            <a:r>
              <a:rPr lang="en-US" sz="3000" dirty="0"/>
              <a:t>                </a:t>
            </a:r>
            <a:r>
              <a:rPr lang="en-US" sz="3000" b="0" i="0" dirty="0">
                <a:effectLst/>
                <a:latin typeface="Roboto" panose="02000000000000000000" pitchFamily="2" charset="0"/>
              </a:rPr>
              <a:t>the </a:t>
            </a:r>
            <a:r>
              <a:rPr lang="en-US" sz="3000" b="0" i="0" dirty="0">
                <a:solidFill>
                  <a:srgbClr val="FFFF00"/>
                </a:solidFill>
                <a:effectLst/>
                <a:latin typeface="Roboto" panose="02000000000000000000" pitchFamily="2" charset="0"/>
              </a:rPr>
              <a:t>rules</a:t>
            </a:r>
            <a:r>
              <a:rPr lang="en-US" sz="3000" b="0" i="0" dirty="0">
                <a:effectLst/>
                <a:latin typeface="Roboto" panose="02000000000000000000" pitchFamily="2" charset="0"/>
              </a:rPr>
              <a:t> of the </a:t>
            </a:r>
            <a:r>
              <a:rPr lang="en-US" sz="3000" b="0" i="0" u="none" strike="noStrike" cap="all" dirty="0">
                <a:effectLst/>
                <a:latin typeface="Arial" panose="020B0604020202020204" pitchFamily="34" charset="0"/>
              </a:rPr>
              <a:t>LORD</a:t>
            </a:r>
            <a:r>
              <a:rPr lang="en-US" sz="3000" b="0" i="0" dirty="0">
                <a:effectLst/>
                <a:latin typeface="Roboto" panose="02000000000000000000" pitchFamily="2" charset="0"/>
              </a:rPr>
              <a:t> are true,</a:t>
            </a:r>
            <a:br>
              <a:rPr lang="en-US" sz="3000" dirty="0"/>
            </a:br>
            <a:r>
              <a:rPr lang="en-US" sz="3000" dirty="0"/>
              <a:t>                         </a:t>
            </a:r>
            <a:r>
              <a:rPr lang="en-US" sz="3000" b="0" i="0" dirty="0">
                <a:effectLst/>
                <a:latin typeface="Roboto" panose="02000000000000000000" pitchFamily="2" charset="0"/>
              </a:rPr>
              <a:t>and righteous altogether.</a:t>
            </a:r>
            <a:endParaRPr lang="en-US" sz="3000" dirty="0"/>
          </a:p>
          <a:p>
            <a:pPr lvl="1"/>
            <a:endParaRPr lang="en-US" sz="2800" dirty="0"/>
          </a:p>
          <a:p>
            <a:pPr lvl="1"/>
            <a:endParaRPr lang="en-US" sz="3200" dirty="0"/>
          </a:p>
        </p:txBody>
      </p:sp>
    </p:spTree>
    <p:extLst>
      <p:ext uri="{BB962C8B-B14F-4D97-AF65-F5344CB8AC3E}">
        <p14:creationId xmlns:p14="http://schemas.microsoft.com/office/powerpoint/2010/main" val="155319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932983" y="1517276"/>
            <a:ext cx="9860523" cy="4195481"/>
          </a:xfrm>
        </p:spPr>
        <p:txBody>
          <a:bodyPr>
            <a:normAutofit/>
          </a:bodyPr>
          <a:lstStyle/>
          <a:p>
            <a:r>
              <a:rPr lang="en-US" sz="3200" dirty="0"/>
              <a:t>Diversity of meanings: introductory overview </a:t>
            </a:r>
          </a:p>
          <a:p>
            <a:endParaRPr lang="en-US" sz="3200" dirty="0"/>
          </a:p>
        </p:txBody>
      </p:sp>
      <p:grpSp>
        <p:nvGrpSpPr>
          <p:cNvPr id="4" name="Group 3">
            <a:extLst>
              <a:ext uri="{FF2B5EF4-FFF2-40B4-BE49-F238E27FC236}">
                <a16:creationId xmlns:a16="http://schemas.microsoft.com/office/drawing/2014/main" id="{60E9EFC5-96CA-B8DE-B7CE-2C8CB285161C}"/>
              </a:ext>
            </a:extLst>
          </p:cNvPr>
          <p:cNvGrpSpPr/>
          <p:nvPr/>
        </p:nvGrpSpPr>
        <p:grpSpPr>
          <a:xfrm>
            <a:off x="726138" y="2402542"/>
            <a:ext cx="2277036" cy="1640541"/>
            <a:chOff x="726138" y="2402542"/>
            <a:chExt cx="2277036" cy="1640541"/>
          </a:xfrm>
        </p:grpSpPr>
        <p:sp>
          <p:nvSpPr>
            <p:cNvPr id="5" name="Oval 4">
              <a:extLst>
                <a:ext uri="{FF2B5EF4-FFF2-40B4-BE49-F238E27FC236}">
                  <a16:creationId xmlns:a16="http://schemas.microsoft.com/office/drawing/2014/main" id="{3AAB5A32-D4C5-DDED-4FC5-725EE7987AEB}"/>
                </a:ext>
              </a:extLst>
            </p:cNvPr>
            <p:cNvSpPr/>
            <p:nvPr/>
          </p:nvSpPr>
          <p:spPr>
            <a:xfrm>
              <a:off x="726138" y="2402542"/>
              <a:ext cx="2277036" cy="1640541"/>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AD3FB61-DB56-1656-B09A-CF9BB976D487}"/>
                </a:ext>
              </a:extLst>
            </p:cNvPr>
            <p:cNvSpPr txBox="1"/>
            <p:nvPr/>
          </p:nvSpPr>
          <p:spPr>
            <a:xfrm>
              <a:off x="977153" y="2563737"/>
              <a:ext cx="1973617" cy="1200329"/>
            </a:xfrm>
            <a:prstGeom prst="rect">
              <a:avLst/>
            </a:prstGeom>
            <a:noFill/>
          </p:spPr>
          <p:txBody>
            <a:bodyPr wrap="none" rtlCol="0">
              <a:spAutoFit/>
            </a:bodyPr>
            <a:lstStyle/>
            <a:p>
              <a:r>
                <a:rPr lang="en-US" sz="2400" dirty="0"/>
                <a:t>Fear/terror</a:t>
              </a:r>
            </a:p>
            <a:p>
              <a:r>
                <a:rPr lang="en-US" sz="2400" dirty="0" err="1"/>
                <a:t>Mysterium</a:t>
              </a:r>
              <a:r>
                <a:rPr lang="en-US" sz="2400" dirty="0"/>
                <a:t> </a:t>
              </a:r>
            </a:p>
            <a:p>
              <a:r>
                <a:rPr lang="en-US" sz="2400" dirty="0" err="1"/>
                <a:t>Tremendum</a:t>
              </a:r>
              <a:endParaRPr lang="en-US" sz="2400" dirty="0"/>
            </a:p>
          </p:txBody>
        </p:sp>
      </p:grpSp>
      <p:grpSp>
        <p:nvGrpSpPr>
          <p:cNvPr id="24" name="Group 23">
            <a:extLst>
              <a:ext uri="{FF2B5EF4-FFF2-40B4-BE49-F238E27FC236}">
                <a16:creationId xmlns:a16="http://schemas.microsoft.com/office/drawing/2014/main" id="{637FE522-7FB4-41A5-6EB2-48DAB849F124}"/>
              </a:ext>
            </a:extLst>
          </p:cNvPr>
          <p:cNvGrpSpPr/>
          <p:nvPr/>
        </p:nvGrpSpPr>
        <p:grpSpPr>
          <a:xfrm>
            <a:off x="6203588" y="2393567"/>
            <a:ext cx="2277036" cy="1640541"/>
            <a:chOff x="6203588" y="2393567"/>
            <a:chExt cx="2277036" cy="1640541"/>
          </a:xfrm>
        </p:grpSpPr>
        <p:sp>
          <p:nvSpPr>
            <p:cNvPr id="10" name="Oval 9">
              <a:extLst>
                <a:ext uri="{FF2B5EF4-FFF2-40B4-BE49-F238E27FC236}">
                  <a16:creationId xmlns:a16="http://schemas.microsoft.com/office/drawing/2014/main" id="{CC8E83D7-A781-97FF-91C1-28CF2892DE5A}"/>
                </a:ext>
              </a:extLst>
            </p:cNvPr>
            <p:cNvSpPr/>
            <p:nvPr/>
          </p:nvSpPr>
          <p:spPr>
            <a:xfrm>
              <a:off x="6203588" y="2393567"/>
              <a:ext cx="2277036" cy="1640541"/>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2FCA413-D76D-058C-67D1-8000D11310F5}"/>
                </a:ext>
              </a:extLst>
            </p:cNvPr>
            <p:cNvSpPr txBox="1"/>
            <p:nvPr/>
          </p:nvSpPr>
          <p:spPr>
            <a:xfrm>
              <a:off x="6350813" y="2603770"/>
              <a:ext cx="2042547" cy="1200329"/>
            </a:xfrm>
            <a:prstGeom prst="rect">
              <a:avLst/>
            </a:prstGeom>
            <a:noFill/>
          </p:spPr>
          <p:txBody>
            <a:bodyPr wrap="none" rtlCol="0">
              <a:spAutoFit/>
            </a:bodyPr>
            <a:lstStyle/>
            <a:p>
              <a:r>
                <a:rPr lang="en-US" sz="2400" dirty="0"/>
                <a:t>Reverence/ </a:t>
              </a:r>
            </a:p>
            <a:p>
              <a:r>
                <a:rPr lang="en-US" sz="2400" dirty="0"/>
                <a:t>  Worship, </a:t>
              </a:r>
            </a:p>
            <a:p>
              <a:r>
                <a:rPr lang="en-US" sz="2400" dirty="0"/>
                <a:t>     Awe</a:t>
              </a:r>
            </a:p>
          </p:txBody>
        </p:sp>
      </p:grpSp>
      <p:grpSp>
        <p:nvGrpSpPr>
          <p:cNvPr id="25" name="Group 24">
            <a:extLst>
              <a:ext uri="{FF2B5EF4-FFF2-40B4-BE49-F238E27FC236}">
                <a16:creationId xmlns:a16="http://schemas.microsoft.com/office/drawing/2014/main" id="{33295153-3EFC-6B78-90D1-A941CA993B94}"/>
              </a:ext>
            </a:extLst>
          </p:cNvPr>
          <p:cNvGrpSpPr/>
          <p:nvPr/>
        </p:nvGrpSpPr>
        <p:grpSpPr>
          <a:xfrm>
            <a:off x="8910936" y="2411492"/>
            <a:ext cx="2277036" cy="1640541"/>
            <a:chOff x="8910936" y="2411492"/>
            <a:chExt cx="2277036" cy="1640541"/>
          </a:xfrm>
        </p:grpSpPr>
        <p:sp>
          <p:nvSpPr>
            <p:cNvPr id="12" name="Oval 11">
              <a:extLst>
                <a:ext uri="{FF2B5EF4-FFF2-40B4-BE49-F238E27FC236}">
                  <a16:creationId xmlns:a16="http://schemas.microsoft.com/office/drawing/2014/main" id="{E57DE525-05A8-8436-8665-C889C33AB14E}"/>
                </a:ext>
              </a:extLst>
            </p:cNvPr>
            <p:cNvSpPr/>
            <p:nvPr/>
          </p:nvSpPr>
          <p:spPr>
            <a:xfrm>
              <a:off x="8910936" y="2411492"/>
              <a:ext cx="2277036" cy="1640541"/>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2B6A1E7-C3F4-4D22-F64F-E5B1CEC674F8}"/>
                </a:ext>
              </a:extLst>
            </p:cNvPr>
            <p:cNvSpPr txBox="1"/>
            <p:nvPr/>
          </p:nvSpPr>
          <p:spPr>
            <a:xfrm>
              <a:off x="9183672" y="2537292"/>
              <a:ext cx="1731564" cy="1200329"/>
            </a:xfrm>
            <a:prstGeom prst="rect">
              <a:avLst/>
            </a:prstGeom>
            <a:noFill/>
          </p:spPr>
          <p:txBody>
            <a:bodyPr wrap="none" rtlCol="0">
              <a:spAutoFit/>
            </a:bodyPr>
            <a:lstStyle/>
            <a:p>
              <a:r>
                <a:rPr lang="en-US" sz="2400" dirty="0"/>
                <a:t> Wisdom,</a:t>
              </a:r>
              <a:br>
                <a:rPr lang="en-US" sz="2400" dirty="0"/>
              </a:br>
              <a:r>
                <a:rPr lang="en-US" sz="2400" dirty="0"/>
                <a:t>  Virtue,</a:t>
              </a:r>
              <a:br>
                <a:rPr lang="en-US" sz="2400" dirty="0"/>
              </a:br>
              <a:r>
                <a:rPr lang="en-US" sz="2400" dirty="0"/>
                <a:t>Character</a:t>
              </a:r>
            </a:p>
          </p:txBody>
        </p:sp>
      </p:grpSp>
      <p:grpSp>
        <p:nvGrpSpPr>
          <p:cNvPr id="26" name="Group 25">
            <a:extLst>
              <a:ext uri="{FF2B5EF4-FFF2-40B4-BE49-F238E27FC236}">
                <a16:creationId xmlns:a16="http://schemas.microsoft.com/office/drawing/2014/main" id="{BE40991D-8238-614D-B0B4-7155B640404D}"/>
              </a:ext>
            </a:extLst>
          </p:cNvPr>
          <p:cNvGrpSpPr/>
          <p:nvPr/>
        </p:nvGrpSpPr>
        <p:grpSpPr>
          <a:xfrm>
            <a:off x="770963" y="4589935"/>
            <a:ext cx="2277036" cy="1640541"/>
            <a:chOff x="770963" y="4589935"/>
            <a:chExt cx="2277036" cy="1640541"/>
          </a:xfrm>
        </p:grpSpPr>
        <p:sp>
          <p:nvSpPr>
            <p:cNvPr id="14" name="Oval 13">
              <a:extLst>
                <a:ext uri="{FF2B5EF4-FFF2-40B4-BE49-F238E27FC236}">
                  <a16:creationId xmlns:a16="http://schemas.microsoft.com/office/drawing/2014/main" id="{F9815A6B-E1D7-A384-5808-8CF1A9217DA9}"/>
                </a:ext>
              </a:extLst>
            </p:cNvPr>
            <p:cNvSpPr/>
            <p:nvPr/>
          </p:nvSpPr>
          <p:spPr>
            <a:xfrm>
              <a:off x="770963" y="4589935"/>
              <a:ext cx="2277036" cy="1640541"/>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15C5D9B-A407-57A1-3DA4-6BA8E8638AD3}"/>
                </a:ext>
              </a:extLst>
            </p:cNvPr>
            <p:cNvSpPr txBox="1"/>
            <p:nvPr/>
          </p:nvSpPr>
          <p:spPr>
            <a:xfrm>
              <a:off x="991135" y="4889365"/>
              <a:ext cx="1891865" cy="830997"/>
            </a:xfrm>
            <a:prstGeom prst="rect">
              <a:avLst/>
            </a:prstGeom>
            <a:noFill/>
          </p:spPr>
          <p:txBody>
            <a:bodyPr wrap="none" rtlCol="0">
              <a:spAutoFit/>
            </a:bodyPr>
            <a:lstStyle/>
            <a:p>
              <a:r>
                <a:rPr lang="en-US" sz="2400" dirty="0"/>
                <a:t>     Fear</a:t>
              </a:r>
              <a:br>
                <a:rPr lang="en-US" sz="2400" dirty="0"/>
              </a:br>
              <a:r>
                <a:rPr lang="en-US" sz="2400" dirty="0"/>
                <a:t>Punishment</a:t>
              </a:r>
            </a:p>
          </p:txBody>
        </p:sp>
      </p:grpSp>
      <p:grpSp>
        <p:nvGrpSpPr>
          <p:cNvPr id="27" name="Group 26">
            <a:extLst>
              <a:ext uri="{FF2B5EF4-FFF2-40B4-BE49-F238E27FC236}">
                <a16:creationId xmlns:a16="http://schemas.microsoft.com/office/drawing/2014/main" id="{871CD86D-F5A4-BF20-4021-AEEFB601DFCF}"/>
              </a:ext>
            </a:extLst>
          </p:cNvPr>
          <p:cNvGrpSpPr/>
          <p:nvPr/>
        </p:nvGrpSpPr>
        <p:grpSpPr>
          <a:xfrm>
            <a:off x="3334871" y="4589936"/>
            <a:ext cx="2663143" cy="1694326"/>
            <a:chOff x="3334871" y="4589936"/>
            <a:chExt cx="2663143" cy="1694326"/>
          </a:xfrm>
        </p:grpSpPr>
        <p:sp>
          <p:nvSpPr>
            <p:cNvPr id="16" name="Oval 15">
              <a:extLst>
                <a:ext uri="{FF2B5EF4-FFF2-40B4-BE49-F238E27FC236}">
                  <a16:creationId xmlns:a16="http://schemas.microsoft.com/office/drawing/2014/main" id="{93CA8B44-6DC9-A693-9BEF-7C12A56010C9}"/>
                </a:ext>
              </a:extLst>
            </p:cNvPr>
            <p:cNvSpPr/>
            <p:nvPr/>
          </p:nvSpPr>
          <p:spPr>
            <a:xfrm>
              <a:off x="3334871" y="4589936"/>
              <a:ext cx="2653559" cy="1694326"/>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F582AA84-D340-CCB9-8276-7DE70B9A9BD7}"/>
                </a:ext>
              </a:extLst>
            </p:cNvPr>
            <p:cNvSpPr txBox="1"/>
            <p:nvPr/>
          </p:nvSpPr>
          <p:spPr>
            <a:xfrm>
              <a:off x="3639676" y="4816105"/>
              <a:ext cx="2358338" cy="1200329"/>
            </a:xfrm>
            <a:prstGeom prst="rect">
              <a:avLst/>
            </a:prstGeom>
            <a:noFill/>
          </p:spPr>
          <p:txBody>
            <a:bodyPr wrap="none" rtlCol="0">
              <a:spAutoFit/>
            </a:bodyPr>
            <a:lstStyle/>
            <a:p>
              <a:r>
                <a:rPr lang="en-US" sz="2400" dirty="0"/>
                <a:t>    Humility</a:t>
              </a:r>
              <a:br>
                <a:rPr lang="en-US" sz="2400" dirty="0"/>
              </a:br>
              <a:r>
                <a:rPr lang="en-US" sz="2400" dirty="0"/>
                <a:t>Creatureliness,</a:t>
              </a:r>
              <a:br>
                <a:rPr lang="en-US" sz="2400" dirty="0"/>
              </a:br>
              <a:r>
                <a:rPr lang="en-US" sz="2400" dirty="0"/>
                <a:t>      Piety</a:t>
              </a:r>
            </a:p>
          </p:txBody>
        </p:sp>
      </p:grpSp>
      <p:grpSp>
        <p:nvGrpSpPr>
          <p:cNvPr id="28" name="Group 27">
            <a:extLst>
              <a:ext uri="{FF2B5EF4-FFF2-40B4-BE49-F238E27FC236}">
                <a16:creationId xmlns:a16="http://schemas.microsoft.com/office/drawing/2014/main" id="{020CB050-42A0-0267-871A-61B5E176A684}"/>
              </a:ext>
            </a:extLst>
          </p:cNvPr>
          <p:cNvGrpSpPr/>
          <p:nvPr/>
        </p:nvGrpSpPr>
        <p:grpSpPr>
          <a:xfrm>
            <a:off x="6284271" y="4661645"/>
            <a:ext cx="2277036" cy="1640541"/>
            <a:chOff x="6284271" y="4661645"/>
            <a:chExt cx="2277036" cy="1640541"/>
          </a:xfrm>
        </p:grpSpPr>
        <p:sp>
          <p:nvSpPr>
            <p:cNvPr id="18" name="Oval 17">
              <a:extLst>
                <a:ext uri="{FF2B5EF4-FFF2-40B4-BE49-F238E27FC236}">
                  <a16:creationId xmlns:a16="http://schemas.microsoft.com/office/drawing/2014/main" id="{153BB279-B26C-AC80-0FD8-C72BEE036FBF}"/>
                </a:ext>
              </a:extLst>
            </p:cNvPr>
            <p:cNvSpPr/>
            <p:nvPr/>
          </p:nvSpPr>
          <p:spPr>
            <a:xfrm>
              <a:off x="6284271" y="4661645"/>
              <a:ext cx="2277036" cy="1640541"/>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2DC9D673-E41A-7059-EFA6-BFA99A6981A0}"/>
                </a:ext>
              </a:extLst>
            </p:cNvPr>
            <p:cNvSpPr txBox="1"/>
            <p:nvPr/>
          </p:nvSpPr>
          <p:spPr>
            <a:xfrm>
              <a:off x="6447042" y="4881760"/>
              <a:ext cx="2042547" cy="830997"/>
            </a:xfrm>
            <a:prstGeom prst="rect">
              <a:avLst/>
            </a:prstGeom>
            <a:noFill/>
          </p:spPr>
          <p:txBody>
            <a:bodyPr wrap="none" rtlCol="0">
              <a:spAutoFit/>
            </a:bodyPr>
            <a:lstStyle/>
            <a:p>
              <a:r>
                <a:rPr lang="en-US" sz="2400" dirty="0"/>
                <a:t>    Cultic </a:t>
              </a:r>
              <a:br>
                <a:rPr lang="en-US" sz="2400" dirty="0"/>
              </a:br>
              <a:r>
                <a:rPr lang="en-US" sz="2400" dirty="0"/>
                <a:t>Observance</a:t>
              </a:r>
            </a:p>
          </p:txBody>
        </p:sp>
      </p:grpSp>
      <p:grpSp>
        <p:nvGrpSpPr>
          <p:cNvPr id="29" name="Group 28">
            <a:extLst>
              <a:ext uri="{FF2B5EF4-FFF2-40B4-BE49-F238E27FC236}">
                <a16:creationId xmlns:a16="http://schemas.microsoft.com/office/drawing/2014/main" id="{28DE7FC4-2FDC-C3F4-9DC4-C89BD9FD2B8E}"/>
              </a:ext>
            </a:extLst>
          </p:cNvPr>
          <p:cNvGrpSpPr/>
          <p:nvPr/>
        </p:nvGrpSpPr>
        <p:grpSpPr>
          <a:xfrm>
            <a:off x="8901974" y="4679570"/>
            <a:ext cx="2277036" cy="1640541"/>
            <a:chOff x="8901974" y="4679570"/>
            <a:chExt cx="2277036" cy="1640541"/>
          </a:xfrm>
        </p:grpSpPr>
        <p:sp>
          <p:nvSpPr>
            <p:cNvPr id="20" name="Oval 19">
              <a:extLst>
                <a:ext uri="{FF2B5EF4-FFF2-40B4-BE49-F238E27FC236}">
                  <a16:creationId xmlns:a16="http://schemas.microsoft.com/office/drawing/2014/main" id="{BCCF4417-76AD-38AD-5035-BD0C13AF2EF2}"/>
                </a:ext>
              </a:extLst>
            </p:cNvPr>
            <p:cNvSpPr/>
            <p:nvPr/>
          </p:nvSpPr>
          <p:spPr>
            <a:xfrm>
              <a:off x="8901974" y="4679570"/>
              <a:ext cx="2277036" cy="1640541"/>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3600FC5-9390-8D7A-FDF4-2440C5FF3792}"/>
                </a:ext>
              </a:extLst>
            </p:cNvPr>
            <p:cNvSpPr txBox="1"/>
            <p:nvPr/>
          </p:nvSpPr>
          <p:spPr>
            <a:xfrm>
              <a:off x="9111380" y="5048491"/>
              <a:ext cx="1981633" cy="830997"/>
            </a:xfrm>
            <a:prstGeom prst="rect">
              <a:avLst/>
            </a:prstGeom>
            <a:noFill/>
          </p:spPr>
          <p:txBody>
            <a:bodyPr wrap="none" rtlCol="0">
              <a:spAutoFit/>
            </a:bodyPr>
            <a:lstStyle/>
            <a:p>
              <a:r>
                <a:rPr lang="en-US" sz="2400" dirty="0"/>
                <a:t>God-fearers</a:t>
              </a:r>
              <a:br>
                <a:rPr lang="en-US" sz="2400" dirty="0"/>
              </a:br>
              <a:r>
                <a:rPr lang="en-US" sz="2400" dirty="0"/>
                <a:t>    group</a:t>
              </a:r>
            </a:p>
          </p:txBody>
        </p:sp>
      </p:grpSp>
      <p:grpSp>
        <p:nvGrpSpPr>
          <p:cNvPr id="7" name="Group 6">
            <a:extLst>
              <a:ext uri="{FF2B5EF4-FFF2-40B4-BE49-F238E27FC236}">
                <a16:creationId xmlns:a16="http://schemas.microsoft.com/office/drawing/2014/main" id="{801F14DB-D10E-F1C0-DA61-E5A94AFD2EB9}"/>
              </a:ext>
            </a:extLst>
          </p:cNvPr>
          <p:cNvGrpSpPr/>
          <p:nvPr/>
        </p:nvGrpSpPr>
        <p:grpSpPr>
          <a:xfrm>
            <a:off x="3254188" y="2220805"/>
            <a:ext cx="2581841" cy="2166737"/>
            <a:chOff x="3254188" y="2220805"/>
            <a:chExt cx="2581841" cy="2166737"/>
          </a:xfrm>
        </p:grpSpPr>
        <p:sp>
          <p:nvSpPr>
            <p:cNvPr id="8" name="Oval 7">
              <a:extLst>
                <a:ext uri="{FF2B5EF4-FFF2-40B4-BE49-F238E27FC236}">
                  <a16:creationId xmlns:a16="http://schemas.microsoft.com/office/drawing/2014/main" id="{F2D69B20-B9CB-B9E0-4C72-84B1424BADF6}"/>
                </a:ext>
              </a:extLst>
            </p:cNvPr>
            <p:cNvSpPr/>
            <p:nvPr/>
          </p:nvSpPr>
          <p:spPr>
            <a:xfrm>
              <a:off x="3254188" y="2220805"/>
              <a:ext cx="2581841" cy="2162935"/>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7E4570A-915A-A9D1-E6B0-257F3B674764}"/>
                </a:ext>
              </a:extLst>
            </p:cNvPr>
            <p:cNvSpPr txBox="1"/>
            <p:nvPr/>
          </p:nvSpPr>
          <p:spPr>
            <a:xfrm>
              <a:off x="3623012" y="2922034"/>
              <a:ext cx="1915909" cy="1200329"/>
            </a:xfrm>
            <a:prstGeom prst="rect">
              <a:avLst/>
            </a:prstGeom>
            <a:noFill/>
          </p:spPr>
          <p:txBody>
            <a:bodyPr wrap="none" rtlCol="0">
              <a:spAutoFit/>
            </a:bodyPr>
            <a:lstStyle/>
            <a:p>
              <a:r>
                <a:rPr lang="en-US" sz="2400" dirty="0"/>
                <a:t>Legal: law/</a:t>
              </a:r>
              <a:br>
                <a:rPr lang="en-US" sz="2400" dirty="0"/>
              </a:br>
              <a:r>
                <a:rPr lang="en-US" sz="2400" dirty="0"/>
                <a:t>covenantal</a:t>
              </a:r>
              <a:br>
                <a:rPr lang="en-US" sz="2400" dirty="0"/>
              </a:br>
              <a:r>
                <a:rPr lang="en-US" sz="2400" dirty="0"/>
                <a:t>Obedience</a:t>
              </a:r>
            </a:p>
          </p:txBody>
        </p:sp>
        <p:sp>
          <p:nvSpPr>
            <p:cNvPr id="22" name="TextBox 21">
              <a:extLst>
                <a:ext uri="{FF2B5EF4-FFF2-40B4-BE49-F238E27FC236}">
                  <a16:creationId xmlns:a16="http://schemas.microsoft.com/office/drawing/2014/main" id="{489B922F-4D49-697F-C872-728FF33BA396}"/>
                </a:ext>
              </a:extLst>
            </p:cNvPr>
            <p:cNvSpPr txBox="1"/>
            <p:nvPr/>
          </p:nvSpPr>
          <p:spPr>
            <a:xfrm>
              <a:off x="3951908" y="2290089"/>
              <a:ext cx="1397793" cy="523220"/>
            </a:xfrm>
            <a:prstGeom prst="rect">
              <a:avLst/>
            </a:prstGeom>
            <a:noFill/>
          </p:spPr>
          <p:txBody>
            <a:bodyPr wrap="square" rtlCol="0">
              <a:spAutoFit/>
            </a:bodyPr>
            <a:lstStyle/>
            <a:p>
              <a:r>
                <a:rPr lang="en-US" sz="2800" b="1" dirty="0"/>
                <a:t>Moral</a:t>
              </a:r>
            </a:p>
          </p:txBody>
        </p:sp>
        <p:sp>
          <p:nvSpPr>
            <p:cNvPr id="23" name="Oval 22">
              <a:extLst>
                <a:ext uri="{FF2B5EF4-FFF2-40B4-BE49-F238E27FC236}">
                  <a16:creationId xmlns:a16="http://schemas.microsoft.com/office/drawing/2014/main" id="{59D5EE78-3933-F5C7-FB2C-721BD28912A7}"/>
                </a:ext>
              </a:extLst>
            </p:cNvPr>
            <p:cNvSpPr/>
            <p:nvPr/>
          </p:nvSpPr>
          <p:spPr>
            <a:xfrm>
              <a:off x="3406590" y="2794558"/>
              <a:ext cx="2277036" cy="1592984"/>
            </a:xfrm>
            <a:prstGeom prst="ellipse">
              <a:avLst/>
            </a:prstGeom>
            <a:noFill/>
            <a:ln w="571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106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E998F-9D96-64DE-839B-A59CC9245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CB477A-CB89-7924-F82B-4BEB63B18CF8}"/>
              </a:ext>
            </a:extLst>
          </p:cNvPr>
          <p:cNvSpPr>
            <a:spLocks noGrp="1"/>
          </p:cNvSpPr>
          <p:nvPr>
            <p:ph type="title"/>
          </p:nvPr>
        </p:nvSpPr>
        <p:spPr/>
        <p:txBody>
          <a:bodyPr/>
          <a:lstStyle/>
          <a:p>
            <a:r>
              <a:rPr lang="en-US" dirty="0"/>
              <a:t>Fear of God as divine directives</a:t>
            </a:r>
          </a:p>
        </p:txBody>
      </p:sp>
      <p:sp>
        <p:nvSpPr>
          <p:cNvPr id="3" name="Content Placeholder 2">
            <a:extLst>
              <a:ext uri="{FF2B5EF4-FFF2-40B4-BE49-F238E27FC236}">
                <a16:creationId xmlns:a16="http://schemas.microsoft.com/office/drawing/2014/main" id="{B4E70E2B-BA2B-94AF-FD19-FBEC3845B135}"/>
              </a:ext>
            </a:extLst>
          </p:cNvPr>
          <p:cNvSpPr>
            <a:spLocks noGrp="1"/>
          </p:cNvSpPr>
          <p:nvPr>
            <p:ph idx="1"/>
          </p:nvPr>
        </p:nvSpPr>
        <p:spPr>
          <a:xfrm>
            <a:off x="546847" y="1490382"/>
            <a:ext cx="11134165" cy="5116606"/>
          </a:xfrm>
        </p:spPr>
        <p:txBody>
          <a:bodyPr>
            <a:normAutofit lnSpcReduction="10000"/>
          </a:bodyPr>
          <a:lstStyle/>
          <a:p>
            <a:r>
              <a:rPr lang="en-US" sz="3200" dirty="0">
                <a:solidFill>
                  <a:srgbClr val="FFFF00"/>
                </a:solidFill>
              </a:rPr>
              <a:t>Other Types of Fear of the Lord/God</a:t>
            </a:r>
          </a:p>
          <a:p>
            <a:r>
              <a:rPr lang="en-US" sz="3200" dirty="0"/>
              <a:t>Legal/covenantal Fear of God</a:t>
            </a:r>
          </a:p>
          <a:p>
            <a:pPr lvl="1"/>
            <a:r>
              <a:rPr lang="en-US" sz="2800" dirty="0"/>
              <a:t>Isa 29:13 </a:t>
            </a:r>
            <a:r>
              <a:rPr lang="en-US" sz="2800" b="0" i="0" dirty="0">
                <a:effectLst/>
                <a:latin typeface="Roboto" panose="02000000000000000000" pitchFamily="2" charset="0"/>
              </a:rPr>
              <a:t>And the Lord said:</a:t>
            </a:r>
            <a:br>
              <a:rPr lang="en-US" sz="2800" dirty="0"/>
            </a:br>
            <a:r>
              <a:rPr lang="en-US" sz="2800" b="0" i="0" dirty="0">
                <a:effectLst/>
                <a:latin typeface="Roboto" panose="02000000000000000000" pitchFamily="2" charset="0"/>
              </a:rPr>
              <a:t>“Because this people draw near with their mouth</a:t>
            </a:r>
            <a:br>
              <a:rPr lang="en-US" sz="2800" dirty="0"/>
            </a:br>
            <a:r>
              <a:rPr lang="en-US" sz="2800" b="0" i="0" dirty="0">
                <a:effectLst/>
                <a:latin typeface="Roboto" panose="02000000000000000000" pitchFamily="2" charset="0"/>
              </a:rPr>
              <a:t>and honor me with their lips,</a:t>
            </a:r>
            <a:br>
              <a:rPr lang="en-US" sz="2800" dirty="0"/>
            </a:br>
            <a:r>
              <a:rPr lang="en-US" sz="2800" b="0" i="0" dirty="0">
                <a:effectLst/>
                <a:latin typeface="Roboto" panose="02000000000000000000" pitchFamily="2" charset="0"/>
              </a:rPr>
              <a:t>while their hearts are far from me,</a:t>
            </a:r>
            <a:br>
              <a:rPr lang="en-US" sz="2800" dirty="0"/>
            </a:br>
            <a:r>
              <a:rPr lang="en-US" sz="2800" b="0" i="0" dirty="0">
                <a:effectLst/>
                <a:latin typeface="Roboto" panose="02000000000000000000" pitchFamily="2" charset="0"/>
              </a:rPr>
              <a:t>and </a:t>
            </a:r>
            <a:r>
              <a:rPr lang="en-US" sz="2800" b="0" i="0" dirty="0">
                <a:solidFill>
                  <a:srgbClr val="FFFF00"/>
                </a:solidFill>
                <a:effectLst/>
                <a:latin typeface="Roboto" panose="02000000000000000000" pitchFamily="2" charset="0"/>
              </a:rPr>
              <a:t>their fear of me is a commandment taught by men</a:t>
            </a:r>
            <a:r>
              <a:rPr lang="en-US" sz="2800" b="0" i="0" dirty="0">
                <a:effectLst/>
                <a:latin typeface="Roboto" panose="02000000000000000000" pitchFamily="2" charset="0"/>
              </a:rPr>
              <a:t>,</a:t>
            </a:r>
            <a:endParaRPr lang="en-US" sz="2800" dirty="0"/>
          </a:p>
          <a:p>
            <a:pPr lvl="1"/>
            <a:r>
              <a:rPr lang="en-US" sz="2800" dirty="0"/>
              <a:t>Eccles. 12:13 </a:t>
            </a:r>
            <a:r>
              <a:rPr lang="en-US" sz="2800" b="0" i="0" dirty="0">
                <a:effectLst/>
                <a:latin typeface="Roboto" panose="02000000000000000000" pitchFamily="2" charset="0"/>
              </a:rPr>
              <a:t>The end of the matter; all has been heard. </a:t>
            </a:r>
            <a:r>
              <a:rPr lang="en-US" sz="2800" b="0" i="0" dirty="0">
                <a:solidFill>
                  <a:srgbClr val="FFFF00"/>
                </a:solidFill>
                <a:effectLst/>
                <a:latin typeface="Roboto" panose="02000000000000000000" pitchFamily="2" charset="0"/>
              </a:rPr>
              <a:t>Fear God and keep his commandments</a:t>
            </a:r>
            <a:r>
              <a:rPr lang="en-US" sz="2800" b="0" i="0" dirty="0">
                <a:effectLst/>
                <a:latin typeface="Roboto" panose="02000000000000000000" pitchFamily="2" charset="0"/>
              </a:rPr>
              <a:t>, for this is the whole duty of man.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14</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For God will bring every deed into </a:t>
            </a:r>
            <a:r>
              <a:rPr lang="en-US" sz="2800" b="0" i="0" dirty="0">
                <a:solidFill>
                  <a:srgbClr val="FFFF00"/>
                </a:solidFill>
                <a:effectLst/>
                <a:latin typeface="Roboto" panose="02000000000000000000" pitchFamily="2" charset="0"/>
              </a:rPr>
              <a:t>judgment</a:t>
            </a:r>
            <a:r>
              <a:rPr lang="en-US" sz="2800" b="0" i="0" dirty="0">
                <a:effectLst/>
                <a:latin typeface="Roboto" panose="02000000000000000000" pitchFamily="2" charset="0"/>
              </a:rPr>
              <a:t>, with every secret thing, whether good or evil.</a:t>
            </a:r>
            <a:endParaRPr lang="en-US" sz="2800" dirty="0"/>
          </a:p>
          <a:p>
            <a:pPr lvl="1"/>
            <a:endParaRPr lang="en-US" sz="3200" dirty="0"/>
          </a:p>
        </p:txBody>
      </p:sp>
    </p:spTree>
    <p:extLst>
      <p:ext uri="{BB962C8B-B14F-4D97-AF65-F5344CB8AC3E}">
        <p14:creationId xmlns:p14="http://schemas.microsoft.com/office/powerpoint/2010/main" val="12188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 – obedience</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200" dirty="0"/>
              <a:t>Legal/covenantal Fear of God</a:t>
            </a:r>
          </a:p>
          <a:p>
            <a:pPr lvl="1"/>
            <a:r>
              <a:rPr lang="en-US" sz="2800" dirty="0"/>
              <a:t>Ps. 119:63 </a:t>
            </a:r>
            <a:r>
              <a:rPr lang="en-US" sz="2800" b="0" i="0" dirty="0">
                <a:effectLst/>
                <a:latin typeface="Roboto" panose="02000000000000000000" pitchFamily="2" charset="0"/>
              </a:rPr>
              <a:t>I am a </a:t>
            </a:r>
            <a:r>
              <a:rPr lang="en-US" sz="2800" b="0" i="0" dirty="0">
                <a:solidFill>
                  <a:srgbClr val="FFFF00"/>
                </a:solidFill>
                <a:effectLst/>
                <a:latin typeface="Roboto" panose="02000000000000000000" pitchFamily="2" charset="0"/>
              </a:rPr>
              <a:t>companion of all who fear you</a:t>
            </a:r>
            <a:r>
              <a:rPr lang="en-US" sz="2800" b="0" i="0" dirty="0">
                <a:effectLst/>
                <a:latin typeface="Roboto" panose="02000000000000000000" pitchFamily="2" charset="0"/>
              </a:rPr>
              <a:t>,</a:t>
            </a:r>
            <a:br>
              <a:rPr lang="en-US" sz="2800" dirty="0"/>
            </a:br>
            <a:r>
              <a:rPr lang="en-US" sz="2800" dirty="0"/>
              <a:t>                   </a:t>
            </a:r>
            <a:r>
              <a:rPr lang="en-US" sz="2800" b="0" i="0" dirty="0">
                <a:effectLst/>
                <a:latin typeface="Roboto" panose="02000000000000000000" pitchFamily="2" charset="0"/>
              </a:rPr>
              <a:t>of those who keep your precepts.</a:t>
            </a:r>
            <a:endParaRPr lang="en-US" sz="2800" dirty="0"/>
          </a:p>
          <a:p>
            <a:pPr lvl="1"/>
            <a:r>
              <a:rPr lang="en-US" sz="2800" dirty="0"/>
              <a:t> Ps. 128:1 </a:t>
            </a:r>
            <a:r>
              <a:rPr lang="en-US" sz="2800" b="0" i="0" dirty="0">
                <a:effectLst/>
                <a:latin typeface="Roboto" panose="02000000000000000000" pitchFamily="2" charset="0"/>
              </a:rPr>
              <a:t>Blessed is everyone who </a:t>
            </a:r>
            <a:r>
              <a:rPr lang="en-US" sz="2800" b="0" i="0" dirty="0">
                <a:solidFill>
                  <a:srgbClr val="FFFF00"/>
                </a:solidFill>
                <a:effectLst/>
                <a:latin typeface="Roboto" panose="02000000000000000000" pitchFamily="2" charset="0"/>
              </a:rPr>
              <a:t>fears the </a:t>
            </a:r>
            <a:r>
              <a:rPr lang="en-US" sz="2800" b="0" i="0" u="none" strike="noStrike" cap="all" dirty="0">
                <a:solidFill>
                  <a:srgbClr val="FFFF00"/>
                </a:solidFill>
                <a:effectLst/>
                <a:latin typeface="Arial" panose="020B0604020202020204" pitchFamily="34" charset="0"/>
              </a:rPr>
              <a:t>LORD</a:t>
            </a:r>
            <a:r>
              <a:rPr lang="en-US" sz="2800" b="0" i="0" dirty="0">
                <a:effectLst/>
                <a:latin typeface="Roboto" panose="02000000000000000000" pitchFamily="2" charset="0"/>
              </a:rPr>
              <a:t>,</a:t>
            </a:r>
            <a:br>
              <a:rPr lang="en-US" sz="2800" dirty="0"/>
            </a:br>
            <a:r>
              <a:rPr lang="en-US" sz="2800" dirty="0"/>
              <a:t>                      </a:t>
            </a:r>
            <a:r>
              <a:rPr lang="en-US" sz="2800" b="0" i="0" dirty="0">
                <a:effectLst/>
                <a:latin typeface="Roboto" panose="02000000000000000000" pitchFamily="2" charset="0"/>
              </a:rPr>
              <a:t>who walks in his ways!</a:t>
            </a:r>
            <a:br>
              <a:rPr lang="en-US" sz="2800" dirty="0"/>
            </a:br>
            <a:r>
              <a:rPr lang="en-US" sz="2800" dirty="0"/>
              <a:t>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2</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You shall eat the fruit of the labor of your hands;</a:t>
            </a:r>
            <a:endParaRPr lang="en-US" sz="2800" dirty="0"/>
          </a:p>
          <a:p>
            <a:pPr lvl="1"/>
            <a:endParaRPr lang="en-US" sz="2800" dirty="0"/>
          </a:p>
        </p:txBody>
      </p:sp>
    </p:spTree>
    <p:extLst>
      <p:ext uri="{BB962C8B-B14F-4D97-AF65-F5344CB8AC3E}">
        <p14:creationId xmlns:p14="http://schemas.microsoft.com/office/powerpoint/2010/main" val="422630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2A97C-AD8D-440B-A488-54F6ABFECE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D4EFBA-206B-33E1-EA91-C1A6C17DB983}"/>
              </a:ext>
            </a:extLst>
          </p:cNvPr>
          <p:cNvSpPr>
            <a:spLocks noGrp="1"/>
          </p:cNvSpPr>
          <p:nvPr>
            <p:ph type="title"/>
          </p:nvPr>
        </p:nvSpPr>
        <p:spPr/>
        <p:txBody>
          <a:bodyPr/>
          <a:lstStyle/>
          <a:p>
            <a:r>
              <a:rPr lang="en-US" dirty="0"/>
              <a:t>Fear of God – obedience</a:t>
            </a:r>
          </a:p>
        </p:txBody>
      </p:sp>
      <p:sp>
        <p:nvSpPr>
          <p:cNvPr id="3" name="Content Placeholder 2">
            <a:extLst>
              <a:ext uri="{FF2B5EF4-FFF2-40B4-BE49-F238E27FC236}">
                <a16:creationId xmlns:a16="http://schemas.microsoft.com/office/drawing/2014/main" id="{FB19F0B3-AC96-773A-D067-9FC7BA1A49AC}"/>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pPr lvl="1"/>
            <a:r>
              <a:rPr lang="en-US" sz="2800" dirty="0"/>
              <a:t>2 Sam. 23:3 </a:t>
            </a:r>
            <a:r>
              <a:rPr lang="en-US" sz="2800" b="0" i="0" dirty="0">
                <a:effectLst/>
                <a:latin typeface="Roboto" panose="02000000000000000000" pitchFamily="2" charset="0"/>
              </a:rPr>
              <a:t>his word is on my tongue.</a:t>
            </a:r>
            <a:br>
              <a:rPr lang="en-US" sz="2800" dirty="0"/>
            </a:br>
            <a:r>
              <a:rPr lang="en-US" sz="2800" dirty="0"/>
              <a:t>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3</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The God of Israel has spoken;</a:t>
            </a:r>
            <a:br>
              <a:rPr lang="en-US" sz="2800" dirty="0"/>
            </a:br>
            <a:r>
              <a:rPr lang="en-US" sz="2800" dirty="0"/>
              <a:t>           </a:t>
            </a:r>
            <a:r>
              <a:rPr lang="en-US" sz="2800" b="0" i="0" dirty="0">
                <a:effectLst/>
                <a:latin typeface="Roboto" panose="02000000000000000000" pitchFamily="2" charset="0"/>
              </a:rPr>
              <a:t>the Rock of Israel has said to me:</a:t>
            </a:r>
            <a:br>
              <a:rPr lang="en-US" sz="2800" dirty="0"/>
            </a:br>
            <a:r>
              <a:rPr lang="en-US" sz="2800" dirty="0"/>
              <a:t>         </a:t>
            </a:r>
            <a:r>
              <a:rPr lang="en-US" sz="2800" b="0" i="0" dirty="0">
                <a:effectLst/>
                <a:latin typeface="Roboto" panose="02000000000000000000" pitchFamily="2" charset="0"/>
              </a:rPr>
              <a:t>When one rules justly over men,</a:t>
            </a:r>
            <a:br>
              <a:rPr lang="en-US" sz="2800" dirty="0"/>
            </a:br>
            <a:r>
              <a:rPr lang="en-US" sz="2800" dirty="0"/>
              <a:t>             </a:t>
            </a:r>
            <a:r>
              <a:rPr lang="en-US" sz="2800" b="0" i="0" dirty="0">
                <a:solidFill>
                  <a:srgbClr val="FFFF00"/>
                </a:solidFill>
                <a:effectLst/>
                <a:latin typeface="Roboto" panose="02000000000000000000" pitchFamily="2" charset="0"/>
              </a:rPr>
              <a:t>ruling in the fear of God</a:t>
            </a:r>
            <a:r>
              <a:rPr lang="en-US" sz="2800" b="0" i="0" dirty="0">
                <a:effectLst/>
                <a:latin typeface="Roboto" panose="02000000000000000000" pitchFamily="2" charset="0"/>
              </a:rPr>
              <a:t>, -- metonymy</a:t>
            </a:r>
            <a:br>
              <a:rPr lang="en-US" sz="2800" dirty="0"/>
            </a:br>
            <a:r>
              <a:rPr lang="en-US" sz="2800" dirty="0"/>
              <a:t>     </a:t>
            </a: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4</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he dawns on them  -- simile/metaphor series</a:t>
            </a:r>
            <a:br>
              <a:rPr lang="en-US" sz="2800" b="0" i="0" dirty="0">
                <a:effectLst/>
                <a:latin typeface="Roboto" panose="02000000000000000000" pitchFamily="2" charset="0"/>
              </a:rPr>
            </a:br>
            <a:r>
              <a:rPr lang="en-US" sz="2800" b="0" i="0" dirty="0">
                <a:effectLst/>
                <a:latin typeface="Roboto" panose="02000000000000000000" pitchFamily="2" charset="0"/>
              </a:rPr>
              <a:t>               </a:t>
            </a:r>
            <a:r>
              <a:rPr lang="en-US" sz="2800" b="0" i="0" dirty="0">
                <a:solidFill>
                  <a:srgbClr val="FFFF00"/>
                </a:solidFill>
                <a:effectLst/>
                <a:latin typeface="Roboto" panose="02000000000000000000" pitchFamily="2" charset="0"/>
              </a:rPr>
              <a:t>like</a:t>
            </a:r>
            <a:r>
              <a:rPr lang="en-US" sz="2800" b="0" i="0" dirty="0">
                <a:effectLst/>
                <a:latin typeface="Roboto" panose="02000000000000000000" pitchFamily="2" charset="0"/>
              </a:rPr>
              <a:t> the morning light,</a:t>
            </a:r>
            <a:br>
              <a:rPr lang="en-US" sz="2800" dirty="0"/>
            </a:br>
            <a:r>
              <a:rPr lang="en-US" sz="2800" dirty="0"/>
              <a:t>             </a:t>
            </a:r>
            <a:r>
              <a:rPr lang="en-US" sz="2800" b="0" i="0" dirty="0">
                <a:solidFill>
                  <a:srgbClr val="FFFF00"/>
                </a:solidFill>
                <a:effectLst/>
                <a:latin typeface="Roboto" panose="02000000000000000000" pitchFamily="2" charset="0"/>
              </a:rPr>
              <a:t>like</a:t>
            </a:r>
            <a:r>
              <a:rPr lang="en-US" sz="2800" b="0" i="0" dirty="0">
                <a:effectLst/>
                <a:latin typeface="Roboto" panose="02000000000000000000" pitchFamily="2" charset="0"/>
              </a:rPr>
              <a:t> the sun shining forth on a cloudless morning,</a:t>
            </a:r>
            <a:br>
              <a:rPr lang="en-US" sz="2800" dirty="0"/>
            </a:br>
            <a:r>
              <a:rPr lang="en-US" sz="2800" dirty="0"/>
              <a:t>             </a:t>
            </a:r>
            <a:r>
              <a:rPr lang="en-US" sz="2800" b="0" i="0" dirty="0">
                <a:solidFill>
                  <a:srgbClr val="FFFF00"/>
                </a:solidFill>
                <a:effectLst/>
                <a:latin typeface="Roboto" panose="02000000000000000000" pitchFamily="2" charset="0"/>
              </a:rPr>
              <a:t>like</a:t>
            </a:r>
            <a:r>
              <a:rPr lang="en-US" sz="2800" b="0" i="0" dirty="0">
                <a:effectLst/>
                <a:latin typeface="Roboto" panose="02000000000000000000" pitchFamily="2" charset="0"/>
              </a:rPr>
              <a:t> </a:t>
            </a:r>
            <a:r>
              <a:rPr lang="en-US" sz="2800" b="0" i="0" dirty="0" err="1">
                <a:effectLst/>
                <a:latin typeface="Roboto" panose="02000000000000000000" pitchFamily="2" charset="0"/>
              </a:rPr>
              <a:t>rain</a:t>
            </a:r>
            <a:r>
              <a:rPr lang="en-US" sz="2800" b="1" i="1" u="none" strike="noStrike" baseline="30000" dirty="0" err="1">
                <a:effectLst/>
                <a:latin typeface="Arial" panose="020B0604020202020204" pitchFamily="34" charset="0"/>
                <a:hlinkClick r:id="rId4" tooltip="Hebrew from rain">
                  <a:extLst>
                    <a:ext uri="{A12FA001-AC4F-418D-AE19-62706E023703}">
                      <ahyp:hlinkClr xmlns:ahyp="http://schemas.microsoft.com/office/drawing/2018/hyperlinkcolor" val="tx"/>
                    </a:ext>
                  </a:extLst>
                </a:hlinkClick>
              </a:rPr>
              <a:t>b</a:t>
            </a:r>
            <a:r>
              <a:rPr lang="en-US" sz="2800" b="0" i="0" dirty="0">
                <a:effectLst/>
                <a:latin typeface="Roboto" panose="02000000000000000000" pitchFamily="2" charset="0"/>
              </a:rPr>
              <a:t> that makes grass to sprout from the earth.</a:t>
            </a:r>
            <a:endParaRPr lang="en-US" sz="2800" dirty="0"/>
          </a:p>
          <a:p>
            <a:pPr lvl="1"/>
            <a:endParaRPr lang="en-US" sz="2800" dirty="0"/>
          </a:p>
        </p:txBody>
      </p:sp>
    </p:spTree>
    <p:extLst>
      <p:ext uri="{BB962C8B-B14F-4D97-AF65-F5344CB8AC3E}">
        <p14:creationId xmlns:p14="http://schemas.microsoft.com/office/powerpoint/2010/main" val="1022194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05898-F66A-BAC2-EDDF-3823DFA1C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B41E08-1527-B46B-CDD6-A037FA5EC8CF}"/>
              </a:ext>
            </a:extLst>
          </p:cNvPr>
          <p:cNvSpPr>
            <a:spLocks noGrp="1"/>
          </p:cNvSpPr>
          <p:nvPr>
            <p:ph type="title"/>
          </p:nvPr>
        </p:nvSpPr>
        <p:spPr/>
        <p:txBody>
          <a:bodyPr/>
          <a:lstStyle/>
          <a:p>
            <a:r>
              <a:rPr lang="en-US" dirty="0"/>
              <a:t>Fear of God – obedience - Akedah</a:t>
            </a:r>
          </a:p>
        </p:txBody>
      </p:sp>
      <p:sp>
        <p:nvSpPr>
          <p:cNvPr id="3" name="Content Placeholder 2">
            <a:extLst>
              <a:ext uri="{FF2B5EF4-FFF2-40B4-BE49-F238E27FC236}">
                <a16:creationId xmlns:a16="http://schemas.microsoft.com/office/drawing/2014/main" id="{78C20C18-16D5-F784-6649-04C9E55B8DE5}"/>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pPr lvl="1"/>
            <a:r>
              <a:rPr lang="en-US" sz="3200" dirty="0"/>
              <a:t>Gen. 22 -- </a:t>
            </a:r>
            <a:r>
              <a:rPr lang="en-US" sz="32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12</a:t>
            </a:r>
            <a:r>
              <a:rPr lang="en-US" sz="3200" b="1" i="0" u="none" strike="noStrike" dirty="0">
                <a:effectLst/>
                <a:latin typeface="Arial" panose="020B0604020202020204" pitchFamily="34" charset="0"/>
              </a:rPr>
              <a:t> </a:t>
            </a:r>
            <a:r>
              <a:rPr lang="en-US" sz="3200" b="0" i="0" dirty="0">
                <a:effectLst/>
                <a:latin typeface="Roboto" panose="02000000000000000000" pitchFamily="2" charset="0"/>
              </a:rPr>
              <a:t>He said, “Do not lay your hand on the boy or do anything to him, for now </a:t>
            </a:r>
            <a:r>
              <a:rPr lang="en-US" sz="3200" b="0" i="0" dirty="0">
                <a:solidFill>
                  <a:srgbClr val="FFFF00"/>
                </a:solidFill>
                <a:effectLst/>
                <a:latin typeface="Roboto" panose="02000000000000000000" pitchFamily="2" charset="0"/>
              </a:rPr>
              <a:t>I know that you fear God</a:t>
            </a:r>
            <a:r>
              <a:rPr lang="en-US" sz="3200" b="0" i="0" dirty="0">
                <a:effectLst/>
                <a:latin typeface="Roboto" panose="02000000000000000000" pitchFamily="2" charset="0"/>
              </a:rPr>
              <a:t>, seeing you have not withheld your son, your only son, from me.” </a:t>
            </a:r>
            <a:r>
              <a:rPr lang="en-US" sz="32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13</a:t>
            </a:r>
            <a:r>
              <a:rPr lang="en-US" sz="3200" b="1" i="0" u="none" strike="noStrike" dirty="0">
                <a:effectLst/>
                <a:latin typeface="Arial" panose="020B0604020202020204" pitchFamily="34" charset="0"/>
              </a:rPr>
              <a:t> </a:t>
            </a:r>
            <a:r>
              <a:rPr lang="en-US" sz="3200" b="0" i="0" dirty="0">
                <a:effectLst/>
                <a:latin typeface="Roboto" panose="02000000000000000000" pitchFamily="2" charset="0"/>
              </a:rPr>
              <a:t>And Abraham lifted up his eyes and looked, and behold, behind him was a ram, caught in a thicket by his horns.</a:t>
            </a:r>
            <a:endParaRPr lang="en-US" sz="3200" dirty="0"/>
          </a:p>
          <a:p>
            <a:pPr lvl="1"/>
            <a:endParaRPr lang="en-US" sz="2800" dirty="0"/>
          </a:p>
        </p:txBody>
      </p:sp>
    </p:spTree>
    <p:extLst>
      <p:ext uri="{BB962C8B-B14F-4D97-AF65-F5344CB8AC3E}">
        <p14:creationId xmlns:p14="http://schemas.microsoft.com/office/powerpoint/2010/main" val="47153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 – broad moral fear </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t>Broad Moral Fear of God </a:t>
            </a:r>
            <a:r>
              <a:rPr lang="en-US" sz="3200" dirty="0">
                <a:solidFill>
                  <a:srgbClr val="FFFF00"/>
                </a:solidFill>
              </a:rPr>
              <a:t>often by foreigners</a:t>
            </a:r>
          </a:p>
          <a:p>
            <a:pPr lvl="1"/>
            <a:r>
              <a:rPr lang="en-US" sz="2800" dirty="0"/>
              <a:t>Gen. 20:8, 11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8</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So Abimelech rose early in the morning and called all his servants and told them all these things. And the men were very much afraid. …. Abraham said, “I did it because I thought, ‘There is </a:t>
            </a:r>
            <a:r>
              <a:rPr lang="en-US" sz="2800" b="0" i="0" dirty="0">
                <a:solidFill>
                  <a:srgbClr val="FFFF00"/>
                </a:solidFill>
                <a:effectLst/>
                <a:latin typeface="Roboto" panose="02000000000000000000" pitchFamily="2" charset="0"/>
              </a:rPr>
              <a:t>no fear of God </a:t>
            </a:r>
            <a:r>
              <a:rPr lang="en-US" sz="2800" b="0" i="0" dirty="0">
                <a:effectLst/>
                <a:latin typeface="Roboto" panose="02000000000000000000" pitchFamily="2" charset="0"/>
              </a:rPr>
              <a:t>at all in this place, and they will kill me because of my wife.’ </a:t>
            </a:r>
            <a:endParaRPr lang="en-US" sz="2800" dirty="0"/>
          </a:p>
          <a:p>
            <a:pPr lvl="1"/>
            <a:r>
              <a:rPr lang="en-US" sz="2800" dirty="0"/>
              <a:t>Gen. 42:18 </a:t>
            </a: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18</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On the third day Joseph said to them, “Do this and you will live, </a:t>
            </a:r>
            <a:r>
              <a:rPr lang="en-US" sz="2800" b="0" i="0" dirty="0">
                <a:solidFill>
                  <a:srgbClr val="FFFF00"/>
                </a:solidFill>
                <a:effectLst/>
                <a:latin typeface="Roboto" panose="02000000000000000000" pitchFamily="2" charset="0"/>
              </a:rPr>
              <a:t>for I fear God</a:t>
            </a:r>
            <a:r>
              <a:rPr lang="en-US" sz="2800" b="0" i="0" dirty="0">
                <a:effectLst/>
                <a:latin typeface="Roboto" panose="02000000000000000000" pitchFamily="2" charset="0"/>
              </a:rPr>
              <a:t>: </a:t>
            </a:r>
            <a:r>
              <a:rPr lang="en-US" sz="2800" b="1"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19</a:t>
            </a:r>
            <a:r>
              <a:rPr lang="en-US" sz="2800" b="0" i="0" dirty="0">
                <a:effectLst/>
                <a:latin typeface="Roboto" panose="02000000000000000000" pitchFamily="2" charset="0"/>
              </a:rPr>
              <a:t>if you are honest men, let one of your brothers remain confined where you are in custody, and let the rest go and carry grain for the famine of your households,</a:t>
            </a:r>
            <a:endParaRPr lang="en-US" sz="2800" dirty="0"/>
          </a:p>
          <a:p>
            <a:pPr lvl="1"/>
            <a:endParaRPr lang="en-US" sz="2800" dirty="0"/>
          </a:p>
        </p:txBody>
      </p:sp>
    </p:spTree>
    <p:extLst>
      <p:ext uri="{BB962C8B-B14F-4D97-AF65-F5344CB8AC3E}">
        <p14:creationId xmlns:p14="http://schemas.microsoft.com/office/powerpoint/2010/main" val="228101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34E9EC-7605-C872-8961-0DCC30B70B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42D564-9D7E-ACD1-E7BE-BB86358A3089}"/>
              </a:ext>
            </a:extLst>
          </p:cNvPr>
          <p:cNvSpPr>
            <a:spLocks noGrp="1"/>
          </p:cNvSpPr>
          <p:nvPr>
            <p:ph type="title"/>
          </p:nvPr>
        </p:nvSpPr>
        <p:spPr/>
        <p:txBody>
          <a:bodyPr/>
          <a:lstStyle/>
          <a:p>
            <a:r>
              <a:rPr lang="en-US" dirty="0"/>
              <a:t>Fear of God – broad moral fear </a:t>
            </a:r>
          </a:p>
        </p:txBody>
      </p:sp>
      <p:sp>
        <p:nvSpPr>
          <p:cNvPr id="3" name="Content Placeholder 2">
            <a:extLst>
              <a:ext uri="{FF2B5EF4-FFF2-40B4-BE49-F238E27FC236}">
                <a16:creationId xmlns:a16="http://schemas.microsoft.com/office/drawing/2014/main" id="{FF4B7C4E-1688-C7EA-8E13-94EB552D893C}"/>
              </a:ext>
            </a:extLst>
          </p:cNvPr>
          <p:cNvSpPr>
            <a:spLocks noGrp="1"/>
          </p:cNvSpPr>
          <p:nvPr>
            <p:ph idx="1"/>
          </p:nvPr>
        </p:nvSpPr>
        <p:spPr>
          <a:xfrm>
            <a:off x="546847" y="1490382"/>
            <a:ext cx="11134165" cy="5116606"/>
          </a:xfrm>
        </p:spPr>
        <p:txBody>
          <a:bodyPr>
            <a:normAutofit/>
          </a:bodyPr>
          <a:lstStyle/>
          <a:p>
            <a:r>
              <a:rPr lang="en-US" sz="3200" dirty="0"/>
              <a:t>Broad Moral Fear of God </a:t>
            </a:r>
            <a:r>
              <a:rPr lang="en-US" sz="3200" dirty="0">
                <a:solidFill>
                  <a:srgbClr val="FFFF00"/>
                </a:solidFill>
              </a:rPr>
              <a:t>often by foreigners</a:t>
            </a:r>
          </a:p>
          <a:p>
            <a:r>
              <a:rPr lang="en-US" sz="3200" dirty="0"/>
              <a:t>Broad Moral Fear of God</a:t>
            </a:r>
          </a:p>
          <a:p>
            <a:pPr lvl="1"/>
            <a:r>
              <a:rPr lang="en-US" sz="2800" dirty="0"/>
              <a:t>Ex. 1:17, 20 17 </a:t>
            </a:r>
            <a:r>
              <a:rPr lang="en-US" sz="2800" b="0" i="0" dirty="0">
                <a:effectLst/>
                <a:latin typeface="Roboto" panose="02000000000000000000" pitchFamily="2" charset="0"/>
              </a:rPr>
              <a:t>But the </a:t>
            </a:r>
            <a:r>
              <a:rPr lang="en-US" sz="2800" b="0" i="0" dirty="0">
                <a:solidFill>
                  <a:srgbClr val="FFFF00"/>
                </a:solidFill>
                <a:effectLst/>
                <a:latin typeface="Roboto" panose="02000000000000000000" pitchFamily="2" charset="0"/>
              </a:rPr>
              <a:t>midwives feared God </a:t>
            </a:r>
            <a:r>
              <a:rPr lang="en-US" sz="2800" b="0" i="0" dirty="0">
                <a:effectLst/>
                <a:latin typeface="Roboto" panose="02000000000000000000" pitchFamily="2" charset="0"/>
              </a:rPr>
              <a:t>and did not do as the king of Egypt commanded them, but let the male children live. …  </a:t>
            </a:r>
            <a:br>
              <a:rPr lang="en-US" sz="2800" b="0" i="0" dirty="0">
                <a:effectLst/>
                <a:latin typeface="Roboto" panose="02000000000000000000" pitchFamily="2" charset="0"/>
              </a:rPr>
            </a:b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20</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So God dealt well with the midwives. And the people multiplied and grew very strong.</a:t>
            </a:r>
            <a:endParaRPr lang="en-US" sz="2800" dirty="0"/>
          </a:p>
          <a:p>
            <a:pPr lvl="1"/>
            <a:endParaRPr lang="en-US" sz="2800" dirty="0"/>
          </a:p>
        </p:txBody>
      </p:sp>
    </p:spTree>
    <p:extLst>
      <p:ext uri="{BB962C8B-B14F-4D97-AF65-F5344CB8AC3E}">
        <p14:creationId xmlns:p14="http://schemas.microsoft.com/office/powerpoint/2010/main" val="151264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F27CC-297C-46C9-B829-CBD7D1C848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74CD58-309A-45E0-9562-907A9150E02A}"/>
              </a:ext>
            </a:extLst>
          </p:cNvPr>
          <p:cNvSpPr>
            <a:spLocks noGrp="1"/>
          </p:cNvSpPr>
          <p:nvPr>
            <p:ph type="title"/>
          </p:nvPr>
        </p:nvSpPr>
        <p:spPr>
          <a:xfrm>
            <a:off x="646111" y="452718"/>
            <a:ext cx="10163957" cy="1400530"/>
          </a:xfrm>
        </p:spPr>
        <p:txBody>
          <a:bodyPr/>
          <a:lstStyle/>
          <a:p>
            <a:r>
              <a:rPr lang="en-US" dirty="0"/>
              <a:t>Fear of God – broad moral fear group</a:t>
            </a:r>
          </a:p>
        </p:txBody>
      </p:sp>
      <p:sp>
        <p:nvSpPr>
          <p:cNvPr id="3" name="Content Placeholder 2">
            <a:extLst>
              <a:ext uri="{FF2B5EF4-FFF2-40B4-BE49-F238E27FC236}">
                <a16:creationId xmlns:a16="http://schemas.microsoft.com/office/drawing/2014/main" id="{441D8B0F-5A9B-D79C-8313-C6C8E6560AE1}"/>
              </a:ext>
            </a:extLst>
          </p:cNvPr>
          <p:cNvSpPr>
            <a:spLocks noGrp="1"/>
          </p:cNvSpPr>
          <p:nvPr>
            <p:ph idx="1"/>
          </p:nvPr>
        </p:nvSpPr>
        <p:spPr>
          <a:xfrm>
            <a:off x="546847" y="1490382"/>
            <a:ext cx="11134165" cy="5116606"/>
          </a:xfrm>
        </p:spPr>
        <p:txBody>
          <a:bodyPr>
            <a:normAutofit/>
          </a:bodyPr>
          <a:lstStyle/>
          <a:p>
            <a:r>
              <a:rPr lang="en-US" sz="3200" dirty="0"/>
              <a:t>Broad Moral Fear of God </a:t>
            </a:r>
            <a:r>
              <a:rPr lang="en-US" sz="3200" dirty="0">
                <a:solidFill>
                  <a:srgbClr val="FFFF00"/>
                </a:solidFill>
              </a:rPr>
              <a:t>often by foreigners as group</a:t>
            </a:r>
            <a:endParaRPr lang="en-US" sz="2800" dirty="0">
              <a:solidFill>
                <a:srgbClr val="FFFF00"/>
              </a:solidFill>
            </a:endParaRPr>
          </a:p>
          <a:p>
            <a:r>
              <a:rPr lang="en-US" sz="3200" dirty="0"/>
              <a:t>Acts 13:16, 26 </a:t>
            </a:r>
          </a:p>
          <a:p>
            <a:pPr rtl="0"/>
            <a:r>
              <a:rPr lang="en-US" sz="3200" baseline="30000" dirty="0">
                <a:latin typeface="Roboto" panose="02000000000000000000" pitchFamily="2" charset="0"/>
                <a:ea typeface="Roboto" panose="02000000000000000000" pitchFamily="2" charset="0"/>
              </a:rPr>
              <a:t>16 </a:t>
            </a:r>
            <a:r>
              <a:rPr lang="en-US" sz="4000" baseline="30000" dirty="0">
                <a:latin typeface="Roboto" panose="02000000000000000000" pitchFamily="2" charset="0"/>
                <a:ea typeface="Roboto" panose="02000000000000000000" pitchFamily="2" charset="0"/>
              </a:rPr>
              <a:t>So Paul stood up, and motioning with his hand said:  </a:t>
            </a:r>
            <a:br>
              <a:rPr lang="en-US" sz="4000" baseline="30000" dirty="0">
                <a:latin typeface="Roboto" panose="02000000000000000000" pitchFamily="2" charset="0"/>
                <a:ea typeface="Roboto" panose="02000000000000000000" pitchFamily="2" charset="0"/>
              </a:rPr>
            </a:br>
            <a:r>
              <a:rPr lang="en-US" sz="4000" baseline="30000" dirty="0">
                <a:latin typeface="Roboto" panose="02000000000000000000" pitchFamily="2" charset="0"/>
                <a:ea typeface="Roboto" panose="02000000000000000000" pitchFamily="2" charset="0"/>
              </a:rPr>
              <a:t>           “Men of Israel and </a:t>
            </a:r>
            <a:r>
              <a:rPr lang="en-US" sz="4000" baseline="30000" dirty="0">
                <a:solidFill>
                  <a:srgbClr val="FFFF00"/>
                </a:solidFill>
                <a:latin typeface="Roboto" panose="02000000000000000000" pitchFamily="2" charset="0"/>
                <a:ea typeface="Roboto" panose="02000000000000000000" pitchFamily="2" charset="0"/>
              </a:rPr>
              <a:t>you who fear God</a:t>
            </a:r>
            <a:r>
              <a:rPr lang="en-US" sz="4000" baseline="30000" dirty="0">
                <a:latin typeface="Roboto" panose="02000000000000000000" pitchFamily="2" charset="0"/>
                <a:ea typeface="Roboto" panose="02000000000000000000" pitchFamily="2" charset="0"/>
              </a:rPr>
              <a:t>, listen…</a:t>
            </a:r>
            <a:br>
              <a:rPr lang="en-US" sz="4000" baseline="30000" dirty="0">
                <a:latin typeface="Roboto" panose="02000000000000000000" pitchFamily="2" charset="0"/>
                <a:ea typeface="Roboto" panose="02000000000000000000" pitchFamily="2" charset="0"/>
              </a:rPr>
            </a:br>
            <a:r>
              <a:rPr lang="en-US" sz="2400" dirty="0"/>
              <a:t>26 “Brothers, sons of the family of Abraham,</a:t>
            </a:r>
            <a:br>
              <a:rPr lang="en-US" sz="2400" dirty="0"/>
            </a:br>
            <a:r>
              <a:rPr lang="en-US" sz="2400" dirty="0"/>
              <a:t>          and those among you </a:t>
            </a:r>
            <a:r>
              <a:rPr lang="en-US" sz="2400" dirty="0">
                <a:solidFill>
                  <a:srgbClr val="FFFF00"/>
                </a:solidFill>
              </a:rPr>
              <a:t>who fear God</a:t>
            </a:r>
            <a:r>
              <a:rPr lang="en-US" sz="2400" dirty="0"/>
              <a:t>, </a:t>
            </a:r>
            <a:br>
              <a:rPr lang="en-US" sz="2400" dirty="0"/>
            </a:br>
            <a:r>
              <a:rPr lang="en-US" sz="2400" dirty="0"/>
              <a:t>                to us has been sent the message of this salvation</a:t>
            </a:r>
          </a:p>
        </p:txBody>
      </p:sp>
    </p:spTree>
    <p:extLst>
      <p:ext uri="{BB962C8B-B14F-4D97-AF65-F5344CB8AC3E}">
        <p14:creationId xmlns:p14="http://schemas.microsoft.com/office/powerpoint/2010/main" val="2210120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200" dirty="0"/>
              <a:t>Simple Piety </a:t>
            </a:r>
          </a:p>
          <a:p>
            <a:pPr lvl="1"/>
            <a:r>
              <a:rPr lang="en-US" sz="2800" dirty="0"/>
              <a:t>1 Kgs. 18:3 </a:t>
            </a:r>
            <a:r>
              <a:rPr lang="en-US" sz="2800" b="0" i="0" dirty="0">
                <a:effectLst/>
                <a:latin typeface="Roboto" panose="02000000000000000000" pitchFamily="2" charset="0"/>
              </a:rPr>
              <a:t>And Ahab called Obadiah, who was over the household. (Now Obadiah </a:t>
            </a:r>
            <a:r>
              <a:rPr lang="en-US" sz="2800" b="0" i="0" dirty="0">
                <a:solidFill>
                  <a:srgbClr val="FFFF00"/>
                </a:solidFill>
                <a:effectLst/>
                <a:latin typeface="Roboto" panose="02000000000000000000" pitchFamily="2" charset="0"/>
              </a:rPr>
              <a:t>feared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greatly</a:t>
            </a:r>
            <a:r>
              <a:rPr lang="en-US" sz="2800" b="0" i="0" dirty="0">
                <a:effectLst/>
                <a:latin typeface="Roboto" panose="02000000000000000000" pitchFamily="2" charset="0"/>
              </a:rPr>
              <a:t>, </a:t>
            </a:r>
            <a:br>
              <a:rPr lang="en-US" sz="2800" b="0" i="0" dirty="0">
                <a:effectLst/>
                <a:latin typeface="Roboto" panose="02000000000000000000" pitchFamily="2" charset="0"/>
              </a:rPr>
            </a:b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4</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and when Jezebel cut off the prophets of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Obadiah took a hundred prophets and hid them by fifties in a cave and fed them with bread and water.) </a:t>
            </a:r>
            <a:endParaRPr lang="en-US" sz="2800" dirty="0"/>
          </a:p>
        </p:txBody>
      </p:sp>
    </p:spTree>
    <p:extLst>
      <p:ext uri="{BB962C8B-B14F-4D97-AF65-F5344CB8AC3E}">
        <p14:creationId xmlns:p14="http://schemas.microsoft.com/office/powerpoint/2010/main" val="389590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 as virtue</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200" dirty="0"/>
              <a:t>Wisdom Fear of God: Virtue </a:t>
            </a:r>
          </a:p>
          <a:p>
            <a:r>
              <a:rPr lang="en-US" sz="3200" dirty="0"/>
              <a:t>Job 1:1 </a:t>
            </a:r>
            <a:r>
              <a:rPr lang="en-US" sz="2800" b="0" i="0" dirty="0">
                <a:effectLst/>
                <a:latin typeface="Roboto" panose="02000000000000000000" pitchFamily="2" charset="0"/>
              </a:rPr>
              <a:t>There was a man in the land of Uz whose name was Job, and that man </a:t>
            </a:r>
            <a:r>
              <a:rPr lang="en-US" sz="2800" b="0" i="0" dirty="0">
                <a:solidFill>
                  <a:srgbClr val="FFFF00"/>
                </a:solidFill>
                <a:effectLst/>
                <a:latin typeface="Roboto" panose="02000000000000000000" pitchFamily="2" charset="0"/>
              </a:rPr>
              <a:t>was blameless and upright, one who feared God and turned away from evil.</a:t>
            </a:r>
            <a:endParaRPr lang="en-US" sz="3200" dirty="0">
              <a:solidFill>
                <a:srgbClr val="FFFF00"/>
              </a:solidFill>
            </a:endParaRPr>
          </a:p>
          <a:p>
            <a:r>
              <a:rPr lang="en-US" sz="3200" dirty="0"/>
              <a:t>Job 6:14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14</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“He who withholds kindness from a friend</a:t>
            </a:r>
            <a:br>
              <a:rPr lang="en-US" sz="2800" dirty="0"/>
            </a:br>
            <a:r>
              <a:rPr lang="en-US" sz="2800" dirty="0"/>
              <a:t>                          </a:t>
            </a:r>
            <a:r>
              <a:rPr lang="en-US" sz="2800" b="0" i="0" dirty="0">
                <a:solidFill>
                  <a:srgbClr val="FFFF00"/>
                </a:solidFill>
                <a:effectLst/>
                <a:latin typeface="Roboto" panose="02000000000000000000" pitchFamily="2" charset="0"/>
              </a:rPr>
              <a:t>forsakes the fear of the Almighty</a:t>
            </a:r>
            <a:r>
              <a:rPr lang="en-US" sz="2800" b="0" i="0" dirty="0">
                <a:effectLst/>
                <a:latin typeface="Roboto" panose="02000000000000000000" pitchFamily="2" charset="0"/>
              </a:rPr>
              <a:t>.</a:t>
            </a:r>
            <a:br>
              <a:rPr lang="en-US" sz="2800" dirty="0"/>
            </a:br>
            <a:r>
              <a:rPr lang="en-US" sz="2800" dirty="0"/>
              <a:t>           </a:t>
            </a: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15</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My brothers are treacherous as a torrent-bed,</a:t>
            </a:r>
            <a:endParaRPr lang="en-US" sz="3200" dirty="0"/>
          </a:p>
          <a:p>
            <a:pPr lvl="1"/>
            <a:endParaRPr lang="en-US" sz="2800" dirty="0"/>
          </a:p>
        </p:txBody>
      </p:sp>
    </p:spTree>
    <p:extLst>
      <p:ext uri="{BB962C8B-B14F-4D97-AF65-F5344CB8AC3E}">
        <p14:creationId xmlns:p14="http://schemas.microsoft.com/office/powerpoint/2010/main" val="22156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7E152-BA27-59FF-B398-BB1FB8FC13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414F21-0F46-6994-F255-0602B8A1F237}"/>
              </a:ext>
            </a:extLst>
          </p:cNvPr>
          <p:cNvSpPr>
            <a:spLocks noGrp="1"/>
          </p:cNvSpPr>
          <p:nvPr>
            <p:ph type="title"/>
          </p:nvPr>
        </p:nvSpPr>
        <p:spPr/>
        <p:txBody>
          <a:bodyPr/>
          <a:lstStyle/>
          <a:p>
            <a:r>
              <a:rPr lang="en-US" dirty="0"/>
              <a:t>Fear of God = wisdom</a:t>
            </a:r>
          </a:p>
        </p:txBody>
      </p:sp>
      <p:sp>
        <p:nvSpPr>
          <p:cNvPr id="3" name="Content Placeholder 2">
            <a:extLst>
              <a:ext uri="{FF2B5EF4-FFF2-40B4-BE49-F238E27FC236}">
                <a16:creationId xmlns:a16="http://schemas.microsoft.com/office/drawing/2014/main" id="{DF015552-E995-FD67-8420-8A21ACD161C1}"/>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200" dirty="0"/>
              <a:t>Wisdom Fear of God: Virtue </a:t>
            </a:r>
          </a:p>
          <a:p>
            <a:r>
              <a:rPr lang="en-US" sz="3200" dirty="0"/>
              <a:t>Job 28:12 </a:t>
            </a:r>
            <a:r>
              <a:rPr lang="en-US" sz="2800" b="0" i="0" dirty="0">
                <a:effectLst/>
                <a:latin typeface="Roboto" panose="02000000000000000000" pitchFamily="2" charset="0"/>
              </a:rPr>
              <a:t>“But where shall wisdom be found?</a:t>
            </a:r>
            <a:br>
              <a:rPr lang="en-US" sz="2800" dirty="0"/>
            </a:br>
            <a:r>
              <a:rPr lang="en-US" sz="2800" dirty="0"/>
              <a:t>                 </a:t>
            </a:r>
            <a:r>
              <a:rPr lang="en-US" sz="2800" b="0" i="0" dirty="0">
                <a:effectLst/>
                <a:latin typeface="Roboto" panose="02000000000000000000" pitchFamily="2" charset="0"/>
              </a:rPr>
              <a:t>And where is the place of understanding? …</a:t>
            </a:r>
          </a:p>
          <a:p>
            <a:r>
              <a:rPr lang="en-US" sz="2800" dirty="0">
                <a:latin typeface="Roboto" panose="02000000000000000000" pitchFamily="2" charset="0"/>
              </a:rPr>
              <a:t>          20 </a:t>
            </a:r>
            <a:r>
              <a:rPr lang="en-US" sz="2800" b="0" i="0" dirty="0">
                <a:effectLst/>
                <a:latin typeface="Roboto" panose="02000000000000000000" pitchFamily="2" charset="0"/>
              </a:rPr>
              <a:t>“From where, then, does wisdom come?</a:t>
            </a:r>
            <a:br>
              <a:rPr lang="en-US" sz="2800" dirty="0"/>
            </a:br>
            <a:r>
              <a:rPr lang="en-US" sz="2800" dirty="0"/>
              <a:t>                  </a:t>
            </a:r>
            <a:r>
              <a:rPr lang="en-US" sz="2800" b="0" i="0" dirty="0">
                <a:effectLst/>
                <a:latin typeface="Roboto" panose="02000000000000000000" pitchFamily="2" charset="0"/>
              </a:rPr>
              <a:t>And where is the place of understanding?</a:t>
            </a:r>
            <a:br>
              <a:rPr lang="en-US" sz="2800" b="0" i="0" dirty="0">
                <a:effectLst/>
                <a:latin typeface="Roboto" panose="02000000000000000000" pitchFamily="2" charset="0"/>
              </a:rPr>
            </a:br>
            <a:r>
              <a:rPr lang="en-US" sz="2800" b="0" i="0" dirty="0">
                <a:effectLst/>
                <a:latin typeface="Roboto" panose="02000000000000000000" pitchFamily="2" charset="0"/>
              </a:rPr>
              <a:t>          23 God understands the way to it …</a:t>
            </a:r>
            <a:br>
              <a:rPr lang="en-US" sz="2800" b="0" i="0" dirty="0">
                <a:effectLst/>
                <a:latin typeface="Roboto" panose="02000000000000000000" pitchFamily="2" charset="0"/>
              </a:rPr>
            </a:br>
            <a:r>
              <a:rPr lang="en-US" sz="2800" b="0" i="0" dirty="0">
                <a:effectLst/>
                <a:latin typeface="Roboto" panose="02000000000000000000" pitchFamily="2" charset="0"/>
              </a:rPr>
              <a:t>          28 And he [God] said to man,</a:t>
            </a:r>
            <a:br>
              <a:rPr lang="en-US" sz="2800" dirty="0"/>
            </a:br>
            <a:r>
              <a:rPr lang="en-US" sz="2800" dirty="0"/>
              <a:t>                 </a:t>
            </a:r>
            <a:r>
              <a:rPr lang="en-US" sz="2800" b="0" i="0" dirty="0">
                <a:effectLst/>
                <a:latin typeface="Roboto" panose="02000000000000000000" pitchFamily="2" charset="0"/>
              </a:rPr>
              <a:t>‘Behold, </a:t>
            </a:r>
            <a:r>
              <a:rPr lang="en-US" sz="2800" b="0" i="0" dirty="0">
                <a:solidFill>
                  <a:srgbClr val="FFFF00"/>
                </a:solidFill>
                <a:effectLst/>
                <a:latin typeface="Roboto" panose="02000000000000000000" pitchFamily="2" charset="0"/>
              </a:rPr>
              <a:t>the fear of the Lord, that is wisdom</a:t>
            </a:r>
            <a:r>
              <a:rPr lang="en-US" sz="2800" b="0" i="0" dirty="0">
                <a:effectLst/>
                <a:latin typeface="Roboto" panose="02000000000000000000" pitchFamily="2" charset="0"/>
              </a:rPr>
              <a:t>,</a:t>
            </a:r>
            <a:br>
              <a:rPr lang="en-US" sz="2800" dirty="0"/>
            </a:br>
            <a:r>
              <a:rPr lang="en-US" sz="2800" dirty="0"/>
              <a:t>                 </a:t>
            </a:r>
            <a:r>
              <a:rPr lang="en-US" sz="2800" b="0" i="0" dirty="0">
                <a:effectLst/>
                <a:latin typeface="Roboto" panose="02000000000000000000" pitchFamily="2" charset="0"/>
              </a:rPr>
              <a:t>and to turn away from evil is understanding.’” …</a:t>
            </a:r>
          </a:p>
          <a:p>
            <a:pPr marL="0" indent="0">
              <a:buNone/>
            </a:pPr>
            <a:endParaRPr lang="en-US" sz="3200" dirty="0"/>
          </a:p>
          <a:p>
            <a:pPr lvl="1"/>
            <a:endParaRPr lang="en-US" sz="2800" dirty="0"/>
          </a:p>
        </p:txBody>
      </p:sp>
    </p:spTree>
    <p:extLst>
      <p:ext uri="{BB962C8B-B14F-4D97-AF65-F5344CB8AC3E}">
        <p14:creationId xmlns:p14="http://schemas.microsoft.com/office/powerpoint/2010/main" val="189389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646111" y="1490382"/>
            <a:ext cx="10968527" cy="4914900"/>
          </a:xfrm>
        </p:spPr>
        <p:txBody>
          <a:bodyPr>
            <a:normAutofit fontScale="77500" lnSpcReduction="20000"/>
          </a:bodyPr>
          <a:lstStyle/>
          <a:p>
            <a:r>
              <a:rPr lang="en-US" sz="3200" dirty="0"/>
              <a:t>Past additive semantic approach</a:t>
            </a:r>
          </a:p>
          <a:p>
            <a:pPr lvl="1"/>
            <a:r>
              <a:rPr lang="en-US" sz="3000" dirty="0" err="1"/>
              <a:t>Soft+ball</a:t>
            </a:r>
            <a:r>
              <a:rPr lang="en-US" sz="3000" dirty="0"/>
              <a:t>, </a:t>
            </a:r>
            <a:r>
              <a:rPr lang="en-US" sz="3000" dirty="0" err="1"/>
              <a:t>super+hero</a:t>
            </a:r>
            <a:r>
              <a:rPr lang="en-US" sz="3000" dirty="0"/>
              <a:t>, </a:t>
            </a:r>
            <a:r>
              <a:rPr lang="en-US" sz="3000" dirty="0" err="1"/>
              <a:t>door+bell</a:t>
            </a:r>
            <a:r>
              <a:rPr lang="en-US" sz="3000" dirty="0"/>
              <a:t>, </a:t>
            </a:r>
            <a:r>
              <a:rPr lang="en-US" sz="3000" dirty="0" err="1"/>
              <a:t>bed+room</a:t>
            </a:r>
            <a:r>
              <a:rPr lang="en-US" sz="3000" dirty="0"/>
              <a:t>, </a:t>
            </a:r>
            <a:r>
              <a:rPr lang="en-US" sz="3000" dirty="0" err="1"/>
              <a:t>birth+day</a:t>
            </a:r>
            <a:endParaRPr lang="en-US" sz="3000" dirty="0"/>
          </a:p>
          <a:p>
            <a:pPr lvl="1"/>
            <a:r>
              <a:rPr lang="en-US" sz="3000" dirty="0"/>
              <a:t>Oops:  </a:t>
            </a:r>
            <a:r>
              <a:rPr lang="en-US" sz="3000" dirty="0" err="1"/>
              <a:t>butter+fly</a:t>
            </a:r>
            <a:r>
              <a:rPr lang="en-US" sz="3000" dirty="0"/>
              <a:t>,  </a:t>
            </a:r>
            <a:r>
              <a:rPr lang="en-US" sz="3000" dirty="0" err="1"/>
              <a:t>pine+apple</a:t>
            </a:r>
            <a:r>
              <a:rPr lang="en-US" sz="3000" dirty="0"/>
              <a:t>, blueberry</a:t>
            </a:r>
            <a:r>
              <a:rPr lang="en-US" sz="3000" dirty="0">
                <a:sym typeface="Wingdings" panose="05000000000000000000" pitchFamily="2" charset="2"/>
              </a:rPr>
              <a:t>/</a:t>
            </a:r>
            <a:r>
              <a:rPr lang="en-US" sz="3000" dirty="0" err="1">
                <a:sym typeface="Wingdings" panose="05000000000000000000" pitchFamily="2" charset="2"/>
              </a:rPr>
              <a:t>blackberrystrawberry</a:t>
            </a:r>
            <a:endParaRPr lang="en-US" sz="3000" dirty="0"/>
          </a:p>
          <a:p>
            <a:r>
              <a:rPr lang="en-US" sz="3200" dirty="0"/>
              <a:t>The Cognitive Nature of Metonymy</a:t>
            </a:r>
          </a:p>
          <a:p>
            <a:r>
              <a:rPr lang="en-US" sz="3200" dirty="0"/>
              <a:t>Introductory Example:  Num. 24:17</a:t>
            </a:r>
          </a:p>
          <a:p>
            <a:pPr lvl="1"/>
            <a:r>
              <a:rPr lang="en-US" sz="3000" dirty="0"/>
              <a:t>“a scepter will rise out of Jacob” </a:t>
            </a:r>
          </a:p>
          <a:p>
            <a:r>
              <a:rPr lang="en-US" sz="3200" dirty="0"/>
              <a:t>Metonym-y not a figure of speech like hyperbole, irony, repetition, foreshadowing, allusion, puns, inclusion, or chiasmus but a cognitive process.</a:t>
            </a:r>
          </a:p>
          <a:p>
            <a:r>
              <a:rPr lang="en-US" sz="3200" dirty="0"/>
              <a:t>Definition: compare and contrast with metaphor: he is like a tree</a:t>
            </a:r>
          </a:p>
          <a:p>
            <a:r>
              <a:rPr lang="en-US" sz="3200" dirty="0"/>
              <a:t>Polysemy and metonymy:  e.g. School, tea, bed</a:t>
            </a:r>
          </a:p>
        </p:txBody>
      </p:sp>
    </p:spTree>
    <p:extLst>
      <p:ext uri="{BB962C8B-B14F-4D97-AF65-F5344CB8AC3E}">
        <p14:creationId xmlns:p14="http://schemas.microsoft.com/office/powerpoint/2010/main" val="111630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39253-0E32-649F-7205-C670F7D088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DCDFB-E5A9-F2B7-83B4-57033DC0CA0F}"/>
              </a:ext>
            </a:extLst>
          </p:cNvPr>
          <p:cNvSpPr>
            <a:spLocks noGrp="1"/>
          </p:cNvSpPr>
          <p:nvPr>
            <p:ph type="title"/>
          </p:nvPr>
        </p:nvSpPr>
        <p:spPr/>
        <p:txBody>
          <a:bodyPr/>
          <a:lstStyle/>
          <a:p>
            <a:r>
              <a:rPr lang="en-US" dirty="0"/>
              <a:t>Fear of God – as virtue</a:t>
            </a:r>
          </a:p>
        </p:txBody>
      </p:sp>
      <p:sp>
        <p:nvSpPr>
          <p:cNvPr id="3" name="Content Placeholder 2">
            <a:extLst>
              <a:ext uri="{FF2B5EF4-FFF2-40B4-BE49-F238E27FC236}">
                <a16:creationId xmlns:a16="http://schemas.microsoft.com/office/drawing/2014/main" id="{8F11D1AC-CE42-C607-CD47-27FEFC68796B}"/>
              </a:ext>
            </a:extLst>
          </p:cNvPr>
          <p:cNvSpPr>
            <a:spLocks noGrp="1"/>
          </p:cNvSpPr>
          <p:nvPr>
            <p:ph idx="1"/>
          </p:nvPr>
        </p:nvSpPr>
        <p:spPr>
          <a:xfrm>
            <a:off x="546847" y="1490382"/>
            <a:ext cx="11134165" cy="5116606"/>
          </a:xfrm>
        </p:spPr>
        <p:txBody>
          <a:bodyPr>
            <a:normAutofit lnSpcReduction="10000"/>
          </a:bodyPr>
          <a:lstStyle/>
          <a:p>
            <a:r>
              <a:rPr lang="en-US" sz="3200" dirty="0">
                <a:solidFill>
                  <a:srgbClr val="FFFF00"/>
                </a:solidFill>
              </a:rPr>
              <a:t>Other Types of Fear of the Lord/God</a:t>
            </a:r>
          </a:p>
          <a:p>
            <a:r>
              <a:rPr lang="en-US" sz="3200" dirty="0"/>
              <a:t>Wisdom Fear of God: Virtue </a:t>
            </a:r>
          </a:p>
          <a:p>
            <a:r>
              <a:rPr lang="en-US" sz="3200" dirty="0"/>
              <a:t>Ps. 111:10  </a:t>
            </a:r>
            <a:r>
              <a:rPr lang="en-US" sz="2800" b="1"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9</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He sent redemption to his people;</a:t>
            </a:r>
            <a:br>
              <a:rPr lang="en-US" sz="2800" dirty="0"/>
            </a:br>
            <a:r>
              <a:rPr lang="en-US" sz="2800" dirty="0"/>
              <a:t>                 </a:t>
            </a:r>
            <a:r>
              <a:rPr lang="en-US" sz="2800" b="0" i="0" dirty="0">
                <a:effectLst/>
                <a:latin typeface="Roboto" panose="02000000000000000000" pitchFamily="2" charset="0"/>
              </a:rPr>
              <a:t>he has commanded his covenant forever.</a:t>
            </a:r>
            <a:br>
              <a:rPr lang="en-US" sz="2800" dirty="0"/>
            </a:br>
            <a:r>
              <a:rPr lang="en-US" sz="2800" dirty="0"/>
              <a:t>                  </a:t>
            </a:r>
            <a:r>
              <a:rPr lang="en-US" sz="2800" b="0" i="0" dirty="0">
                <a:effectLst/>
                <a:latin typeface="Roboto" panose="02000000000000000000" pitchFamily="2" charset="0"/>
              </a:rPr>
              <a:t>Holy and awesome is his name!</a:t>
            </a:r>
            <a:br>
              <a:rPr lang="en-US" sz="2800" dirty="0"/>
            </a:br>
            <a:r>
              <a:rPr lang="en-US" sz="2800" dirty="0"/>
              <a:t>      </a:t>
            </a:r>
            <a:r>
              <a:rPr lang="en-US" sz="2800" b="1"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10</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The </a:t>
            </a:r>
            <a:r>
              <a:rPr lang="en-US" sz="2800" b="0" i="0" dirty="0">
                <a:solidFill>
                  <a:srgbClr val="FFFF00"/>
                </a:solidFill>
                <a:effectLst/>
                <a:latin typeface="Roboto" panose="02000000000000000000" pitchFamily="2" charset="0"/>
              </a:rPr>
              <a:t>fear of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is the beginning of wisdom;</a:t>
            </a:r>
            <a:br>
              <a:rPr lang="en-US" sz="2800" dirty="0"/>
            </a:br>
            <a:r>
              <a:rPr lang="en-US" sz="2800" dirty="0"/>
              <a:t>              </a:t>
            </a:r>
            <a:r>
              <a:rPr lang="en-US" sz="2800" b="0" i="0" dirty="0">
                <a:effectLst/>
                <a:latin typeface="Roboto" panose="02000000000000000000" pitchFamily="2" charset="0"/>
              </a:rPr>
              <a:t>all those who practice it have a good understanding.</a:t>
            </a:r>
            <a:br>
              <a:rPr lang="en-US" sz="2800" dirty="0"/>
            </a:br>
            <a:r>
              <a:rPr lang="en-US" sz="2800" dirty="0"/>
              <a:t>                   </a:t>
            </a:r>
            <a:r>
              <a:rPr lang="en-US" sz="2800" b="0" i="0" dirty="0">
                <a:effectLst/>
                <a:latin typeface="Roboto" panose="02000000000000000000" pitchFamily="2" charset="0"/>
              </a:rPr>
              <a:t>His praise endures forever!</a:t>
            </a:r>
            <a:endParaRPr lang="en-US" sz="3200" dirty="0"/>
          </a:p>
          <a:p>
            <a:r>
              <a:rPr lang="en-US" sz="3200" dirty="0"/>
              <a:t>Prov. </a:t>
            </a:r>
            <a:r>
              <a:rPr lang="en-US" sz="3200" dirty="0">
                <a:solidFill>
                  <a:srgbClr val="FFFF00"/>
                </a:solidFill>
              </a:rPr>
              <a:t>8:13</a:t>
            </a:r>
            <a:r>
              <a:rPr lang="en-US" sz="3200" dirty="0"/>
              <a:t>  </a:t>
            </a:r>
            <a:r>
              <a:rPr lang="en-US" sz="2800" b="0" i="0" dirty="0">
                <a:effectLst/>
                <a:latin typeface="Roboto" panose="02000000000000000000" pitchFamily="2" charset="0"/>
              </a:rPr>
              <a:t>The </a:t>
            </a:r>
            <a:r>
              <a:rPr lang="en-US" sz="2800" b="0" i="0" dirty="0">
                <a:solidFill>
                  <a:srgbClr val="FFFF00"/>
                </a:solidFill>
                <a:effectLst/>
                <a:latin typeface="Roboto" panose="02000000000000000000" pitchFamily="2" charset="0"/>
              </a:rPr>
              <a:t>fear of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is hatred of evil.</a:t>
            </a:r>
            <a:br>
              <a:rPr lang="en-US" sz="2800" dirty="0"/>
            </a:br>
            <a:r>
              <a:rPr lang="en-US" sz="2800" dirty="0"/>
              <a:t>                         </a:t>
            </a:r>
            <a:r>
              <a:rPr lang="en-US" sz="2800" b="0" i="0" dirty="0">
                <a:effectLst/>
                <a:latin typeface="Roboto" panose="02000000000000000000" pitchFamily="2" charset="0"/>
              </a:rPr>
              <a:t>Pride and arrogance and the way of evil</a:t>
            </a:r>
            <a:br>
              <a:rPr lang="en-US" sz="2800" dirty="0"/>
            </a:br>
            <a:r>
              <a:rPr lang="en-US" sz="2800" dirty="0"/>
              <a:t>                            </a:t>
            </a:r>
            <a:r>
              <a:rPr lang="en-US" sz="2800" b="0" i="0" dirty="0">
                <a:effectLst/>
                <a:latin typeface="Roboto" panose="02000000000000000000" pitchFamily="2" charset="0"/>
              </a:rPr>
              <a:t>and perverted speech I hate. – wisdom speaking</a:t>
            </a:r>
            <a:endParaRPr lang="en-US" sz="3200" dirty="0"/>
          </a:p>
          <a:p>
            <a:pPr lvl="1"/>
            <a:endParaRPr lang="en-US" sz="2800" dirty="0"/>
          </a:p>
        </p:txBody>
      </p:sp>
    </p:spTree>
    <p:extLst>
      <p:ext uri="{BB962C8B-B14F-4D97-AF65-F5344CB8AC3E}">
        <p14:creationId xmlns:p14="http://schemas.microsoft.com/office/powerpoint/2010/main" val="361820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 -- as virtue</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000" dirty="0"/>
              <a:t>Fox:  3 options – </a:t>
            </a:r>
            <a:br>
              <a:rPr lang="en-US" sz="3000" dirty="0"/>
            </a:br>
            <a:r>
              <a:rPr lang="en-US" sz="3000" dirty="0"/>
              <a:t>     Prov. 1:7 </a:t>
            </a:r>
            <a:r>
              <a:rPr lang="en-US" sz="2800" b="0" i="0" dirty="0">
                <a:effectLst/>
                <a:latin typeface="Roboto" panose="02000000000000000000" pitchFamily="2" charset="0"/>
              </a:rPr>
              <a:t>The </a:t>
            </a:r>
            <a:r>
              <a:rPr lang="en-US" sz="2800" b="0" i="0" dirty="0">
                <a:solidFill>
                  <a:srgbClr val="FFFF00"/>
                </a:solidFill>
                <a:effectLst/>
                <a:latin typeface="Roboto" panose="02000000000000000000" pitchFamily="2" charset="0"/>
              </a:rPr>
              <a:t>fear of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is the beginning of knowledge;</a:t>
            </a:r>
            <a:br>
              <a:rPr lang="en-US" sz="2800" dirty="0"/>
            </a:br>
            <a:r>
              <a:rPr lang="en-US" sz="2800" dirty="0"/>
              <a:t>                         </a:t>
            </a:r>
            <a:r>
              <a:rPr lang="en-US" sz="2800" b="0" i="0" dirty="0">
                <a:effectLst/>
                <a:latin typeface="Roboto" panose="02000000000000000000" pitchFamily="2" charset="0"/>
              </a:rPr>
              <a:t>fools despise wisdom and instruction.</a:t>
            </a:r>
            <a:endParaRPr lang="en-US" sz="3000" dirty="0"/>
          </a:p>
          <a:p>
            <a:pPr lvl="1"/>
            <a:r>
              <a:rPr lang="en-US" sz="2800" dirty="0"/>
              <a:t>1) First in time – first step in the pursuit of wisdom</a:t>
            </a:r>
          </a:p>
          <a:p>
            <a:pPr lvl="1"/>
            <a:r>
              <a:rPr lang="en-US" sz="2800" dirty="0"/>
              <a:t>2</a:t>
            </a:r>
            <a:r>
              <a:rPr lang="en-US" sz="2800"/>
              <a:t>) Principal part/</a:t>
            </a:r>
            <a:r>
              <a:rPr lang="en-US" sz="2800" dirty="0"/>
              <a:t>foundation, bedrock</a:t>
            </a:r>
          </a:p>
          <a:p>
            <a:pPr lvl="1"/>
            <a:r>
              <a:rPr lang="en-US" sz="2800" dirty="0"/>
              <a:t>3) The best part o r principal part in quality and importance</a:t>
            </a:r>
          </a:p>
        </p:txBody>
      </p:sp>
    </p:spTree>
    <p:extLst>
      <p:ext uri="{BB962C8B-B14F-4D97-AF65-F5344CB8AC3E}">
        <p14:creationId xmlns:p14="http://schemas.microsoft.com/office/powerpoint/2010/main" val="367236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10969-80F3-7F0A-0A84-2D34ADFE71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B2B5FF-28DD-88A6-3D26-2B6442E35D8F}"/>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9C1DB8C5-F513-27A9-07DC-0B29EF478A2F}"/>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200" dirty="0"/>
              <a:t>Wisdom Fear of God: Virtue </a:t>
            </a:r>
          </a:p>
          <a:p>
            <a:r>
              <a:rPr lang="en-US" sz="3000" dirty="0">
                <a:solidFill>
                  <a:srgbClr val="FFFF00"/>
                </a:solidFill>
              </a:rPr>
              <a:t>Structural inclusion prominence</a:t>
            </a:r>
            <a:r>
              <a:rPr lang="en-US" sz="3000" dirty="0"/>
              <a:t>:  1:7; 9:10; 31:30  </a:t>
            </a:r>
            <a:br>
              <a:rPr lang="en-US" sz="3000" dirty="0"/>
            </a:br>
            <a:r>
              <a:rPr lang="en-US" sz="3000" dirty="0">
                <a:solidFill>
                  <a:srgbClr val="FFFF00"/>
                </a:solidFill>
              </a:rPr>
              <a:t>Prov. 1:7</a:t>
            </a:r>
            <a:r>
              <a:rPr lang="en-US" sz="2800" b="1" i="0" u="none" strike="noStrike" dirty="0">
                <a:solidFill>
                  <a:srgbClr val="FFFF00"/>
                </a:solidFill>
                <a:effectLst/>
                <a:latin typeface="Arial" panose="020B0604020202020204" pitchFamily="34" charset="0"/>
              </a:rPr>
              <a:t> </a:t>
            </a:r>
            <a:r>
              <a:rPr lang="en-US" sz="2800" b="0" i="0" dirty="0">
                <a:effectLst/>
                <a:latin typeface="Roboto" panose="02000000000000000000" pitchFamily="2" charset="0"/>
              </a:rPr>
              <a:t>The fear of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is the beginning of knowledge;</a:t>
            </a:r>
            <a:br>
              <a:rPr lang="en-US" sz="2800" dirty="0"/>
            </a:br>
            <a:r>
              <a:rPr lang="en-US" sz="2800" b="0" i="0" dirty="0">
                <a:effectLst/>
                <a:latin typeface="Roboto" panose="02000000000000000000" pitchFamily="2" charset="0"/>
              </a:rPr>
              <a:t>fools despise wisdom and instruction. </a:t>
            </a:r>
            <a:br>
              <a:rPr lang="en-US" sz="2800" b="0" i="0" dirty="0">
                <a:effectLst/>
                <a:latin typeface="Roboto" panose="02000000000000000000" pitchFamily="2" charset="0"/>
              </a:rPr>
            </a:br>
            <a:r>
              <a:rPr lang="en-US" sz="2800" b="0" i="0" dirty="0">
                <a:solidFill>
                  <a:srgbClr val="FFFF00"/>
                </a:solidFill>
                <a:effectLst/>
                <a:latin typeface="Roboto" panose="02000000000000000000" pitchFamily="2" charset="0"/>
              </a:rPr>
              <a:t>Prov. 9:10 </a:t>
            </a:r>
            <a:r>
              <a:rPr lang="en-US" sz="2800" b="0" i="0" dirty="0">
                <a:effectLst/>
                <a:latin typeface="Roboto" panose="02000000000000000000" pitchFamily="2" charset="0"/>
              </a:rPr>
              <a:t>The fear of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is the beginning of wisdom,</a:t>
            </a:r>
            <a:br>
              <a:rPr lang="en-US" sz="2800" dirty="0"/>
            </a:br>
            <a:r>
              <a:rPr lang="en-US" sz="2800" b="0" i="0" dirty="0">
                <a:effectLst/>
                <a:latin typeface="Roboto" panose="02000000000000000000" pitchFamily="2" charset="0"/>
              </a:rPr>
              <a:t>and the knowledge of the Holy One is insight.</a:t>
            </a:r>
            <a:br>
              <a:rPr lang="en-US" sz="2800" b="0" i="0" dirty="0">
                <a:effectLst/>
                <a:latin typeface="Roboto" panose="02000000000000000000" pitchFamily="2" charset="0"/>
              </a:rPr>
            </a:br>
            <a:r>
              <a:rPr lang="en-US" sz="2800" b="0" i="0" dirty="0">
                <a:solidFill>
                  <a:srgbClr val="FFFF00"/>
                </a:solidFill>
                <a:effectLst/>
                <a:latin typeface="Roboto" panose="02000000000000000000" pitchFamily="2" charset="0"/>
              </a:rPr>
              <a:t>Prov. 31: 30</a:t>
            </a:r>
            <a:r>
              <a:rPr lang="en-US" sz="2800" dirty="0">
                <a:solidFill>
                  <a:srgbClr val="FFFF00"/>
                </a:solidFill>
                <a:latin typeface="Roboto" panose="02000000000000000000" pitchFamily="2" charset="0"/>
              </a:rPr>
              <a:t> </a:t>
            </a:r>
            <a:r>
              <a:rPr lang="en-US" sz="2800" b="0" i="0" dirty="0">
                <a:effectLst/>
                <a:latin typeface="Roboto" panose="02000000000000000000" pitchFamily="2" charset="0"/>
              </a:rPr>
              <a:t>Charm is deceitful, and beauty is vain,</a:t>
            </a:r>
            <a:br>
              <a:rPr lang="en-US" sz="2800" dirty="0"/>
            </a:br>
            <a:r>
              <a:rPr lang="en-US" sz="2800" b="0" i="0" dirty="0">
                <a:effectLst/>
                <a:latin typeface="Roboto" panose="02000000000000000000" pitchFamily="2" charset="0"/>
              </a:rPr>
              <a:t>but a woman who fears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is to be praised. </a:t>
            </a:r>
            <a:br>
              <a:rPr lang="en-US" sz="2800" b="0" i="0" dirty="0">
                <a:effectLst/>
                <a:latin typeface="Roboto" panose="02000000000000000000" pitchFamily="2" charset="0"/>
              </a:rPr>
            </a:br>
            <a:r>
              <a:rPr lang="en-US" sz="2800" b="0" i="0" dirty="0">
                <a:effectLst/>
                <a:latin typeface="Roboto" panose="02000000000000000000" pitchFamily="2" charset="0"/>
              </a:rPr>
              <a:t>            Cf. Eccles. 12:</a:t>
            </a:r>
            <a:endParaRPr lang="en-US" sz="3000" dirty="0"/>
          </a:p>
        </p:txBody>
      </p:sp>
    </p:spTree>
    <p:extLst>
      <p:ext uri="{BB962C8B-B14F-4D97-AF65-F5344CB8AC3E}">
        <p14:creationId xmlns:p14="http://schemas.microsoft.com/office/powerpoint/2010/main" val="2523515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2A6DB-31A4-2D8D-24A6-0F7E872EF9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80DAD5-8E91-7C71-B742-F2AAEF9F7F64}"/>
              </a:ext>
            </a:extLst>
          </p:cNvPr>
          <p:cNvSpPr>
            <a:spLocks noGrp="1"/>
          </p:cNvSpPr>
          <p:nvPr>
            <p:ph type="title"/>
          </p:nvPr>
        </p:nvSpPr>
        <p:spPr/>
        <p:txBody>
          <a:bodyPr/>
          <a:lstStyle/>
          <a:p>
            <a:r>
              <a:rPr lang="en-US" dirty="0"/>
              <a:t>Fear of God </a:t>
            </a:r>
          </a:p>
        </p:txBody>
      </p:sp>
      <p:sp>
        <p:nvSpPr>
          <p:cNvPr id="3" name="Content Placeholder 2">
            <a:extLst>
              <a:ext uri="{FF2B5EF4-FFF2-40B4-BE49-F238E27FC236}">
                <a16:creationId xmlns:a16="http://schemas.microsoft.com/office/drawing/2014/main" id="{3C9A427F-EA4F-BF97-FA10-A0DEFFC17349}"/>
              </a:ext>
            </a:extLst>
          </p:cNvPr>
          <p:cNvSpPr>
            <a:spLocks noGrp="1"/>
          </p:cNvSpPr>
          <p:nvPr>
            <p:ph idx="1"/>
          </p:nvPr>
        </p:nvSpPr>
        <p:spPr>
          <a:xfrm>
            <a:off x="546847" y="1490382"/>
            <a:ext cx="11134165" cy="5116606"/>
          </a:xfrm>
        </p:spPr>
        <p:txBody>
          <a:bodyPr>
            <a:normAutofit/>
          </a:bodyPr>
          <a:lstStyle/>
          <a:p>
            <a:r>
              <a:rPr lang="en-US" sz="3000" dirty="0">
                <a:solidFill>
                  <a:srgbClr val="FFFF00"/>
                </a:solidFill>
              </a:rPr>
              <a:t>Structural inclusion prominence</a:t>
            </a:r>
            <a:r>
              <a:rPr lang="en-US" sz="3000" dirty="0"/>
              <a:t>: Ecclesiastes 12:13 </a:t>
            </a:r>
            <a:br>
              <a:rPr lang="en-US" sz="3000" dirty="0"/>
            </a:br>
            <a:r>
              <a:rPr lang="en-US" sz="3000" dirty="0"/>
              <a:t>                    Concluding climax (cf. Prov. 31:30)</a:t>
            </a:r>
            <a:br>
              <a:rPr lang="en-US" sz="3000" dirty="0"/>
            </a:br>
            <a:r>
              <a:rPr lang="en-US" sz="3000" dirty="0"/>
              <a:t>     </a:t>
            </a:r>
            <a:r>
              <a:rPr lang="en-US" sz="3200" dirty="0"/>
              <a:t>13 The end of the matter; all has been heard. </a:t>
            </a:r>
            <a:br>
              <a:rPr lang="en-US" sz="3200" dirty="0"/>
            </a:br>
            <a:r>
              <a:rPr lang="en-US" sz="3200" dirty="0"/>
              <a:t>            </a:t>
            </a:r>
            <a:r>
              <a:rPr lang="en-US" sz="3200" dirty="0">
                <a:solidFill>
                  <a:srgbClr val="FFFF00"/>
                </a:solidFill>
              </a:rPr>
              <a:t>Fear God and keep his commandments</a:t>
            </a:r>
            <a:r>
              <a:rPr lang="en-US" sz="3200" dirty="0"/>
              <a:t>, </a:t>
            </a:r>
            <a:br>
              <a:rPr lang="en-US" sz="3200" dirty="0"/>
            </a:br>
            <a:r>
              <a:rPr lang="en-US" sz="3200" dirty="0"/>
              <a:t>                for this is the whole duty of man.</a:t>
            </a:r>
            <a:br>
              <a:rPr lang="en-US" sz="3200" dirty="0"/>
            </a:br>
            <a:r>
              <a:rPr lang="en-US" sz="3200" dirty="0"/>
              <a:t>     14. For God will bring every deed into judgment,</a:t>
            </a:r>
            <a:br>
              <a:rPr lang="en-US" sz="3200" dirty="0"/>
            </a:br>
            <a:r>
              <a:rPr lang="en-US" sz="3200" dirty="0"/>
              <a:t>                 with every secret thing, </a:t>
            </a:r>
            <a:br>
              <a:rPr lang="en-US" sz="3200" dirty="0"/>
            </a:br>
            <a:r>
              <a:rPr lang="en-US" sz="3200" dirty="0"/>
              <a:t>                    whether good or evil. </a:t>
            </a:r>
            <a:br>
              <a:rPr lang="en-US" sz="3200" dirty="0"/>
            </a:br>
            <a:endParaRPr lang="en-US" sz="1200" b="1" baseline="30000" dirty="0"/>
          </a:p>
        </p:txBody>
      </p:sp>
    </p:spTree>
    <p:extLst>
      <p:ext uri="{BB962C8B-B14F-4D97-AF65-F5344CB8AC3E}">
        <p14:creationId xmlns:p14="http://schemas.microsoft.com/office/powerpoint/2010/main" val="9473294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9D544-4FB2-9780-5945-6F1F29B94B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2FCC51-2F7D-5794-8461-C4396D431DC8}"/>
              </a:ext>
            </a:extLst>
          </p:cNvPr>
          <p:cNvSpPr>
            <a:spLocks noGrp="1"/>
          </p:cNvSpPr>
          <p:nvPr>
            <p:ph type="title"/>
          </p:nvPr>
        </p:nvSpPr>
        <p:spPr/>
        <p:txBody>
          <a:bodyPr/>
          <a:lstStyle/>
          <a:p>
            <a:r>
              <a:rPr lang="en-US" dirty="0"/>
              <a:t>Fear of God – virtue &amp; wisdom id</a:t>
            </a:r>
          </a:p>
        </p:txBody>
      </p:sp>
      <p:sp>
        <p:nvSpPr>
          <p:cNvPr id="3" name="Content Placeholder 2">
            <a:extLst>
              <a:ext uri="{FF2B5EF4-FFF2-40B4-BE49-F238E27FC236}">
                <a16:creationId xmlns:a16="http://schemas.microsoft.com/office/drawing/2014/main" id="{D3F24BD4-537B-A1D8-DB57-E901EFE79E77}"/>
              </a:ext>
            </a:extLst>
          </p:cNvPr>
          <p:cNvSpPr>
            <a:spLocks noGrp="1"/>
          </p:cNvSpPr>
          <p:nvPr>
            <p:ph idx="1"/>
          </p:nvPr>
        </p:nvSpPr>
        <p:spPr>
          <a:xfrm>
            <a:off x="546847" y="1490382"/>
            <a:ext cx="11134165" cy="5116606"/>
          </a:xfrm>
        </p:spPr>
        <p:txBody>
          <a:bodyPr>
            <a:normAutofit fontScale="92500" lnSpcReduction="10000"/>
          </a:bodyPr>
          <a:lstStyle/>
          <a:p>
            <a:r>
              <a:rPr lang="en-US" sz="3200" dirty="0">
                <a:solidFill>
                  <a:srgbClr val="FFFF00"/>
                </a:solidFill>
              </a:rPr>
              <a:t>Other Types of Fear of the Lord/God</a:t>
            </a:r>
          </a:p>
          <a:p>
            <a:r>
              <a:rPr lang="en-US" sz="3200" dirty="0"/>
              <a:t>Wisdom Fear of God: Virtue identified with wisdom</a:t>
            </a:r>
          </a:p>
          <a:p>
            <a:r>
              <a:rPr lang="en-US" sz="3000" dirty="0"/>
              <a:t>Prov. 2:5  4</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if  you seek it like silver</a:t>
            </a:r>
            <a:br>
              <a:rPr lang="en-US" sz="2800" dirty="0"/>
            </a:br>
            <a:r>
              <a:rPr lang="en-US" sz="2800" dirty="0"/>
              <a:t>                          </a:t>
            </a:r>
            <a:r>
              <a:rPr lang="en-US" sz="2800" b="0" i="0" dirty="0">
                <a:effectLst/>
                <a:latin typeface="Roboto" panose="02000000000000000000" pitchFamily="2" charset="0"/>
              </a:rPr>
              <a:t>and search for it as for hidden treasures,</a:t>
            </a:r>
            <a:br>
              <a:rPr lang="en-US" sz="2800" dirty="0"/>
            </a:br>
            <a:r>
              <a:rPr lang="en-US" sz="2800" dirty="0"/>
              <a:t>                  </a:t>
            </a:r>
            <a:r>
              <a:rPr lang="en-US" sz="2800" b="0" i="0" dirty="0">
                <a:effectLst/>
                <a:latin typeface="Roboto" panose="02000000000000000000" pitchFamily="2" charset="0"/>
              </a:rPr>
              <a:t>5 then  you will understand the </a:t>
            </a:r>
            <a:r>
              <a:rPr lang="en-US" sz="2800" b="0" i="0" dirty="0">
                <a:solidFill>
                  <a:srgbClr val="FFFF00"/>
                </a:solidFill>
                <a:effectLst/>
                <a:latin typeface="Roboto" panose="02000000000000000000" pitchFamily="2" charset="0"/>
              </a:rPr>
              <a:t>fear of the </a:t>
            </a:r>
            <a:r>
              <a:rPr lang="en-US" sz="2800" b="0" i="0" u="none" strike="noStrike" cap="all" dirty="0">
                <a:solidFill>
                  <a:srgbClr val="FFFF00"/>
                </a:solidFill>
                <a:effectLst/>
                <a:latin typeface="Arial" panose="020B0604020202020204" pitchFamily="34" charset="0"/>
              </a:rPr>
              <a:t>LORD</a:t>
            </a:r>
            <a:br>
              <a:rPr lang="en-US" sz="2800" dirty="0"/>
            </a:br>
            <a:r>
              <a:rPr lang="en-US" sz="2800" dirty="0"/>
              <a:t>                          </a:t>
            </a:r>
            <a:r>
              <a:rPr lang="en-US" sz="2800" b="0" i="0" dirty="0">
                <a:effectLst/>
                <a:latin typeface="Roboto" panose="02000000000000000000" pitchFamily="2" charset="0"/>
              </a:rPr>
              <a:t>and find the knowledge of God.</a:t>
            </a:r>
            <a:br>
              <a:rPr lang="en-US" sz="2800" dirty="0"/>
            </a:br>
            <a:r>
              <a:rPr lang="en-US" sz="2800" dirty="0"/>
              <a:t>                  </a:t>
            </a:r>
            <a:r>
              <a:rPr lang="en-US" sz="2800" b="0" i="0" dirty="0">
                <a:effectLst/>
                <a:latin typeface="Roboto" panose="02000000000000000000" pitchFamily="2" charset="0"/>
              </a:rPr>
              <a:t>6 For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gives wisdom;</a:t>
            </a:r>
            <a:endParaRPr lang="en-US" sz="3000" dirty="0"/>
          </a:p>
          <a:p>
            <a:r>
              <a:rPr lang="en-US" sz="3000" dirty="0"/>
              <a:t>Prov. 8:13   12</a:t>
            </a:r>
            <a:r>
              <a:rPr lang="en-US" sz="2800" b="1" i="0" u="none" strike="noStrike" dirty="0">
                <a:effectLst/>
                <a:latin typeface="Arial" panose="020B0604020202020204" pitchFamily="34" charset="0"/>
              </a:rPr>
              <a:t> </a:t>
            </a:r>
            <a:r>
              <a:rPr lang="en-US" sz="2800" b="0" i="0" dirty="0">
                <a:effectLst/>
                <a:latin typeface="Roboto" panose="02000000000000000000" pitchFamily="2" charset="0"/>
              </a:rPr>
              <a:t>“I, wisdom, dwell with prudence,</a:t>
            </a:r>
            <a:br>
              <a:rPr lang="en-US" sz="2800" dirty="0"/>
            </a:br>
            <a:r>
              <a:rPr lang="en-US" sz="2800" dirty="0"/>
              <a:t>                             </a:t>
            </a:r>
            <a:r>
              <a:rPr lang="en-US" sz="2800" b="0" i="0" dirty="0">
                <a:effectLst/>
                <a:latin typeface="Roboto" panose="02000000000000000000" pitchFamily="2" charset="0"/>
              </a:rPr>
              <a:t>and I find knowledge and discretion.</a:t>
            </a:r>
            <a:br>
              <a:rPr lang="en-US" sz="2800" dirty="0"/>
            </a:br>
            <a:r>
              <a:rPr lang="en-US" sz="2800" dirty="0"/>
              <a:t>                      </a:t>
            </a:r>
            <a:r>
              <a:rPr lang="en-US" sz="2800" b="0" i="0" dirty="0">
                <a:effectLst/>
                <a:latin typeface="Roboto" panose="02000000000000000000" pitchFamily="2" charset="0"/>
              </a:rPr>
              <a:t>13 </a:t>
            </a:r>
            <a:r>
              <a:rPr lang="en-US" sz="2800" b="0" i="0" dirty="0">
                <a:solidFill>
                  <a:srgbClr val="FFFF00"/>
                </a:solidFill>
                <a:effectLst/>
                <a:latin typeface="Roboto" panose="02000000000000000000" pitchFamily="2" charset="0"/>
              </a:rPr>
              <a:t>The fear of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is hatred of evil</a:t>
            </a:r>
            <a:r>
              <a:rPr lang="en-US" sz="2800" b="0" i="0" dirty="0">
                <a:effectLst/>
                <a:latin typeface="Roboto" panose="02000000000000000000" pitchFamily="2" charset="0"/>
              </a:rPr>
              <a:t>.</a:t>
            </a:r>
            <a:br>
              <a:rPr lang="en-US" sz="2800" dirty="0"/>
            </a:br>
            <a:r>
              <a:rPr lang="en-US" sz="2800" dirty="0"/>
              <a:t>                             </a:t>
            </a:r>
            <a:r>
              <a:rPr lang="en-US" sz="2800" b="0" i="0" dirty="0">
                <a:effectLst/>
                <a:latin typeface="Roboto" panose="02000000000000000000" pitchFamily="2" charset="0"/>
              </a:rPr>
              <a:t>Pride and arrogance and the way of evil</a:t>
            </a:r>
            <a:br>
              <a:rPr lang="en-US" sz="2800" dirty="0"/>
            </a:br>
            <a:r>
              <a:rPr lang="en-US" sz="2800" dirty="0"/>
              <a:t>                               </a:t>
            </a:r>
            <a:r>
              <a:rPr lang="en-US" sz="2800" b="0" i="0" dirty="0">
                <a:effectLst/>
                <a:latin typeface="Roboto" panose="02000000000000000000" pitchFamily="2" charset="0"/>
              </a:rPr>
              <a:t>and perverted speech I hate.</a:t>
            </a:r>
            <a:endParaRPr lang="en-US" sz="3000" dirty="0"/>
          </a:p>
        </p:txBody>
      </p:sp>
    </p:spTree>
    <p:extLst>
      <p:ext uri="{BB962C8B-B14F-4D97-AF65-F5344CB8AC3E}">
        <p14:creationId xmlns:p14="http://schemas.microsoft.com/office/powerpoint/2010/main" val="195385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200" dirty="0"/>
              <a:t>Wisdom Fear of God: Virtue </a:t>
            </a:r>
          </a:p>
          <a:p>
            <a:r>
              <a:rPr lang="en-US" sz="3000" dirty="0"/>
              <a:t>Prov. 3:7  5 </a:t>
            </a:r>
            <a:r>
              <a:rPr lang="en-US" sz="2800" b="0" i="0" dirty="0">
                <a:effectLst/>
                <a:latin typeface="Roboto" panose="02000000000000000000" pitchFamily="2" charset="0"/>
              </a:rPr>
              <a:t>Trust in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with all your heart,</a:t>
            </a:r>
            <a:br>
              <a:rPr lang="en-US" sz="2800" dirty="0"/>
            </a:br>
            <a:r>
              <a:rPr lang="en-US" sz="2800" dirty="0"/>
              <a:t>                     </a:t>
            </a:r>
            <a:r>
              <a:rPr lang="en-US" sz="2800" b="0" i="0" dirty="0">
                <a:effectLst/>
                <a:latin typeface="Roboto" panose="02000000000000000000" pitchFamily="2" charset="0"/>
              </a:rPr>
              <a:t>and do not lean on your own understanding.</a:t>
            </a:r>
            <a:br>
              <a:rPr lang="en-US" sz="2800" dirty="0"/>
            </a:br>
            <a:r>
              <a:rPr lang="en-US" sz="2800" dirty="0"/>
              <a:t>               </a:t>
            </a:r>
            <a:r>
              <a:rPr lang="en-US" sz="2800" b="0" i="0" dirty="0">
                <a:effectLst/>
                <a:latin typeface="Roboto" panose="02000000000000000000" pitchFamily="2" charset="0"/>
              </a:rPr>
              <a:t>6 In all your ways acknowledge him,</a:t>
            </a:r>
            <a:br>
              <a:rPr lang="en-US" sz="2800" dirty="0"/>
            </a:br>
            <a:r>
              <a:rPr lang="en-US" sz="2800" dirty="0"/>
              <a:t>                      </a:t>
            </a:r>
            <a:r>
              <a:rPr lang="en-US" sz="2800" b="0" i="0" dirty="0">
                <a:effectLst/>
                <a:latin typeface="Roboto" panose="02000000000000000000" pitchFamily="2" charset="0"/>
              </a:rPr>
              <a:t>and he will make straight your paths.</a:t>
            </a:r>
            <a:br>
              <a:rPr lang="en-US" sz="2800" dirty="0"/>
            </a:br>
            <a:r>
              <a:rPr lang="en-US" sz="2800" dirty="0"/>
              <a:t>               </a:t>
            </a:r>
            <a:r>
              <a:rPr lang="en-US" sz="2800" b="0" i="0" dirty="0">
                <a:effectLst/>
                <a:latin typeface="Roboto" panose="02000000000000000000" pitchFamily="2" charset="0"/>
              </a:rPr>
              <a:t>7 Be not wise in your own eyes;</a:t>
            </a:r>
            <a:br>
              <a:rPr lang="en-US" sz="2800" dirty="0"/>
            </a:br>
            <a:r>
              <a:rPr lang="en-US" sz="2800" dirty="0"/>
              <a:t>                      </a:t>
            </a:r>
            <a:r>
              <a:rPr lang="en-US" sz="2800" b="0" i="0" dirty="0">
                <a:solidFill>
                  <a:srgbClr val="FFFF00"/>
                </a:solidFill>
                <a:effectLst/>
                <a:latin typeface="Roboto" panose="02000000000000000000" pitchFamily="2" charset="0"/>
              </a:rPr>
              <a:t>fear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and turn away from evil</a:t>
            </a:r>
            <a:r>
              <a:rPr lang="en-US" sz="2800" b="0" i="0" dirty="0">
                <a:effectLst/>
                <a:latin typeface="Roboto" panose="02000000000000000000" pitchFamily="2" charset="0"/>
              </a:rPr>
              <a:t>.</a:t>
            </a:r>
            <a:br>
              <a:rPr lang="en-US" sz="2800" dirty="0"/>
            </a:br>
            <a:r>
              <a:rPr lang="en-US" sz="2800" dirty="0"/>
              <a:t>               </a:t>
            </a:r>
            <a:r>
              <a:rPr lang="en-US" sz="2800" b="0" i="0" dirty="0">
                <a:effectLst/>
                <a:latin typeface="Roboto" panose="02000000000000000000" pitchFamily="2" charset="0"/>
              </a:rPr>
              <a:t> 8 It will be healing to your flesh</a:t>
            </a:r>
            <a:endParaRPr lang="en-US" sz="3000" dirty="0"/>
          </a:p>
        </p:txBody>
      </p:sp>
    </p:spTree>
    <p:extLst>
      <p:ext uri="{BB962C8B-B14F-4D97-AF65-F5344CB8AC3E}">
        <p14:creationId xmlns:p14="http://schemas.microsoft.com/office/powerpoint/2010/main" val="3739674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9EC4A-8431-C4FC-C3D6-DD530A95EA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BC1292-F5BE-E73D-194A-46E70660A14C}"/>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C1F16199-CEB5-5C74-98C3-AD2C477D1468}"/>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3200" dirty="0"/>
              <a:t>Wisdom Fear of God: Virtue </a:t>
            </a:r>
          </a:p>
          <a:p>
            <a:r>
              <a:rPr lang="en-US" sz="3000" dirty="0"/>
              <a:t>Prov. 15:33 </a:t>
            </a:r>
            <a:r>
              <a:rPr lang="en-US" sz="2800" b="0" i="0" dirty="0">
                <a:effectLst/>
                <a:latin typeface="Roboto" panose="02000000000000000000" pitchFamily="2" charset="0"/>
              </a:rPr>
              <a:t>The </a:t>
            </a:r>
            <a:r>
              <a:rPr lang="en-US" sz="2800" b="0" i="0" dirty="0">
                <a:solidFill>
                  <a:srgbClr val="FFFF00"/>
                </a:solidFill>
                <a:effectLst/>
                <a:latin typeface="Roboto" panose="02000000000000000000" pitchFamily="2" charset="0"/>
              </a:rPr>
              <a:t>fear of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is instruction in wisdom,</a:t>
            </a:r>
            <a:br>
              <a:rPr lang="en-US" sz="2800" b="0" i="0" dirty="0">
                <a:effectLst/>
                <a:latin typeface="Roboto" panose="02000000000000000000" pitchFamily="2" charset="0"/>
              </a:rPr>
            </a:br>
            <a:r>
              <a:rPr lang="en-US" sz="2800" b="0" i="0" dirty="0">
                <a:effectLst/>
                <a:latin typeface="Roboto" panose="02000000000000000000" pitchFamily="2" charset="0"/>
              </a:rPr>
              <a:t>                             and </a:t>
            </a:r>
            <a:r>
              <a:rPr lang="en-US" sz="2800" b="0" i="0" dirty="0">
                <a:solidFill>
                  <a:srgbClr val="FFFF00"/>
                </a:solidFill>
                <a:effectLst/>
                <a:latin typeface="Roboto" panose="02000000000000000000" pitchFamily="2" charset="0"/>
              </a:rPr>
              <a:t>humility</a:t>
            </a:r>
            <a:r>
              <a:rPr lang="en-US" sz="2800" b="0" i="0" dirty="0">
                <a:effectLst/>
                <a:latin typeface="Roboto" panose="02000000000000000000" pitchFamily="2" charset="0"/>
              </a:rPr>
              <a:t> comes before honor.</a:t>
            </a:r>
            <a:endParaRPr lang="en-US" sz="3000" dirty="0"/>
          </a:p>
        </p:txBody>
      </p:sp>
    </p:spTree>
    <p:extLst>
      <p:ext uri="{BB962C8B-B14F-4D97-AF65-F5344CB8AC3E}">
        <p14:creationId xmlns:p14="http://schemas.microsoft.com/office/powerpoint/2010/main" val="41934210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5AEAE-5BEA-1496-E864-4268ED496B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D48A58-A6A3-C9E4-340C-2A054E342280}"/>
              </a:ext>
            </a:extLst>
          </p:cNvPr>
          <p:cNvSpPr>
            <a:spLocks noGrp="1"/>
          </p:cNvSpPr>
          <p:nvPr>
            <p:ph type="title"/>
          </p:nvPr>
        </p:nvSpPr>
        <p:spPr/>
        <p:txBody>
          <a:bodyPr/>
          <a:lstStyle/>
          <a:p>
            <a:r>
              <a:rPr lang="en-US" dirty="0"/>
              <a:t>Fear of God – as virtue</a:t>
            </a:r>
          </a:p>
        </p:txBody>
      </p:sp>
      <p:sp>
        <p:nvSpPr>
          <p:cNvPr id="3" name="Content Placeholder 2">
            <a:extLst>
              <a:ext uri="{FF2B5EF4-FFF2-40B4-BE49-F238E27FC236}">
                <a16:creationId xmlns:a16="http://schemas.microsoft.com/office/drawing/2014/main" id="{4716ABC9-469B-EBAA-750F-EDB716DE05F4}"/>
              </a:ext>
            </a:extLst>
          </p:cNvPr>
          <p:cNvSpPr>
            <a:spLocks noGrp="1"/>
          </p:cNvSpPr>
          <p:nvPr>
            <p:ph idx="1"/>
          </p:nvPr>
        </p:nvSpPr>
        <p:spPr>
          <a:xfrm>
            <a:off x="178231" y="1490382"/>
            <a:ext cx="11502781" cy="5116606"/>
          </a:xfrm>
        </p:spPr>
        <p:txBody>
          <a:bodyPr>
            <a:normAutofit fontScale="92500" lnSpcReduction="10000"/>
          </a:bodyPr>
          <a:lstStyle/>
          <a:p>
            <a:r>
              <a:rPr lang="en-US" sz="3200" dirty="0">
                <a:solidFill>
                  <a:srgbClr val="FFFF00"/>
                </a:solidFill>
              </a:rPr>
              <a:t>Other Types of Fear of the Lord/God</a:t>
            </a:r>
          </a:p>
          <a:p>
            <a:r>
              <a:rPr lang="en-US" sz="3000" dirty="0"/>
              <a:t>Comparison synonyms or metonymy</a:t>
            </a:r>
          </a:p>
          <a:p>
            <a:pPr lvl="1"/>
            <a:r>
              <a:rPr lang="en-US" sz="2800" dirty="0"/>
              <a:t>Prov. 13:13 </a:t>
            </a:r>
            <a:r>
              <a:rPr lang="en-US" sz="2800" b="0" i="0" dirty="0">
                <a:effectLst/>
                <a:latin typeface="Roboto" panose="02000000000000000000" pitchFamily="2" charset="0"/>
              </a:rPr>
              <a:t>Whoever despises the word brings destruction on himself,</a:t>
            </a:r>
            <a:br>
              <a:rPr lang="en-US" sz="2800" dirty="0"/>
            </a:br>
            <a:r>
              <a:rPr lang="en-US" sz="2800" b="0" i="0" dirty="0">
                <a:effectLst/>
                <a:latin typeface="Roboto" panose="02000000000000000000" pitchFamily="2" charset="0"/>
              </a:rPr>
              <a:t>but he who reveres [fears (</a:t>
            </a:r>
            <a:r>
              <a:rPr lang="he-IL" sz="3800" b="0" dirty="0">
                <a:latin typeface="SBL Hebrew" panose="02000000000000000000" pitchFamily="2" charset="-79"/>
                <a:cs typeface="SBL Hebrew" panose="02000000000000000000" pitchFamily="2" charset="-79"/>
              </a:rPr>
              <a:t>יָרֵא</a:t>
            </a:r>
            <a:r>
              <a:rPr lang="en-US" sz="2800" b="0" dirty="0">
                <a:latin typeface="SBL Hebrew" panose="02000000000000000000" pitchFamily="2" charset="-79"/>
                <a:cs typeface="SBL Hebrew" panose="02000000000000000000" pitchFamily="2" charset="-79"/>
              </a:rPr>
              <a:t> -</a:t>
            </a:r>
            <a:r>
              <a:rPr lang="en-US" sz="3300" b="0" i="1" dirty="0" err="1">
                <a:latin typeface="SBL Hebrew" panose="02000000000000000000" pitchFamily="2" charset="-79"/>
                <a:cs typeface="SBL Hebrew" panose="02000000000000000000" pitchFamily="2" charset="-79"/>
              </a:rPr>
              <a:t>yārēʾ</a:t>
            </a:r>
            <a:r>
              <a:rPr lang="en-US" sz="3300" b="0" i="1" dirty="0">
                <a:latin typeface="SBL Hebrew" panose="02000000000000000000" pitchFamily="2" charset="-79"/>
                <a:cs typeface="SBL Hebrew" panose="02000000000000000000" pitchFamily="2" charset="-79"/>
              </a:rPr>
              <a:t>)</a:t>
            </a:r>
            <a:r>
              <a:rPr lang="en-US" sz="3300" b="0" i="0" dirty="0">
                <a:effectLst/>
                <a:latin typeface="Roboto" panose="02000000000000000000" pitchFamily="2" charset="0"/>
              </a:rPr>
              <a:t> </a:t>
            </a:r>
            <a:r>
              <a:rPr lang="en-US" sz="3300" dirty="0">
                <a:latin typeface="Roboto" panose="02000000000000000000" pitchFamily="2" charset="0"/>
              </a:rPr>
              <a:t>obeys</a:t>
            </a:r>
            <a:r>
              <a:rPr lang="en-US" sz="3300" b="0" i="0" dirty="0">
                <a:effectLst/>
                <a:latin typeface="Roboto" panose="02000000000000000000" pitchFamily="2" charset="0"/>
              </a:rPr>
              <a:t>] </a:t>
            </a:r>
            <a:r>
              <a:rPr lang="en-US" sz="2800" b="0" i="0" dirty="0">
                <a:effectLst/>
                <a:latin typeface="Roboto" panose="02000000000000000000" pitchFamily="2" charset="0"/>
              </a:rPr>
              <a:t>the commandment will be rewarded.</a:t>
            </a:r>
            <a:br>
              <a:rPr lang="en-US" sz="2800" dirty="0"/>
            </a:br>
            <a:r>
              <a:rPr lang="en-US" sz="2800" dirty="0"/>
              <a:t>Prov. 14:26-27 Proverb Pair</a:t>
            </a:r>
            <a:br>
              <a:rPr lang="en-US" sz="2800" dirty="0"/>
            </a:br>
            <a:r>
              <a:rPr lang="en-US" sz="2800" dirty="0"/>
              <a:t>          26 </a:t>
            </a:r>
            <a:r>
              <a:rPr lang="en-US" sz="2800" b="0" i="0" dirty="0">
                <a:effectLst/>
                <a:latin typeface="Roboto" panose="02000000000000000000" pitchFamily="2" charset="0"/>
              </a:rPr>
              <a:t>In the </a:t>
            </a:r>
            <a:r>
              <a:rPr lang="en-US" sz="2800" b="0" i="0" dirty="0">
                <a:solidFill>
                  <a:srgbClr val="FFFF00"/>
                </a:solidFill>
                <a:effectLst/>
                <a:latin typeface="Roboto" panose="02000000000000000000" pitchFamily="2" charset="0"/>
              </a:rPr>
              <a:t>fear of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one has strong confidence,</a:t>
            </a:r>
            <a:br>
              <a:rPr lang="en-US" sz="2800" dirty="0"/>
            </a:br>
            <a:r>
              <a:rPr lang="en-US" sz="2800" dirty="0"/>
              <a:t>                      </a:t>
            </a:r>
            <a:r>
              <a:rPr lang="en-US" sz="2800" b="0" i="0" dirty="0">
                <a:effectLst/>
                <a:latin typeface="Roboto" panose="02000000000000000000" pitchFamily="2" charset="0"/>
              </a:rPr>
              <a:t>and his children will have a refuge.</a:t>
            </a:r>
            <a:br>
              <a:rPr lang="en-US" sz="2800" dirty="0"/>
            </a:br>
            <a:r>
              <a:rPr lang="en-US" sz="2800" dirty="0"/>
              <a:t>           </a:t>
            </a:r>
            <a:r>
              <a:rPr lang="en-US" sz="2800" b="0" i="0" dirty="0">
                <a:effectLst/>
                <a:latin typeface="Roboto" panose="02000000000000000000" pitchFamily="2" charset="0"/>
              </a:rPr>
              <a:t>27 The </a:t>
            </a:r>
            <a:r>
              <a:rPr lang="en-US" sz="2800" b="0" i="0" dirty="0">
                <a:solidFill>
                  <a:srgbClr val="FFFF00"/>
                </a:solidFill>
                <a:effectLst/>
                <a:latin typeface="Roboto" panose="02000000000000000000" pitchFamily="2" charset="0"/>
              </a:rPr>
              <a:t>fear of the </a:t>
            </a:r>
            <a:r>
              <a:rPr lang="en-US" sz="2800" b="0" i="0" u="none" strike="noStrike" cap="all" dirty="0">
                <a:solidFill>
                  <a:srgbClr val="FFFF00"/>
                </a:solidFill>
                <a:effectLst/>
                <a:latin typeface="Arial" panose="020B0604020202020204" pitchFamily="34" charset="0"/>
              </a:rPr>
              <a:t>LORD</a:t>
            </a:r>
            <a:r>
              <a:rPr lang="en-US" sz="2800" b="0" i="0" dirty="0">
                <a:solidFill>
                  <a:srgbClr val="FFFF00"/>
                </a:solidFill>
                <a:effectLst/>
                <a:latin typeface="Roboto" panose="02000000000000000000" pitchFamily="2" charset="0"/>
              </a:rPr>
              <a:t> </a:t>
            </a:r>
            <a:r>
              <a:rPr lang="en-US" sz="2800" b="0" i="0" dirty="0">
                <a:effectLst/>
                <a:latin typeface="Roboto" panose="02000000000000000000" pitchFamily="2" charset="0"/>
              </a:rPr>
              <a:t>is a fountain of life,</a:t>
            </a:r>
            <a:br>
              <a:rPr lang="en-US" sz="2800" dirty="0"/>
            </a:br>
            <a:r>
              <a:rPr lang="en-US" sz="2800" dirty="0"/>
              <a:t>                      </a:t>
            </a:r>
            <a:r>
              <a:rPr lang="en-US" sz="2800" b="0" i="0" dirty="0">
                <a:effectLst/>
                <a:latin typeface="Roboto" panose="02000000000000000000" pitchFamily="2" charset="0"/>
              </a:rPr>
              <a:t>that one may turn away from the snares of death.</a:t>
            </a:r>
            <a:endParaRPr lang="en-US" sz="2800" dirty="0"/>
          </a:p>
          <a:p>
            <a:pPr lvl="1"/>
            <a:r>
              <a:rPr lang="en-US" sz="2800" dirty="0"/>
              <a:t>Prov. 29:25 </a:t>
            </a:r>
            <a:r>
              <a:rPr lang="en-US" sz="2800" b="0" i="0" dirty="0">
                <a:effectLst/>
                <a:latin typeface="Roboto" panose="02000000000000000000" pitchFamily="2" charset="0"/>
              </a:rPr>
              <a:t>The </a:t>
            </a:r>
            <a:r>
              <a:rPr lang="en-US" sz="2800" b="0" i="0" dirty="0">
                <a:solidFill>
                  <a:srgbClr val="FFFF00"/>
                </a:solidFill>
                <a:effectLst/>
                <a:latin typeface="Roboto" panose="02000000000000000000" pitchFamily="2" charset="0"/>
              </a:rPr>
              <a:t>fear of man </a:t>
            </a:r>
            <a:r>
              <a:rPr lang="en-US" sz="2800" b="0" i="0" dirty="0">
                <a:effectLst/>
                <a:latin typeface="Roboto" panose="02000000000000000000" pitchFamily="2" charset="0"/>
              </a:rPr>
              <a:t>lays a snare,</a:t>
            </a:r>
            <a:br>
              <a:rPr lang="en-US" sz="2800" dirty="0"/>
            </a:br>
            <a:r>
              <a:rPr lang="en-US" sz="2800" dirty="0"/>
              <a:t>                       </a:t>
            </a:r>
            <a:r>
              <a:rPr lang="en-US" sz="2800" b="0" i="0" dirty="0">
                <a:effectLst/>
                <a:latin typeface="Roboto" panose="02000000000000000000" pitchFamily="2" charset="0"/>
              </a:rPr>
              <a:t>but </a:t>
            </a:r>
            <a:r>
              <a:rPr lang="en-US" sz="2800" b="0" i="0" dirty="0">
                <a:solidFill>
                  <a:srgbClr val="FFFF00"/>
                </a:solidFill>
                <a:effectLst/>
                <a:latin typeface="Roboto" panose="02000000000000000000" pitchFamily="2" charset="0"/>
              </a:rPr>
              <a:t>whoever trusts </a:t>
            </a:r>
            <a:r>
              <a:rPr lang="en-US" sz="2800" b="0" i="0" dirty="0">
                <a:effectLst/>
                <a:latin typeface="Roboto" panose="02000000000000000000" pitchFamily="2" charset="0"/>
              </a:rPr>
              <a:t>in the </a:t>
            </a:r>
            <a:r>
              <a:rPr lang="en-US" sz="2800" b="0" i="0" u="none" strike="noStrike" cap="all" dirty="0">
                <a:effectLst/>
                <a:latin typeface="Arial" panose="020B0604020202020204" pitchFamily="34" charset="0"/>
              </a:rPr>
              <a:t>LORD</a:t>
            </a:r>
            <a:r>
              <a:rPr lang="en-US" sz="2800" b="0" i="0" dirty="0">
                <a:effectLst/>
                <a:latin typeface="Roboto" panose="02000000000000000000" pitchFamily="2" charset="0"/>
              </a:rPr>
              <a:t> is safe.</a:t>
            </a:r>
            <a:endParaRPr lang="en-US" sz="2800" dirty="0"/>
          </a:p>
        </p:txBody>
      </p:sp>
    </p:spTree>
    <p:extLst>
      <p:ext uri="{BB962C8B-B14F-4D97-AF65-F5344CB8AC3E}">
        <p14:creationId xmlns:p14="http://schemas.microsoft.com/office/powerpoint/2010/main" val="247418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36C4F-14AD-68B6-B05D-56E89A7CA9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38C901-D957-1FF5-8119-784F4584616F}"/>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E6357F0F-4CAD-FC51-9838-75D3781E6C2C}"/>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r>
              <a:rPr lang="en-US" sz="2800" dirty="0"/>
              <a:t>Prov. 10:27  The </a:t>
            </a:r>
            <a:r>
              <a:rPr lang="en-US" sz="2800" dirty="0">
                <a:solidFill>
                  <a:srgbClr val="FFFF00"/>
                </a:solidFill>
              </a:rPr>
              <a:t>fear of the Lord </a:t>
            </a:r>
            <a:r>
              <a:rPr lang="en-US" sz="2800" dirty="0"/>
              <a:t>prolongs life, </a:t>
            </a:r>
            <a:br>
              <a:rPr lang="en-US" sz="2800" dirty="0"/>
            </a:br>
            <a:r>
              <a:rPr lang="en-US" sz="2800" dirty="0"/>
              <a:t>            but the years of the wicked will be cut short</a:t>
            </a:r>
          </a:p>
          <a:p>
            <a:r>
              <a:rPr lang="en-US" sz="2800" dirty="0"/>
              <a:t>Prov 14:2  Whoever walks in uprightness fears the Lord, </a:t>
            </a:r>
            <a:br>
              <a:rPr lang="en-US" sz="2800" dirty="0"/>
            </a:br>
            <a:r>
              <a:rPr lang="en-US" sz="2800" dirty="0"/>
              <a:t>                  but he who is devious in his ways despises him</a:t>
            </a:r>
            <a:r>
              <a:rPr lang="en-US" sz="1800" dirty="0"/>
              <a:t>. </a:t>
            </a:r>
            <a:r>
              <a:rPr lang="en-US" sz="2400" b="0" i="0" u="none" strike="noStrike" baseline="0" dirty="0">
                <a:solidFill>
                  <a:srgbClr val="0000FF"/>
                </a:solidFill>
                <a:hlinkClick r:id="rId2"/>
              </a:rPr>
              <a:t>.</a:t>
            </a:r>
          </a:p>
          <a:p>
            <a:r>
              <a:rPr lang="en-US" sz="2600" dirty="0"/>
              <a:t>Deut. </a:t>
            </a:r>
            <a:r>
              <a:rPr lang="en-US" sz="2400" dirty="0"/>
              <a:t>10:12 “And now, Israel, what does the Lord your God require of you, but to </a:t>
            </a:r>
            <a:r>
              <a:rPr lang="en-US" sz="2400" dirty="0">
                <a:solidFill>
                  <a:srgbClr val="FFFF00"/>
                </a:solidFill>
              </a:rPr>
              <a:t>fear the Lord your God</a:t>
            </a:r>
            <a:r>
              <a:rPr lang="en-US" sz="2400" dirty="0"/>
              <a:t>, to walk in all his ways, to love him, to serve the Lord your God with all your heart and with all your soul, </a:t>
            </a:r>
            <a:br>
              <a:rPr lang="en-US" sz="2400" dirty="0"/>
            </a:br>
            <a:r>
              <a:rPr lang="en-US" sz="2400" dirty="0"/>
              <a:t>13 and to keep the commandments and statutes of the Lord, which I am commanding you today for your good?</a:t>
            </a:r>
            <a:endParaRPr lang="en-US" sz="2600" dirty="0"/>
          </a:p>
        </p:txBody>
      </p:sp>
    </p:spTree>
    <p:extLst>
      <p:ext uri="{BB962C8B-B14F-4D97-AF65-F5344CB8AC3E}">
        <p14:creationId xmlns:p14="http://schemas.microsoft.com/office/powerpoint/2010/main" val="230562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a:xfrm>
            <a:off x="646111" y="452718"/>
            <a:ext cx="9784248" cy="1400530"/>
          </a:xfrm>
        </p:spPr>
        <p:txBody>
          <a:bodyPr/>
          <a:lstStyle/>
          <a:p>
            <a:r>
              <a:rPr lang="en-US" dirty="0"/>
              <a:t>Fear of God and the Messianic King</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fontScale="25000" lnSpcReduction="20000"/>
          </a:bodyPr>
          <a:lstStyle/>
          <a:p>
            <a:r>
              <a:rPr lang="en-US" sz="9600" dirty="0"/>
              <a:t>Messianic King – Isa. 11:2–3 </a:t>
            </a:r>
          </a:p>
          <a:p>
            <a:pPr algn="just" rtl="0"/>
            <a:r>
              <a:rPr lang="en-US" sz="9600" dirty="0"/>
              <a:t>        There shall come forth a shoot from the stump of Jesse, </a:t>
            </a:r>
          </a:p>
          <a:p>
            <a:pPr algn="l" rtl="0"/>
            <a:r>
              <a:rPr lang="en-US" sz="9600" dirty="0"/>
              <a:t>            and a branch from his roots shall bear fruit.</a:t>
            </a:r>
          </a:p>
          <a:p>
            <a:pPr algn="l" rtl="0"/>
            <a:r>
              <a:rPr lang="en-US" sz="9600" dirty="0"/>
              <a:t>        2 And the Spirit of the Lord shall rest upon him</a:t>
            </a:r>
          </a:p>
          <a:p>
            <a:pPr algn="l" rtl="0"/>
            <a:r>
              <a:rPr lang="en-US" sz="9600" dirty="0"/>
              <a:t>               the Spirit of wisdom and understanding, </a:t>
            </a:r>
          </a:p>
          <a:p>
            <a:pPr algn="l" rtl="0"/>
            <a:r>
              <a:rPr lang="en-US" sz="9600" dirty="0"/>
              <a:t>               the Spirit of counsel and might, </a:t>
            </a:r>
          </a:p>
          <a:p>
            <a:pPr algn="l" rtl="0"/>
            <a:r>
              <a:rPr lang="en-US" sz="9600" dirty="0"/>
              <a:t>               the Spirit of knowledge and </a:t>
            </a:r>
            <a:r>
              <a:rPr lang="en-US" sz="9600" dirty="0">
                <a:solidFill>
                  <a:srgbClr val="FFFF00"/>
                </a:solidFill>
              </a:rPr>
              <a:t>the fear of the Lord</a:t>
            </a:r>
            <a:r>
              <a:rPr lang="en-US" sz="9600" dirty="0"/>
              <a:t>. </a:t>
            </a:r>
          </a:p>
          <a:p>
            <a:pPr algn="l" rtl="0"/>
            <a:r>
              <a:rPr lang="en-US" sz="9600" dirty="0"/>
              <a:t>            3 And his delight shall be in the </a:t>
            </a:r>
            <a:r>
              <a:rPr lang="en-US" sz="9600" dirty="0">
                <a:solidFill>
                  <a:srgbClr val="FFFF00"/>
                </a:solidFill>
              </a:rPr>
              <a:t>fear of the Lord</a:t>
            </a:r>
          </a:p>
          <a:p>
            <a:pPr algn="l" rtl="0"/>
            <a:r>
              <a:rPr lang="en-US" sz="9600" dirty="0"/>
              <a:t>                   He shall not judge by what his eyes see, </a:t>
            </a:r>
          </a:p>
          <a:p>
            <a:pPr algn="l" rtl="0"/>
            <a:r>
              <a:rPr lang="en-US" sz="9600" dirty="0"/>
              <a:t>                    or decide disputes by what his ears hear, </a:t>
            </a:r>
          </a:p>
          <a:p>
            <a:pPr algn="l" rtl="0"/>
            <a:r>
              <a:rPr lang="en-US" sz="9600" dirty="0"/>
              <a:t>                 but with righteousness he shall judge the poor, </a:t>
            </a:r>
          </a:p>
          <a:p>
            <a:pPr algn="l" rtl="0"/>
            <a:r>
              <a:rPr lang="en-US" sz="9600" dirty="0"/>
              <a:t>                 and decide with equity for the meek of the earth; </a:t>
            </a:r>
          </a:p>
        </p:txBody>
      </p:sp>
    </p:spTree>
    <p:extLst>
      <p:ext uri="{BB962C8B-B14F-4D97-AF65-F5344CB8AC3E}">
        <p14:creationId xmlns:p14="http://schemas.microsoft.com/office/powerpoint/2010/main" val="1889012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281355" y="1490382"/>
            <a:ext cx="11825654" cy="5116606"/>
          </a:xfrm>
        </p:spPr>
        <p:txBody>
          <a:bodyPr>
            <a:normAutofit lnSpcReduction="10000"/>
          </a:bodyPr>
          <a:lstStyle/>
          <a:p>
            <a:r>
              <a:rPr lang="en-US" sz="3200" dirty="0">
                <a:solidFill>
                  <a:srgbClr val="FFFF00"/>
                </a:solidFill>
              </a:rPr>
              <a:t>Cognitive </a:t>
            </a:r>
            <a:r>
              <a:rPr lang="en-US" sz="3200" dirty="0" err="1">
                <a:solidFill>
                  <a:srgbClr val="FFFF00"/>
                </a:solidFill>
              </a:rPr>
              <a:t>Metonymistic</a:t>
            </a:r>
            <a:r>
              <a:rPr lang="en-US" sz="3200" dirty="0">
                <a:solidFill>
                  <a:srgbClr val="FFFF00"/>
                </a:solidFill>
              </a:rPr>
              <a:t> ways of thinking:</a:t>
            </a:r>
          </a:p>
          <a:p>
            <a:pPr lvl="1"/>
            <a:r>
              <a:rPr lang="en-US" sz="3000" dirty="0">
                <a:solidFill>
                  <a:srgbClr val="FFFF00"/>
                </a:solidFill>
              </a:rPr>
              <a:t>PART/WHOLE</a:t>
            </a:r>
            <a:r>
              <a:rPr lang="en-US" sz="3000" dirty="0"/>
              <a:t>:  “Nice set of wheels” [“wheels” for “car – “the mouth of the wicked” synecdoche</a:t>
            </a:r>
          </a:p>
          <a:p>
            <a:pPr lvl="1"/>
            <a:r>
              <a:rPr lang="en-US" sz="3000" dirty="0">
                <a:solidFill>
                  <a:srgbClr val="FFFF00"/>
                </a:solidFill>
              </a:rPr>
              <a:t>CATEGORY FOR MEMBER</a:t>
            </a:r>
            <a:r>
              <a:rPr lang="en-US" sz="3000" dirty="0"/>
              <a:t>:  “the pill” </a:t>
            </a:r>
            <a:br>
              <a:rPr lang="en-US" sz="3000" dirty="0"/>
            </a:br>
            <a:r>
              <a:rPr lang="en-US" sz="3000" dirty="0"/>
              <a:t>           [“pill” for “birth control pill”]</a:t>
            </a:r>
          </a:p>
          <a:p>
            <a:pPr lvl="1"/>
            <a:r>
              <a:rPr lang="en-US" sz="3000" dirty="0">
                <a:solidFill>
                  <a:srgbClr val="FFFF00"/>
                </a:solidFill>
              </a:rPr>
              <a:t>MEMBER FOR  CATEGORY</a:t>
            </a:r>
            <a:r>
              <a:rPr lang="en-US" sz="3000" dirty="0"/>
              <a:t>:  “xerox machine”</a:t>
            </a:r>
            <a:br>
              <a:rPr lang="en-US" sz="3000" dirty="0"/>
            </a:br>
            <a:r>
              <a:rPr lang="en-US" sz="3000" dirty="0"/>
              <a:t>           [“xerox” for any “copy machine”]</a:t>
            </a:r>
          </a:p>
          <a:p>
            <a:pPr lvl="1"/>
            <a:r>
              <a:rPr lang="en-US" sz="3000" dirty="0">
                <a:solidFill>
                  <a:srgbClr val="FFFF00"/>
                </a:solidFill>
              </a:rPr>
              <a:t>GENERIC FOR SPECIFIC</a:t>
            </a:r>
            <a:r>
              <a:rPr lang="en-US" sz="3000" dirty="0"/>
              <a:t>:  “Big boys don’t cry” </a:t>
            </a:r>
            <a:br>
              <a:rPr lang="en-US" sz="3000" dirty="0"/>
            </a:br>
            <a:r>
              <a:rPr lang="en-US" sz="3000" dirty="0"/>
              <a:t>           [used for a specific/particular situation]</a:t>
            </a:r>
            <a:br>
              <a:rPr lang="en-US" sz="3000" dirty="0"/>
            </a:br>
            <a:r>
              <a:rPr lang="en-US" sz="3000" dirty="0"/>
              <a:t>            </a:t>
            </a:r>
          </a:p>
        </p:txBody>
      </p:sp>
    </p:spTree>
    <p:extLst>
      <p:ext uri="{BB962C8B-B14F-4D97-AF65-F5344CB8AC3E}">
        <p14:creationId xmlns:p14="http://schemas.microsoft.com/office/powerpoint/2010/main" val="157057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0D937-7246-FA94-3FEA-F1E054A383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1EAC66-64AD-2A19-2DA2-BA825E93A8BD}"/>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CA4BFBB-ECC6-A100-F841-7A7FC57B80FB}"/>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pPr algn="l" rtl="0"/>
            <a:r>
              <a:rPr lang="en-US" sz="2600" dirty="0"/>
              <a:t>Prov. 24:21 – fear king </a:t>
            </a:r>
            <a:br>
              <a:rPr lang="en-US" sz="2600" dirty="0"/>
            </a:br>
            <a:r>
              <a:rPr lang="en-US" sz="2800" dirty="0"/>
              <a:t>My son, </a:t>
            </a:r>
            <a:r>
              <a:rPr lang="en-US" sz="2800" dirty="0">
                <a:solidFill>
                  <a:srgbClr val="FFFF00"/>
                </a:solidFill>
              </a:rPr>
              <a:t>fear the Lord and the king</a:t>
            </a:r>
            <a:r>
              <a:rPr lang="en-US" sz="2800" dirty="0"/>
              <a:t>, </a:t>
            </a:r>
          </a:p>
          <a:p>
            <a:pPr algn="l" rtl="0"/>
            <a:r>
              <a:rPr lang="en-US" sz="2800" dirty="0"/>
              <a:t>and do not join with those who do otherwise, </a:t>
            </a:r>
          </a:p>
          <a:p>
            <a:pPr algn="l" rtl="0"/>
            <a:r>
              <a:rPr lang="en-US" sz="2800" dirty="0"/>
              <a:t>22 for disaster will arise suddenly from them,</a:t>
            </a:r>
            <a:endParaRPr lang="en-US" sz="2800" b="1" baseline="30000" dirty="0"/>
          </a:p>
          <a:p>
            <a:pPr algn="l" rtl="0"/>
            <a:r>
              <a:rPr lang="en-US" sz="2800" dirty="0"/>
              <a:t>and who knows the ruin that will come from them both?</a:t>
            </a:r>
            <a:endParaRPr lang="en-US" sz="3600" dirty="0"/>
          </a:p>
        </p:txBody>
      </p:sp>
    </p:spTree>
    <p:extLst>
      <p:ext uri="{BB962C8B-B14F-4D97-AF65-F5344CB8AC3E}">
        <p14:creationId xmlns:p14="http://schemas.microsoft.com/office/powerpoint/2010/main" val="5707000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F383E-1479-62BD-1ADA-8313184121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008FF8-233F-75C8-4AAE-36688EF3CBA2}"/>
              </a:ext>
            </a:extLst>
          </p:cNvPr>
          <p:cNvSpPr>
            <a:spLocks noGrp="1"/>
          </p:cNvSpPr>
          <p:nvPr>
            <p:ph type="title"/>
          </p:nvPr>
        </p:nvSpPr>
        <p:spPr/>
        <p:txBody>
          <a:bodyPr/>
          <a:lstStyle/>
          <a:p>
            <a:r>
              <a:rPr lang="en-US" dirty="0"/>
              <a:t>Fear of God – fear and trust</a:t>
            </a:r>
          </a:p>
        </p:txBody>
      </p:sp>
      <p:sp>
        <p:nvSpPr>
          <p:cNvPr id="3" name="Content Placeholder 2">
            <a:extLst>
              <a:ext uri="{FF2B5EF4-FFF2-40B4-BE49-F238E27FC236}">
                <a16:creationId xmlns:a16="http://schemas.microsoft.com/office/drawing/2014/main" id="{63DE8992-FB1E-CE27-E041-6D6895291100}"/>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Other Types of Fear of the Lord/God</a:t>
            </a:r>
          </a:p>
          <a:p>
            <a:pPr algn="l" rtl="0"/>
            <a:r>
              <a:rPr lang="en-US" sz="2800" dirty="0"/>
              <a:t>Fear and trust - Prov. 3:5-7</a:t>
            </a:r>
            <a:endParaRPr lang="en-US" sz="1800" b="1" baseline="30000" dirty="0"/>
          </a:p>
          <a:p>
            <a:pPr algn="l" rtl="0"/>
            <a:r>
              <a:rPr lang="en-US" sz="2400" dirty="0">
                <a:solidFill>
                  <a:srgbClr val="FFFF00"/>
                </a:solidFill>
              </a:rPr>
              <a:t>Trust</a:t>
            </a:r>
            <a:r>
              <a:rPr lang="en-US" sz="2400" dirty="0"/>
              <a:t> in the Lord with all your heart,</a:t>
            </a:r>
            <a:br>
              <a:rPr lang="en-US" sz="2400" dirty="0"/>
            </a:br>
            <a:r>
              <a:rPr lang="en-US" sz="2400" dirty="0"/>
              <a:t>and do not lean on your own understanding. </a:t>
            </a:r>
          </a:p>
          <a:p>
            <a:pPr algn="l" rtl="0"/>
            <a:r>
              <a:rPr lang="en-US" sz="2400" dirty="0"/>
              <a:t>6 In all your ways acknowledge him,</a:t>
            </a:r>
          </a:p>
          <a:p>
            <a:pPr algn="l" rtl="0"/>
            <a:r>
              <a:rPr lang="en-US" sz="2400" dirty="0"/>
              <a:t>and he will make straight your paths. </a:t>
            </a:r>
          </a:p>
          <a:p>
            <a:pPr algn="l" rtl="0"/>
            <a:r>
              <a:rPr lang="en-US" sz="2400" dirty="0"/>
              <a:t>7 Be not wise in your own eyes; </a:t>
            </a:r>
            <a:endParaRPr lang="en-US" sz="2400" b="1" baseline="30000" dirty="0"/>
          </a:p>
          <a:p>
            <a:pPr algn="l" rtl="0"/>
            <a:r>
              <a:rPr lang="en-US" sz="2400" dirty="0">
                <a:solidFill>
                  <a:srgbClr val="FFFF00"/>
                </a:solidFill>
              </a:rPr>
              <a:t>fear the Lord, and turn away from evil</a:t>
            </a:r>
            <a:r>
              <a:rPr lang="en-US" sz="2400" dirty="0"/>
              <a:t>. </a:t>
            </a:r>
            <a:endParaRPr lang="en-US" sz="3600" dirty="0"/>
          </a:p>
          <a:p>
            <a:pPr algn="l" rtl="0"/>
            <a:r>
              <a:rPr lang="en-US" sz="2800" dirty="0"/>
              <a:t>Prov. 29:25  </a:t>
            </a:r>
            <a:r>
              <a:rPr lang="en-US" sz="2400" dirty="0"/>
              <a:t>The </a:t>
            </a:r>
            <a:r>
              <a:rPr lang="en-US" sz="2400" dirty="0">
                <a:solidFill>
                  <a:srgbClr val="FFFF00"/>
                </a:solidFill>
              </a:rPr>
              <a:t>fear of man </a:t>
            </a:r>
            <a:r>
              <a:rPr lang="en-US" sz="2400" dirty="0"/>
              <a:t>lays a snare, </a:t>
            </a:r>
          </a:p>
          <a:p>
            <a:pPr algn="l" rtl="0"/>
            <a:r>
              <a:rPr lang="en-US" sz="2400" dirty="0"/>
              <a:t>                        but whoever </a:t>
            </a:r>
            <a:r>
              <a:rPr lang="en-US" sz="2400" dirty="0">
                <a:solidFill>
                  <a:srgbClr val="FFFF00"/>
                </a:solidFill>
              </a:rPr>
              <a:t>trusts</a:t>
            </a:r>
            <a:r>
              <a:rPr lang="en-US" sz="2400" dirty="0"/>
              <a:t> in the Lord is safe</a:t>
            </a:r>
          </a:p>
          <a:p>
            <a:endParaRPr lang="en-US" sz="2800" dirty="0"/>
          </a:p>
        </p:txBody>
      </p:sp>
    </p:spTree>
    <p:extLst>
      <p:ext uri="{BB962C8B-B14F-4D97-AF65-F5344CB8AC3E}">
        <p14:creationId xmlns:p14="http://schemas.microsoft.com/office/powerpoint/2010/main" val="260636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pPr algn="l" rtl="0"/>
            <a:r>
              <a:rPr lang="en-US" sz="2800" dirty="0">
                <a:solidFill>
                  <a:srgbClr val="FFFF00"/>
                </a:solidFill>
              </a:rPr>
              <a:t>Character/Act </a:t>
            </a:r>
            <a:r>
              <a:rPr lang="en-US" sz="2800" dirty="0">
                <a:solidFill>
                  <a:srgbClr val="FFFF00"/>
                </a:solidFill>
                <a:sym typeface="Wingdings" panose="05000000000000000000" pitchFamily="2" charset="2"/>
              </a:rPr>
              <a:t> Consequence</a:t>
            </a:r>
            <a:br>
              <a:rPr lang="en-US" sz="2800" dirty="0"/>
            </a:br>
            <a:r>
              <a:rPr lang="en-US" sz="2800" dirty="0"/>
              <a:t>     Prov. 10:4 A slack hand causes poverty, </a:t>
            </a:r>
          </a:p>
          <a:p>
            <a:pPr algn="l" rtl="0"/>
            <a:r>
              <a:rPr lang="en-US" sz="2800" dirty="0"/>
              <a:t>               but the hand of the diligent makes rich</a:t>
            </a:r>
          </a:p>
          <a:p>
            <a:r>
              <a:rPr lang="en-US" sz="2800" dirty="0">
                <a:sym typeface="Wingdings" panose="05000000000000000000" pitchFamily="2" charset="2"/>
              </a:rPr>
              <a:t> Prov. 16:9 </a:t>
            </a:r>
            <a:r>
              <a:rPr lang="en-US" sz="2800" dirty="0">
                <a:solidFill>
                  <a:srgbClr val="FFFF00"/>
                </a:solidFill>
              </a:rPr>
              <a:t>Contra opus </a:t>
            </a:r>
            <a:r>
              <a:rPr lang="en-US" sz="2800" dirty="0" err="1">
                <a:solidFill>
                  <a:srgbClr val="FFFF00"/>
                </a:solidFill>
              </a:rPr>
              <a:t>operatum</a:t>
            </a:r>
            <a:r>
              <a:rPr lang="en-US" sz="2800" dirty="0">
                <a:solidFill>
                  <a:srgbClr val="FFFF00"/>
                </a:solidFill>
              </a:rPr>
              <a:t>:</a:t>
            </a:r>
            <a:r>
              <a:rPr lang="en-US" sz="2800" dirty="0">
                <a:solidFill>
                  <a:srgbClr val="FFFF00"/>
                </a:solidFill>
                <a:sym typeface="Wingdings" panose="05000000000000000000" pitchFamily="2" charset="2"/>
              </a:rPr>
              <a:t> </a:t>
            </a:r>
          </a:p>
          <a:p>
            <a:pPr algn="l" rtl="0"/>
            <a:r>
              <a:rPr lang="en-US" sz="3200" dirty="0"/>
              <a:t>            The heart of man plans his way, </a:t>
            </a:r>
          </a:p>
          <a:p>
            <a:pPr algn="l" rtl="0"/>
            <a:r>
              <a:rPr lang="en-US" sz="3200" dirty="0"/>
              <a:t>                but the Lord establishes his steps. </a:t>
            </a:r>
            <a:endParaRPr lang="en-US" sz="2800" dirty="0">
              <a:sym typeface="Wingdings" panose="05000000000000000000" pitchFamily="2" charset="2"/>
            </a:endParaRPr>
          </a:p>
          <a:p>
            <a:r>
              <a:rPr lang="en-US" sz="2800" dirty="0">
                <a:sym typeface="Wingdings" panose="05000000000000000000" pitchFamily="2" charset="2"/>
              </a:rPr>
              <a:t>God makes the connection: </a:t>
            </a:r>
            <a:r>
              <a:rPr lang="en-US" sz="2800" dirty="0" err="1">
                <a:sym typeface="Wingdings" panose="05000000000000000000" pitchFamily="2" charset="2"/>
              </a:rPr>
              <a:t>characterconsequence</a:t>
            </a:r>
            <a:br>
              <a:rPr lang="en-US" sz="2800" dirty="0">
                <a:sym typeface="Wingdings" panose="05000000000000000000" pitchFamily="2" charset="2"/>
              </a:rPr>
            </a:br>
            <a:r>
              <a:rPr lang="en-US" sz="2800" dirty="0">
                <a:sym typeface="Wingdings" panose="05000000000000000000" pitchFamily="2" charset="2"/>
              </a:rPr>
              <a:t>           hence he is to be feared.  </a:t>
            </a:r>
            <a:endParaRPr lang="en-US" sz="2600" dirty="0"/>
          </a:p>
          <a:p>
            <a:endParaRPr lang="en-US" sz="2800" dirty="0"/>
          </a:p>
        </p:txBody>
      </p:sp>
    </p:spTree>
    <p:extLst>
      <p:ext uri="{BB962C8B-B14F-4D97-AF65-F5344CB8AC3E}">
        <p14:creationId xmlns:p14="http://schemas.microsoft.com/office/powerpoint/2010/main" val="21883504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813053-904F-74AA-D6DC-58ED6A64B9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9E2BB9-6D81-85B2-A03F-2858DEC3280A}"/>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92A6F25A-7E26-5B2A-415F-E36039F83040}"/>
              </a:ext>
            </a:extLst>
          </p:cNvPr>
          <p:cNvSpPr>
            <a:spLocks noGrp="1"/>
          </p:cNvSpPr>
          <p:nvPr>
            <p:ph idx="1"/>
          </p:nvPr>
        </p:nvSpPr>
        <p:spPr>
          <a:xfrm>
            <a:off x="546847" y="1490382"/>
            <a:ext cx="11134165" cy="5116606"/>
          </a:xfrm>
        </p:spPr>
        <p:txBody>
          <a:bodyPr>
            <a:normAutofit/>
          </a:bodyPr>
          <a:lstStyle/>
          <a:p>
            <a:pPr lvl="1"/>
            <a:r>
              <a:rPr lang="en-US" sz="2600" dirty="0">
                <a:sym typeface="Wingdings" panose="05000000000000000000" pitchFamily="2" charset="2"/>
              </a:rPr>
              <a:t>Prov. 21:30-31 - </a:t>
            </a:r>
            <a:r>
              <a:rPr lang="en-US" sz="2400" dirty="0">
                <a:solidFill>
                  <a:srgbClr val="FFFF00"/>
                </a:solidFill>
              </a:rPr>
              <a:t>Contra opus </a:t>
            </a:r>
            <a:r>
              <a:rPr lang="en-US" sz="2400" dirty="0" err="1">
                <a:solidFill>
                  <a:srgbClr val="FFFF00"/>
                </a:solidFill>
              </a:rPr>
              <a:t>operatum</a:t>
            </a:r>
            <a:r>
              <a:rPr lang="en-US" sz="2400" dirty="0"/>
              <a:t>:</a:t>
            </a:r>
            <a:r>
              <a:rPr lang="en-US" sz="2400" dirty="0">
                <a:sym typeface="Wingdings" panose="05000000000000000000" pitchFamily="2" charset="2"/>
              </a:rPr>
              <a:t> </a:t>
            </a:r>
            <a:endParaRPr lang="en-US" sz="2600" dirty="0">
              <a:sym typeface="Wingdings" panose="05000000000000000000" pitchFamily="2" charset="2"/>
            </a:endParaRPr>
          </a:p>
          <a:p>
            <a:pPr algn="l" rtl="0"/>
            <a:r>
              <a:rPr lang="en-US" sz="2400" dirty="0"/>
              <a:t>            No wisdom, no understanding, no counsel </a:t>
            </a:r>
            <a:br>
              <a:rPr lang="en-US" sz="2400" dirty="0"/>
            </a:br>
            <a:r>
              <a:rPr lang="en-US" sz="2400" dirty="0"/>
              <a:t>                   can avail against the Lord.</a:t>
            </a:r>
            <a:br>
              <a:rPr lang="en-US" sz="2400" dirty="0"/>
            </a:br>
            <a:r>
              <a:rPr lang="en-US" sz="2400" dirty="0"/>
              <a:t>         31  The horse is made ready for the day of battle,</a:t>
            </a:r>
            <a:br>
              <a:rPr lang="en-US" sz="2400" dirty="0"/>
            </a:br>
            <a:r>
              <a:rPr lang="en-US" sz="2400" dirty="0"/>
              <a:t>                   but the victory belongs to the Lord. </a:t>
            </a:r>
            <a:endParaRPr lang="en-US" sz="3200" dirty="0"/>
          </a:p>
          <a:p>
            <a:pPr lvl="1"/>
            <a:endParaRPr lang="en-US" sz="3200" dirty="0"/>
          </a:p>
          <a:p>
            <a:endParaRPr lang="en-US" sz="2800" dirty="0"/>
          </a:p>
        </p:txBody>
      </p:sp>
    </p:spTree>
    <p:extLst>
      <p:ext uri="{BB962C8B-B14F-4D97-AF65-F5344CB8AC3E}">
        <p14:creationId xmlns:p14="http://schemas.microsoft.com/office/powerpoint/2010/main" val="6819156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185620"/>
            <a:ext cx="11348102" cy="5421368"/>
          </a:xfrm>
        </p:spPr>
        <p:txBody>
          <a:bodyPr>
            <a:normAutofit lnSpcReduction="10000"/>
          </a:bodyPr>
          <a:lstStyle/>
          <a:p>
            <a:r>
              <a:rPr lang="en-US" sz="3200" dirty="0">
                <a:solidFill>
                  <a:srgbClr val="FFFF00"/>
                </a:solidFill>
              </a:rPr>
              <a:t>Conclusion</a:t>
            </a:r>
          </a:p>
          <a:p>
            <a:pPr lvl="1"/>
            <a:r>
              <a:rPr lang="en-US" sz="2600" dirty="0"/>
              <a:t>Response For Person – Fear of Isaac = God </a:t>
            </a:r>
          </a:p>
          <a:p>
            <a:pPr lvl="1"/>
            <a:r>
              <a:rPr lang="en-US" sz="2600" dirty="0"/>
              <a:t>Motive for Act - worship/reverence</a:t>
            </a:r>
          </a:p>
          <a:p>
            <a:pPr lvl="1"/>
            <a:r>
              <a:rPr lang="en-US" sz="2600" dirty="0"/>
              <a:t>Source for Character/virtue – in wisdom lit.  Fear = wisdom</a:t>
            </a:r>
          </a:p>
          <a:p>
            <a:pPr lvl="1"/>
            <a:r>
              <a:rPr lang="en-US" sz="2600" dirty="0"/>
              <a:t>Character for Group – God fearers – general morality foreigners</a:t>
            </a:r>
          </a:p>
          <a:p>
            <a:pPr lvl="1"/>
            <a:r>
              <a:rPr lang="en-US" sz="2600" dirty="0"/>
              <a:t>No sloppy synonym or emotive base projected into all uses</a:t>
            </a:r>
          </a:p>
          <a:p>
            <a:pPr lvl="1"/>
            <a:r>
              <a:rPr lang="en-US" sz="2600" dirty="0"/>
              <a:t>Perhaps a:  </a:t>
            </a:r>
            <a:r>
              <a:rPr lang="en-US" sz="2600" dirty="0" err="1"/>
              <a:t>metaphotonymy</a:t>
            </a:r>
            <a:r>
              <a:rPr lang="en-US" sz="2600" dirty="0"/>
              <a:t> [metaphor + metonymy] built </a:t>
            </a:r>
            <a:br>
              <a:rPr lang="en-US" sz="2600" dirty="0"/>
            </a:br>
            <a:r>
              <a:rPr lang="en-US" sz="2600" dirty="0"/>
              <a:t>       off metaphor of divine king [metaphor] extended by the</a:t>
            </a:r>
            <a:br>
              <a:rPr lang="en-US" sz="2600" dirty="0"/>
            </a:br>
            <a:r>
              <a:rPr lang="en-US" sz="2600" dirty="0"/>
              <a:t>       use of metonymy [fear, awesomeness, punishment, worship,</a:t>
            </a:r>
            <a:br>
              <a:rPr lang="en-US" sz="2600" dirty="0"/>
            </a:br>
            <a:r>
              <a:rPr lang="en-US" sz="2600" dirty="0"/>
              <a:t>      obedience, morality, virtue/character, group identity </a:t>
            </a:r>
          </a:p>
          <a:p>
            <a:pPr lvl="1"/>
            <a:r>
              <a:rPr lang="en-US" sz="2600" dirty="0">
                <a:sym typeface="Wingdings" panose="05000000000000000000" pitchFamily="2" charset="2"/>
              </a:rPr>
              <a:t>Summarizing Chart</a:t>
            </a:r>
            <a:endParaRPr lang="en-US" sz="2600" dirty="0"/>
          </a:p>
          <a:p>
            <a:endParaRPr lang="en-US" sz="2800" dirty="0"/>
          </a:p>
          <a:p>
            <a:endParaRPr lang="en-US" sz="2800" dirty="0"/>
          </a:p>
          <a:p>
            <a:endParaRPr lang="en-US" sz="2800" dirty="0"/>
          </a:p>
        </p:txBody>
      </p:sp>
    </p:spTree>
    <p:extLst>
      <p:ext uri="{BB962C8B-B14F-4D97-AF65-F5344CB8AC3E}">
        <p14:creationId xmlns:p14="http://schemas.microsoft.com/office/powerpoint/2010/main" val="86134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889739"/>
            <a:ext cx="11134165" cy="5116606"/>
          </a:xfrm>
        </p:spPr>
        <p:txBody>
          <a:bodyPr>
            <a:normAutofit/>
          </a:bodyPr>
          <a:lstStyle/>
          <a:p>
            <a:endParaRPr lang="en-US" sz="2800" dirty="0"/>
          </a:p>
          <a:p>
            <a:endParaRPr lang="en-US" sz="2800" dirty="0"/>
          </a:p>
          <a:p>
            <a:endParaRPr lang="en-US" sz="2800" dirty="0"/>
          </a:p>
        </p:txBody>
      </p:sp>
      <p:sp>
        <p:nvSpPr>
          <p:cNvPr id="4" name="Rectangle: Rounded Corners 3">
            <a:extLst>
              <a:ext uri="{FF2B5EF4-FFF2-40B4-BE49-F238E27FC236}">
                <a16:creationId xmlns:a16="http://schemas.microsoft.com/office/drawing/2014/main" id="{F637C7B2-2D67-D44B-8BCE-0971D243CF21}"/>
              </a:ext>
            </a:extLst>
          </p:cNvPr>
          <p:cNvSpPr/>
          <p:nvPr/>
        </p:nvSpPr>
        <p:spPr>
          <a:xfrm>
            <a:off x="4670611" y="1111615"/>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Divine King</a:t>
            </a:r>
          </a:p>
        </p:txBody>
      </p:sp>
      <p:sp>
        <p:nvSpPr>
          <p:cNvPr id="5" name="TextBox 4">
            <a:extLst>
              <a:ext uri="{FF2B5EF4-FFF2-40B4-BE49-F238E27FC236}">
                <a16:creationId xmlns:a16="http://schemas.microsoft.com/office/drawing/2014/main" id="{B80AE01E-C2FC-6C4B-22B7-21871C38CF87}"/>
              </a:ext>
            </a:extLst>
          </p:cNvPr>
          <p:cNvSpPr txBox="1"/>
          <p:nvPr/>
        </p:nvSpPr>
        <p:spPr>
          <a:xfrm>
            <a:off x="6743225" y="943288"/>
            <a:ext cx="3422732" cy="369332"/>
          </a:xfrm>
          <a:prstGeom prst="rect">
            <a:avLst/>
          </a:prstGeom>
          <a:noFill/>
        </p:spPr>
        <p:txBody>
          <a:bodyPr wrap="none" rtlCol="0">
            <a:spAutoFit/>
          </a:bodyPr>
          <a:lstStyle/>
          <a:p>
            <a:r>
              <a:rPr lang="en-US" dirty="0"/>
              <a:t>Metaphor – God is like a king</a:t>
            </a:r>
          </a:p>
        </p:txBody>
      </p:sp>
      <p:sp>
        <p:nvSpPr>
          <p:cNvPr id="6" name="Rectangle: Rounded Corners 5">
            <a:extLst>
              <a:ext uri="{FF2B5EF4-FFF2-40B4-BE49-F238E27FC236}">
                <a16:creationId xmlns:a16="http://schemas.microsoft.com/office/drawing/2014/main" id="{3AE28F5A-070B-F9FA-0409-185FA49CC94B}"/>
              </a:ext>
            </a:extLst>
          </p:cNvPr>
          <p:cNvSpPr/>
          <p:nvPr/>
        </p:nvSpPr>
        <p:spPr>
          <a:xfrm>
            <a:off x="8928846" y="2088767"/>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Wise/Sage King</a:t>
            </a:r>
          </a:p>
        </p:txBody>
      </p:sp>
      <p:sp>
        <p:nvSpPr>
          <p:cNvPr id="7" name="Rectangle: Rounded Corners 6">
            <a:extLst>
              <a:ext uri="{FF2B5EF4-FFF2-40B4-BE49-F238E27FC236}">
                <a16:creationId xmlns:a16="http://schemas.microsoft.com/office/drawing/2014/main" id="{CD75A6D7-8C1E-7311-E005-51647945FA55}"/>
              </a:ext>
            </a:extLst>
          </p:cNvPr>
          <p:cNvSpPr/>
          <p:nvPr/>
        </p:nvSpPr>
        <p:spPr>
          <a:xfrm>
            <a:off x="1121849" y="2088767"/>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Theophanic Acts</a:t>
            </a:r>
          </a:p>
        </p:txBody>
      </p:sp>
      <p:sp>
        <p:nvSpPr>
          <p:cNvPr id="8" name="Rectangle: Rounded Corners 7">
            <a:extLst>
              <a:ext uri="{FF2B5EF4-FFF2-40B4-BE49-F238E27FC236}">
                <a16:creationId xmlns:a16="http://schemas.microsoft.com/office/drawing/2014/main" id="{F2C31AA8-58D3-E266-2D03-7EE22748625F}"/>
              </a:ext>
            </a:extLst>
          </p:cNvPr>
          <p:cNvSpPr/>
          <p:nvPr/>
        </p:nvSpPr>
        <p:spPr>
          <a:xfrm>
            <a:off x="3012140" y="2088767"/>
            <a:ext cx="1842130"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Distributor of Justice: Judge</a:t>
            </a:r>
          </a:p>
        </p:txBody>
      </p:sp>
      <p:sp>
        <p:nvSpPr>
          <p:cNvPr id="9" name="Rectangle: Rounded Corners 8">
            <a:extLst>
              <a:ext uri="{FF2B5EF4-FFF2-40B4-BE49-F238E27FC236}">
                <a16:creationId xmlns:a16="http://schemas.microsoft.com/office/drawing/2014/main" id="{32EBD872-A40F-5411-064F-701F6CEC3DAD}"/>
              </a:ext>
            </a:extLst>
          </p:cNvPr>
          <p:cNvSpPr/>
          <p:nvPr/>
        </p:nvSpPr>
        <p:spPr>
          <a:xfrm>
            <a:off x="5051610" y="2088767"/>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Cult Leader</a:t>
            </a:r>
          </a:p>
        </p:txBody>
      </p:sp>
      <p:sp>
        <p:nvSpPr>
          <p:cNvPr id="10" name="Rectangle: Rounded Corners 9">
            <a:extLst>
              <a:ext uri="{FF2B5EF4-FFF2-40B4-BE49-F238E27FC236}">
                <a16:creationId xmlns:a16="http://schemas.microsoft.com/office/drawing/2014/main" id="{712473AF-EF14-CFC5-1A87-6A182C8A2132}"/>
              </a:ext>
            </a:extLst>
          </p:cNvPr>
          <p:cNvSpPr/>
          <p:nvPr/>
        </p:nvSpPr>
        <p:spPr>
          <a:xfrm>
            <a:off x="6943401" y="2088767"/>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Law Giver</a:t>
            </a:r>
          </a:p>
        </p:txBody>
      </p:sp>
      <p:sp>
        <p:nvSpPr>
          <p:cNvPr id="11" name="Rectangle: Rounded Corners 10">
            <a:extLst>
              <a:ext uri="{FF2B5EF4-FFF2-40B4-BE49-F238E27FC236}">
                <a16:creationId xmlns:a16="http://schemas.microsoft.com/office/drawing/2014/main" id="{17CD3A9E-ABCF-C1C3-222A-BFBCB70D7450}"/>
              </a:ext>
            </a:extLst>
          </p:cNvPr>
          <p:cNvSpPr/>
          <p:nvPr/>
        </p:nvSpPr>
        <p:spPr>
          <a:xfrm>
            <a:off x="4670611" y="3207317"/>
            <a:ext cx="1859527" cy="925405"/>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The Fear of the LORD/God</a:t>
            </a:r>
          </a:p>
        </p:txBody>
      </p:sp>
      <p:sp>
        <p:nvSpPr>
          <p:cNvPr id="12" name="Rectangle: Rounded Corners 11">
            <a:extLst>
              <a:ext uri="{FF2B5EF4-FFF2-40B4-BE49-F238E27FC236}">
                <a16:creationId xmlns:a16="http://schemas.microsoft.com/office/drawing/2014/main" id="{E08738C5-B443-5A7D-F0F0-2B6A5056913D}"/>
              </a:ext>
            </a:extLst>
          </p:cNvPr>
          <p:cNvSpPr/>
          <p:nvPr/>
        </p:nvSpPr>
        <p:spPr>
          <a:xfrm>
            <a:off x="8928846" y="4764726"/>
            <a:ext cx="1658471" cy="1299881"/>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Wisdom, Virtue, Character</a:t>
            </a:r>
          </a:p>
          <a:p>
            <a:pPr algn="ctr"/>
            <a:r>
              <a:rPr lang="en-US" b="1" dirty="0">
                <a:solidFill>
                  <a:schemeClr val="bg1"/>
                </a:solidFill>
              </a:rPr>
              <a:t>Humility</a:t>
            </a:r>
          </a:p>
        </p:txBody>
      </p:sp>
      <p:sp>
        <p:nvSpPr>
          <p:cNvPr id="13" name="Rectangle: Rounded Corners 12">
            <a:extLst>
              <a:ext uri="{FF2B5EF4-FFF2-40B4-BE49-F238E27FC236}">
                <a16:creationId xmlns:a16="http://schemas.microsoft.com/office/drawing/2014/main" id="{AD5B75AA-86FC-1977-DB7A-7DD8FC6AF333}"/>
              </a:ext>
            </a:extLst>
          </p:cNvPr>
          <p:cNvSpPr/>
          <p:nvPr/>
        </p:nvSpPr>
        <p:spPr>
          <a:xfrm>
            <a:off x="6968796" y="4787145"/>
            <a:ext cx="1658471" cy="140053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Obedience</a:t>
            </a:r>
          </a:p>
          <a:p>
            <a:pPr algn="ctr"/>
            <a:r>
              <a:rPr lang="en-US" b="1" dirty="0">
                <a:solidFill>
                  <a:schemeClr val="bg1"/>
                </a:solidFill>
              </a:rPr>
              <a:t>Decrees</a:t>
            </a:r>
          </a:p>
          <a:p>
            <a:pPr algn="ctr"/>
            <a:r>
              <a:rPr lang="en-US" b="1" dirty="0">
                <a:solidFill>
                  <a:schemeClr val="bg1"/>
                </a:solidFill>
              </a:rPr>
              <a:t>General Morality</a:t>
            </a:r>
          </a:p>
        </p:txBody>
      </p:sp>
      <p:sp>
        <p:nvSpPr>
          <p:cNvPr id="14" name="Rectangle: Rounded Corners 13">
            <a:extLst>
              <a:ext uri="{FF2B5EF4-FFF2-40B4-BE49-F238E27FC236}">
                <a16:creationId xmlns:a16="http://schemas.microsoft.com/office/drawing/2014/main" id="{1F17FD5F-F126-4548-2EFB-3EFCFE53DB9E}"/>
              </a:ext>
            </a:extLst>
          </p:cNvPr>
          <p:cNvSpPr/>
          <p:nvPr/>
        </p:nvSpPr>
        <p:spPr>
          <a:xfrm>
            <a:off x="5051610" y="4787145"/>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Reverence Worship</a:t>
            </a:r>
          </a:p>
        </p:txBody>
      </p:sp>
      <p:sp>
        <p:nvSpPr>
          <p:cNvPr id="15" name="Rectangle: Rounded Corners 14">
            <a:extLst>
              <a:ext uri="{FF2B5EF4-FFF2-40B4-BE49-F238E27FC236}">
                <a16:creationId xmlns:a16="http://schemas.microsoft.com/office/drawing/2014/main" id="{23F92777-C7BB-5CEA-0635-48A36ECF4E6C}"/>
              </a:ext>
            </a:extLst>
          </p:cNvPr>
          <p:cNvSpPr/>
          <p:nvPr/>
        </p:nvSpPr>
        <p:spPr>
          <a:xfrm>
            <a:off x="3012140" y="4769214"/>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Judgment Fear</a:t>
            </a:r>
          </a:p>
        </p:txBody>
      </p:sp>
      <p:sp>
        <p:nvSpPr>
          <p:cNvPr id="16" name="Rectangle: Rounded Corners 15">
            <a:extLst>
              <a:ext uri="{FF2B5EF4-FFF2-40B4-BE49-F238E27FC236}">
                <a16:creationId xmlns:a16="http://schemas.microsoft.com/office/drawing/2014/main" id="{3E438BA6-9507-B8F1-BEE4-5E29A8FE2707}"/>
              </a:ext>
            </a:extLst>
          </p:cNvPr>
          <p:cNvSpPr/>
          <p:nvPr/>
        </p:nvSpPr>
        <p:spPr>
          <a:xfrm>
            <a:off x="713956" y="4809654"/>
            <a:ext cx="2039470" cy="862959"/>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Sacred Fear</a:t>
            </a:r>
          </a:p>
          <a:p>
            <a:pPr algn="ctr"/>
            <a:r>
              <a:rPr lang="en-US" b="1" dirty="0">
                <a:solidFill>
                  <a:schemeClr val="bg1"/>
                </a:solidFill>
              </a:rPr>
              <a:t>Awesome,</a:t>
            </a:r>
            <a:br>
              <a:rPr lang="en-US" b="1" dirty="0">
                <a:solidFill>
                  <a:schemeClr val="bg1"/>
                </a:solidFill>
              </a:rPr>
            </a:br>
            <a:r>
              <a:rPr lang="en-US" b="1" dirty="0">
                <a:solidFill>
                  <a:schemeClr val="bg1"/>
                </a:solidFill>
              </a:rPr>
              <a:t>overwhelming</a:t>
            </a:r>
          </a:p>
        </p:txBody>
      </p:sp>
      <p:sp>
        <p:nvSpPr>
          <p:cNvPr id="17" name="Rectangle: Rounded Corners 16">
            <a:extLst>
              <a:ext uri="{FF2B5EF4-FFF2-40B4-BE49-F238E27FC236}">
                <a16:creationId xmlns:a16="http://schemas.microsoft.com/office/drawing/2014/main" id="{884CA7D7-E902-B091-3E72-84D1CA2F3A17}"/>
              </a:ext>
            </a:extLst>
          </p:cNvPr>
          <p:cNvSpPr/>
          <p:nvPr/>
        </p:nvSpPr>
        <p:spPr>
          <a:xfrm>
            <a:off x="9864538" y="3950615"/>
            <a:ext cx="1658471" cy="56477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Group: God fearers</a:t>
            </a:r>
          </a:p>
        </p:txBody>
      </p:sp>
      <p:sp>
        <p:nvSpPr>
          <p:cNvPr id="18" name="TextBox 17">
            <a:extLst>
              <a:ext uri="{FF2B5EF4-FFF2-40B4-BE49-F238E27FC236}">
                <a16:creationId xmlns:a16="http://schemas.microsoft.com/office/drawing/2014/main" id="{072CDF8F-D202-90A5-C47F-9C211FDA2BB9}"/>
              </a:ext>
            </a:extLst>
          </p:cNvPr>
          <p:cNvSpPr txBox="1"/>
          <p:nvPr/>
        </p:nvSpPr>
        <p:spPr>
          <a:xfrm>
            <a:off x="2330822" y="5853943"/>
            <a:ext cx="2523448" cy="369332"/>
          </a:xfrm>
          <a:prstGeom prst="rect">
            <a:avLst/>
          </a:prstGeom>
          <a:noFill/>
        </p:spPr>
        <p:txBody>
          <a:bodyPr wrap="none" rtlCol="0">
            <a:spAutoFit/>
          </a:bodyPr>
          <a:lstStyle/>
          <a:p>
            <a:r>
              <a:rPr lang="en-US" dirty="0"/>
              <a:t>Metonymy Extension</a:t>
            </a:r>
          </a:p>
        </p:txBody>
      </p:sp>
      <p:cxnSp>
        <p:nvCxnSpPr>
          <p:cNvPr id="20" name="Straight Arrow Connector 19">
            <a:extLst>
              <a:ext uri="{FF2B5EF4-FFF2-40B4-BE49-F238E27FC236}">
                <a16:creationId xmlns:a16="http://schemas.microsoft.com/office/drawing/2014/main" id="{90DF5D85-D33F-9495-0D15-39090499A052}"/>
              </a:ext>
            </a:extLst>
          </p:cNvPr>
          <p:cNvCxnSpPr/>
          <p:nvPr/>
        </p:nvCxnSpPr>
        <p:spPr>
          <a:xfrm>
            <a:off x="4926104" y="6006345"/>
            <a:ext cx="1277472"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F1F8E40-81CF-E866-1390-316508B853C3}"/>
              </a:ext>
            </a:extLst>
          </p:cNvPr>
          <p:cNvCxnSpPr>
            <a:cxnSpLocks/>
            <a:stCxn id="4" idx="1"/>
          </p:cNvCxnSpPr>
          <p:nvPr/>
        </p:nvCxnSpPr>
        <p:spPr>
          <a:xfrm flipH="1">
            <a:off x="2259106" y="1394004"/>
            <a:ext cx="2411505" cy="55133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21EEADEA-82CB-1195-8177-DA98049E8225}"/>
              </a:ext>
            </a:extLst>
          </p:cNvPr>
          <p:cNvCxnSpPr>
            <a:cxnSpLocks/>
          </p:cNvCxnSpPr>
          <p:nvPr/>
        </p:nvCxnSpPr>
        <p:spPr>
          <a:xfrm>
            <a:off x="2000627" y="2677885"/>
            <a:ext cx="2669984" cy="67268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71C6575-0F04-26B8-7228-0213081A0BEC}"/>
              </a:ext>
            </a:extLst>
          </p:cNvPr>
          <p:cNvCxnSpPr>
            <a:cxnSpLocks/>
            <a:endCxn id="8" idx="0"/>
          </p:cNvCxnSpPr>
          <p:nvPr/>
        </p:nvCxnSpPr>
        <p:spPr>
          <a:xfrm flipH="1">
            <a:off x="3933205" y="1589179"/>
            <a:ext cx="830839" cy="49958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46196503-D4C8-0BE0-25C2-5F476FFFC760}"/>
              </a:ext>
            </a:extLst>
          </p:cNvPr>
          <p:cNvCxnSpPr>
            <a:cxnSpLocks/>
          </p:cNvCxnSpPr>
          <p:nvPr/>
        </p:nvCxnSpPr>
        <p:spPr>
          <a:xfrm>
            <a:off x="5566964" y="1573099"/>
            <a:ext cx="7198" cy="52464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07FE9658-C61F-0473-A1DC-1C9E48EEA255}"/>
              </a:ext>
            </a:extLst>
          </p:cNvPr>
          <p:cNvCxnSpPr>
            <a:cxnSpLocks/>
          </p:cNvCxnSpPr>
          <p:nvPr/>
        </p:nvCxnSpPr>
        <p:spPr>
          <a:xfrm>
            <a:off x="6234625" y="1589179"/>
            <a:ext cx="999891" cy="48288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F0E314A-797C-F1D6-6333-EFFFB603903D}"/>
              </a:ext>
            </a:extLst>
          </p:cNvPr>
          <p:cNvCxnSpPr>
            <a:cxnSpLocks/>
          </p:cNvCxnSpPr>
          <p:nvPr/>
        </p:nvCxnSpPr>
        <p:spPr>
          <a:xfrm>
            <a:off x="6251503" y="1295401"/>
            <a:ext cx="2900808" cy="7351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FD42DD21-A00A-497D-ABCA-5535089BA956}"/>
              </a:ext>
            </a:extLst>
          </p:cNvPr>
          <p:cNvCxnSpPr>
            <a:cxnSpLocks/>
            <a:endCxn id="17" idx="1"/>
          </p:cNvCxnSpPr>
          <p:nvPr/>
        </p:nvCxnSpPr>
        <p:spPr>
          <a:xfrm>
            <a:off x="6530138" y="3843580"/>
            <a:ext cx="3334400" cy="389424"/>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2A6C69AB-D7EE-2653-9906-1D0FE4DDBF23}"/>
              </a:ext>
            </a:extLst>
          </p:cNvPr>
          <p:cNvCxnSpPr>
            <a:cxnSpLocks/>
          </p:cNvCxnSpPr>
          <p:nvPr/>
        </p:nvCxnSpPr>
        <p:spPr>
          <a:xfrm>
            <a:off x="6456132" y="4114550"/>
            <a:ext cx="3154033" cy="579075"/>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C8A6DDD7-FF22-483A-F9A8-B89F96550C0A}"/>
              </a:ext>
            </a:extLst>
          </p:cNvPr>
          <p:cNvCxnSpPr>
            <a:cxnSpLocks/>
          </p:cNvCxnSpPr>
          <p:nvPr/>
        </p:nvCxnSpPr>
        <p:spPr>
          <a:xfrm>
            <a:off x="5863200" y="4182453"/>
            <a:ext cx="1838707" cy="579075"/>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DA4D0A21-3FE7-5537-D387-6120A27FC54B}"/>
              </a:ext>
            </a:extLst>
          </p:cNvPr>
          <p:cNvCxnSpPr>
            <a:cxnSpLocks/>
          </p:cNvCxnSpPr>
          <p:nvPr/>
        </p:nvCxnSpPr>
        <p:spPr>
          <a:xfrm>
            <a:off x="5574414" y="4138665"/>
            <a:ext cx="0" cy="622863"/>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7D2E438A-CE3D-D6F8-F1D8-08EE2BC5C712}"/>
              </a:ext>
            </a:extLst>
          </p:cNvPr>
          <p:cNvCxnSpPr>
            <a:cxnSpLocks/>
            <a:endCxn id="15" idx="0"/>
          </p:cNvCxnSpPr>
          <p:nvPr/>
        </p:nvCxnSpPr>
        <p:spPr>
          <a:xfrm flipH="1">
            <a:off x="3841376" y="4128673"/>
            <a:ext cx="989902" cy="640541"/>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023E4293-115B-B84B-153A-5293CE1CDF23}"/>
              </a:ext>
            </a:extLst>
          </p:cNvPr>
          <p:cNvCxnSpPr>
            <a:cxnSpLocks/>
          </p:cNvCxnSpPr>
          <p:nvPr/>
        </p:nvCxnSpPr>
        <p:spPr>
          <a:xfrm flipV="1">
            <a:off x="2000627" y="4058772"/>
            <a:ext cx="2763417" cy="627723"/>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183DC55C-8DD3-05C9-8873-9C794E653EA1}"/>
              </a:ext>
            </a:extLst>
          </p:cNvPr>
          <p:cNvCxnSpPr>
            <a:cxnSpLocks/>
          </p:cNvCxnSpPr>
          <p:nvPr/>
        </p:nvCxnSpPr>
        <p:spPr>
          <a:xfrm>
            <a:off x="3826437" y="2651514"/>
            <a:ext cx="1171148" cy="52918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7E0ADC24-A67A-DEA8-6E92-81D53443580B}"/>
              </a:ext>
            </a:extLst>
          </p:cNvPr>
          <p:cNvCxnSpPr>
            <a:cxnSpLocks/>
          </p:cNvCxnSpPr>
          <p:nvPr/>
        </p:nvCxnSpPr>
        <p:spPr>
          <a:xfrm>
            <a:off x="5652246" y="2670251"/>
            <a:ext cx="0" cy="50281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62C5F3D2-E3C4-39E8-94E9-48A711B16918}"/>
              </a:ext>
            </a:extLst>
          </p:cNvPr>
          <p:cNvCxnSpPr>
            <a:cxnSpLocks/>
          </p:cNvCxnSpPr>
          <p:nvPr/>
        </p:nvCxnSpPr>
        <p:spPr>
          <a:xfrm flipH="1">
            <a:off x="6444882" y="2677885"/>
            <a:ext cx="1225173" cy="50281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B989F564-05BB-7164-23F7-1863EBD5FB29}"/>
              </a:ext>
            </a:extLst>
          </p:cNvPr>
          <p:cNvCxnSpPr>
            <a:cxnSpLocks/>
          </p:cNvCxnSpPr>
          <p:nvPr/>
        </p:nvCxnSpPr>
        <p:spPr>
          <a:xfrm flipH="1">
            <a:off x="6530138" y="2687793"/>
            <a:ext cx="3075544" cy="64728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027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Conclusion</a:t>
            </a:r>
          </a:p>
          <a:p>
            <a:r>
              <a:rPr lang="en-US" sz="2800" dirty="0"/>
              <a:t>Tozer: not enough to simply define a theological construct</a:t>
            </a:r>
            <a:br>
              <a:rPr lang="en-US" sz="2800" dirty="0"/>
            </a:br>
            <a:r>
              <a:rPr lang="en-US" sz="2800" dirty="0"/>
              <a:t>             as it is to know its meaning in the experience of life.</a:t>
            </a:r>
          </a:p>
          <a:p>
            <a:r>
              <a:rPr lang="en-US" sz="2800" dirty="0"/>
              <a:t>One example of the engagement of the process of fearing God – Elliott my Marine infantryman son in Afghanistan:  helplessness/</a:t>
            </a:r>
            <a:r>
              <a:rPr lang="en-US" sz="2800" dirty="0" err="1"/>
              <a:t>humbled</a:t>
            </a:r>
            <a:r>
              <a:rPr lang="en-US" sz="2800" dirty="0" err="1">
                <a:sym typeface="Wingdings" panose="05000000000000000000" pitchFamily="2" charset="2"/>
              </a:rPr>
              <a:t>dependence</a:t>
            </a:r>
            <a:r>
              <a:rPr lang="en-US" sz="2800" dirty="0">
                <a:sym typeface="Wingdings" panose="05000000000000000000" pitchFamily="2" charset="2"/>
              </a:rPr>
              <a:t>/trust fear  obedience  worship/praise</a:t>
            </a:r>
          </a:p>
          <a:p>
            <a:pPr marL="0" indent="0">
              <a:buNone/>
            </a:pPr>
            <a:r>
              <a:rPr lang="en-US" sz="2800" dirty="0">
                <a:sym typeface="Wingdings" panose="05000000000000000000" pitchFamily="2" charset="2"/>
              </a:rPr>
              <a:t> </a:t>
            </a:r>
            <a:endParaRPr lang="en-US" sz="2800" dirty="0"/>
          </a:p>
        </p:txBody>
      </p:sp>
    </p:spTree>
    <p:extLst>
      <p:ext uri="{BB962C8B-B14F-4D97-AF65-F5344CB8AC3E}">
        <p14:creationId xmlns:p14="http://schemas.microsoft.com/office/powerpoint/2010/main" val="47213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BB031-54D7-0B4E-01CB-13B8F0694A26}"/>
              </a:ext>
            </a:extLst>
          </p:cNvPr>
          <p:cNvSpPr>
            <a:spLocks noGrp="1"/>
          </p:cNvSpPr>
          <p:nvPr>
            <p:ph type="title"/>
          </p:nvPr>
        </p:nvSpPr>
        <p:spPr/>
        <p:txBody>
          <a:bodyPr/>
          <a:lstStyle/>
          <a:p>
            <a:r>
              <a:rPr lang="en-US" dirty="0"/>
              <a:t>Conclusions on the Fear of God </a:t>
            </a:r>
          </a:p>
        </p:txBody>
      </p:sp>
      <p:sp>
        <p:nvSpPr>
          <p:cNvPr id="3" name="Content Placeholder 2">
            <a:extLst>
              <a:ext uri="{FF2B5EF4-FFF2-40B4-BE49-F238E27FC236}">
                <a16:creationId xmlns:a16="http://schemas.microsoft.com/office/drawing/2014/main" id="{C46BE0C1-039F-0034-DBB9-8884DC982F03}"/>
              </a:ext>
            </a:extLst>
          </p:cNvPr>
          <p:cNvSpPr>
            <a:spLocks noGrp="1"/>
          </p:cNvSpPr>
          <p:nvPr>
            <p:ph idx="1"/>
          </p:nvPr>
        </p:nvSpPr>
        <p:spPr>
          <a:xfrm>
            <a:off x="1103312" y="2052918"/>
            <a:ext cx="10386323" cy="4195481"/>
          </a:xfrm>
        </p:spPr>
        <p:txBody>
          <a:bodyPr>
            <a:normAutofit fontScale="77500" lnSpcReduction="20000"/>
          </a:bodyPr>
          <a:lstStyle/>
          <a:p>
            <a:pPr algn="l" rtl="0"/>
            <a:r>
              <a:rPr lang="en-US" sz="3600" dirty="0">
                <a:solidFill>
                  <a:schemeClr val="tx1">
                    <a:lumMod val="95000"/>
                  </a:schemeClr>
                </a:solidFill>
              </a:rPr>
              <a:t>Ps 40:3 </a:t>
            </a:r>
            <a:r>
              <a:rPr lang="en-US" sz="3200" dirty="0">
                <a:solidFill>
                  <a:schemeClr val="tx1">
                    <a:lumMod val="95000"/>
                  </a:schemeClr>
                </a:solidFill>
              </a:rPr>
              <a:t>He put a new song in my mouth   -- Praise</a:t>
            </a:r>
            <a:br>
              <a:rPr lang="en-US" sz="3200" dirty="0">
                <a:solidFill>
                  <a:schemeClr val="tx1">
                    <a:lumMod val="95000"/>
                  </a:schemeClr>
                </a:solidFill>
              </a:rPr>
            </a:br>
            <a:r>
              <a:rPr lang="en-US" sz="3200" dirty="0">
                <a:solidFill>
                  <a:schemeClr val="tx1">
                    <a:lumMod val="95000"/>
                  </a:schemeClr>
                </a:solidFill>
              </a:rPr>
              <a:t>                  a song of praise to our God. </a:t>
            </a:r>
            <a:br>
              <a:rPr lang="en-US" sz="3200" dirty="0">
                <a:solidFill>
                  <a:schemeClr val="tx1">
                    <a:lumMod val="95000"/>
                  </a:schemeClr>
                </a:solidFill>
              </a:rPr>
            </a:br>
            <a:r>
              <a:rPr lang="en-US" sz="3200" dirty="0">
                <a:solidFill>
                  <a:schemeClr val="tx1">
                    <a:lumMod val="95000"/>
                  </a:schemeClr>
                </a:solidFill>
              </a:rPr>
              <a:t>              Many will </a:t>
            </a:r>
            <a:r>
              <a:rPr lang="en-US" sz="3200" dirty="0">
                <a:solidFill>
                  <a:srgbClr val="FFFF00"/>
                </a:solidFill>
              </a:rPr>
              <a:t>see and fear</a:t>
            </a:r>
            <a:r>
              <a:rPr lang="en-US" sz="3200" dirty="0">
                <a:solidFill>
                  <a:schemeClr val="tx1">
                    <a:lumMod val="95000"/>
                  </a:schemeClr>
                </a:solidFill>
              </a:rPr>
              <a:t>, </a:t>
            </a:r>
            <a:br>
              <a:rPr lang="en-US" sz="3200" dirty="0">
                <a:solidFill>
                  <a:schemeClr val="tx1">
                    <a:lumMod val="95000"/>
                  </a:schemeClr>
                </a:solidFill>
              </a:rPr>
            </a:br>
            <a:r>
              <a:rPr lang="en-US" sz="3200" dirty="0">
                <a:solidFill>
                  <a:schemeClr val="tx1">
                    <a:lumMod val="95000"/>
                  </a:schemeClr>
                </a:solidFill>
              </a:rPr>
              <a:t>                    and put their trust in the Lord. </a:t>
            </a:r>
          </a:p>
          <a:p>
            <a:r>
              <a:rPr lang="en-US" sz="3600" dirty="0"/>
              <a:t>The fear of the Lord is the beginning of wisdom,</a:t>
            </a:r>
            <a:br>
              <a:rPr lang="en-US" sz="3600" dirty="0"/>
            </a:br>
            <a:r>
              <a:rPr lang="en-US" sz="3600" dirty="0"/>
              <a:t> and the knowledge of the Holy One is insight. </a:t>
            </a:r>
            <a:br>
              <a:rPr lang="en-US" sz="3600" dirty="0"/>
            </a:br>
            <a:r>
              <a:rPr lang="en-US" sz="3600" dirty="0"/>
              <a:t>         (Prov. 9:10)</a:t>
            </a:r>
          </a:p>
          <a:p>
            <a:r>
              <a:rPr lang="en-US" sz="3600" dirty="0"/>
              <a:t>He is the Great King setting up the order and connecting</a:t>
            </a:r>
            <a:br>
              <a:rPr lang="en-US" sz="3600" dirty="0"/>
            </a:br>
            <a:r>
              <a:rPr lang="en-US" sz="3600" dirty="0"/>
              <a:t>     character/act to consequence</a:t>
            </a:r>
          </a:p>
          <a:p>
            <a:r>
              <a:rPr lang="en-US" sz="3600" dirty="0"/>
              <a:t>Let us be in awe/fear/worship/be humble/trust/obey</a:t>
            </a:r>
            <a:endParaRPr lang="en-US" sz="3200" dirty="0">
              <a:solidFill>
                <a:schemeClr val="tx1">
                  <a:lumMod val="95000"/>
                </a:schemeClr>
              </a:solidFill>
            </a:endParaRPr>
          </a:p>
        </p:txBody>
      </p:sp>
    </p:spTree>
    <p:extLst>
      <p:ext uri="{BB962C8B-B14F-4D97-AF65-F5344CB8AC3E}">
        <p14:creationId xmlns:p14="http://schemas.microsoft.com/office/powerpoint/2010/main" val="65613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Cognitive </a:t>
            </a:r>
            <a:r>
              <a:rPr lang="en-US" sz="3200" dirty="0" err="1">
                <a:solidFill>
                  <a:srgbClr val="FFFF00"/>
                </a:solidFill>
              </a:rPr>
              <a:t>Metonymistic</a:t>
            </a:r>
            <a:r>
              <a:rPr lang="en-US" sz="3200" dirty="0">
                <a:solidFill>
                  <a:srgbClr val="FFFF00"/>
                </a:solidFill>
              </a:rPr>
              <a:t> ways of thinking:</a:t>
            </a:r>
          </a:p>
          <a:p>
            <a:pPr lvl="1"/>
            <a:r>
              <a:rPr lang="en-US" sz="3000" dirty="0">
                <a:solidFill>
                  <a:srgbClr val="FFFF00"/>
                </a:solidFill>
              </a:rPr>
              <a:t>SPECIFIC FOR GENERIC</a:t>
            </a:r>
            <a:r>
              <a:rPr lang="en-US" sz="3000" dirty="0"/>
              <a:t>: I did some xeroxing</a:t>
            </a:r>
            <a:br>
              <a:rPr lang="en-US" sz="3000" dirty="0"/>
            </a:br>
            <a:r>
              <a:rPr lang="en-US" sz="3000" dirty="0"/>
              <a:t>      [“xeroxing” for “copying”]</a:t>
            </a:r>
          </a:p>
          <a:p>
            <a:pPr lvl="1"/>
            <a:r>
              <a:rPr lang="en-US" sz="3000" dirty="0">
                <a:solidFill>
                  <a:srgbClr val="FFFF00"/>
                </a:solidFill>
              </a:rPr>
              <a:t>AGENT FOR ACTION</a:t>
            </a:r>
            <a:r>
              <a:rPr lang="en-US" sz="3000" dirty="0"/>
              <a:t>: “to author a book” </a:t>
            </a:r>
            <a:br>
              <a:rPr lang="en-US" sz="3000" dirty="0"/>
            </a:br>
            <a:r>
              <a:rPr lang="en-US" sz="3000" dirty="0"/>
              <a:t>      [“author” for “writing”] </a:t>
            </a:r>
          </a:p>
          <a:p>
            <a:pPr lvl="1"/>
            <a:r>
              <a:rPr lang="en-US" sz="3000" dirty="0">
                <a:solidFill>
                  <a:srgbClr val="FFFF00"/>
                </a:solidFill>
              </a:rPr>
              <a:t>RESULT FOR ACTION</a:t>
            </a:r>
            <a:r>
              <a:rPr lang="en-US" sz="3000" dirty="0"/>
              <a:t>: “to landscape a garden”</a:t>
            </a:r>
            <a:br>
              <a:rPr lang="en-US" sz="3000" dirty="0"/>
            </a:br>
            <a:r>
              <a:rPr lang="en-US" sz="3000" dirty="0"/>
              <a:t>      [“landscape” for “raking, planting, etc.]</a:t>
            </a:r>
          </a:p>
          <a:p>
            <a:pPr lvl="1"/>
            <a:r>
              <a:rPr lang="en-US" sz="3000" dirty="0">
                <a:solidFill>
                  <a:srgbClr val="FFFF00"/>
                </a:solidFill>
              </a:rPr>
              <a:t>INSTRUMENT FOR AGENT</a:t>
            </a:r>
            <a:r>
              <a:rPr lang="en-US" sz="3000" dirty="0"/>
              <a:t>:  “the pen wrote”</a:t>
            </a:r>
            <a:br>
              <a:rPr lang="en-US" sz="3000" dirty="0"/>
            </a:br>
            <a:r>
              <a:rPr lang="en-US" sz="3000" dirty="0"/>
              <a:t>       [“pen” for the “writer”]</a:t>
            </a:r>
          </a:p>
        </p:txBody>
      </p:sp>
    </p:spTree>
    <p:extLst>
      <p:ext uri="{BB962C8B-B14F-4D97-AF65-F5344CB8AC3E}">
        <p14:creationId xmlns:p14="http://schemas.microsoft.com/office/powerpoint/2010/main" val="121116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10ECB-C6DA-4B4C-02AD-801B7DCA07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43FC64-7694-255F-C55C-0B10BBB473C4}"/>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326F814A-75C2-45C3-DAFF-3C681539B98E}"/>
              </a:ext>
            </a:extLst>
          </p:cNvPr>
          <p:cNvSpPr>
            <a:spLocks noGrp="1"/>
          </p:cNvSpPr>
          <p:nvPr>
            <p:ph idx="1"/>
          </p:nvPr>
        </p:nvSpPr>
        <p:spPr>
          <a:xfrm>
            <a:off x="546847" y="1490382"/>
            <a:ext cx="11134165" cy="5116606"/>
          </a:xfrm>
        </p:spPr>
        <p:txBody>
          <a:bodyPr>
            <a:normAutofit/>
          </a:bodyPr>
          <a:lstStyle/>
          <a:p>
            <a:r>
              <a:rPr lang="en-US" sz="3200" dirty="0">
                <a:solidFill>
                  <a:srgbClr val="FFFF00"/>
                </a:solidFill>
              </a:rPr>
              <a:t>Cognitive </a:t>
            </a:r>
            <a:r>
              <a:rPr lang="en-US" sz="3200" dirty="0" err="1">
                <a:solidFill>
                  <a:srgbClr val="FFFF00"/>
                </a:solidFill>
              </a:rPr>
              <a:t>Metonymistic</a:t>
            </a:r>
            <a:r>
              <a:rPr lang="en-US" sz="3200" dirty="0">
                <a:solidFill>
                  <a:srgbClr val="FFFF00"/>
                </a:solidFill>
              </a:rPr>
              <a:t> ways of thinking:</a:t>
            </a:r>
          </a:p>
          <a:p>
            <a:pPr lvl="1"/>
            <a:r>
              <a:rPr lang="en-US" sz="3000" dirty="0">
                <a:solidFill>
                  <a:srgbClr val="FFFF00"/>
                </a:solidFill>
              </a:rPr>
              <a:t>PRODUCER FOR PRODUCT</a:t>
            </a:r>
            <a:r>
              <a:rPr lang="en-US" sz="3000" dirty="0"/>
              <a:t>: the Harley sounded great</a:t>
            </a:r>
            <a:br>
              <a:rPr lang="en-US" sz="3000" dirty="0"/>
            </a:br>
            <a:r>
              <a:rPr lang="en-US" sz="3000" dirty="0"/>
              <a:t>      [“Harley” for “motorcycle”]</a:t>
            </a:r>
          </a:p>
          <a:p>
            <a:pPr lvl="1"/>
            <a:r>
              <a:rPr lang="en-US" sz="3000" dirty="0">
                <a:solidFill>
                  <a:srgbClr val="FFFF00"/>
                </a:solidFill>
              </a:rPr>
              <a:t>PLACE FOR GROUP</a:t>
            </a:r>
            <a:r>
              <a:rPr lang="en-US" sz="3000" dirty="0"/>
              <a:t>: “Washington decided” </a:t>
            </a:r>
            <a:br>
              <a:rPr lang="en-US" sz="3000" dirty="0"/>
            </a:br>
            <a:r>
              <a:rPr lang="en-US" sz="3000" dirty="0"/>
              <a:t>      [“Washington” for “Group who decided”] </a:t>
            </a:r>
          </a:p>
          <a:p>
            <a:pPr lvl="1"/>
            <a:r>
              <a:rPr lang="en-US" sz="3000" dirty="0">
                <a:solidFill>
                  <a:srgbClr val="FFFF00"/>
                </a:solidFill>
              </a:rPr>
              <a:t>WHOLE EVENT FOR SUB-EVENT</a:t>
            </a:r>
            <a:r>
              <a:rPr lang="en-US" sz="3000" dirty="0"/>
              <a:t>: “Bill is driving to Boston”</a:t>
            </a:r>
            <a:br>
              <a:rPr lang="en-US" sz="3000" dirty="0"/>
            </a:br>
            <a:r>
              <a:rPr lang="en-US" sz="3000" dirty="0"/>
              <a:t>      [“Driving” for “gassed car, route, planned,” etc.]</a:t>
            </a:r>
          </a:p>
          <a:p>
            <a:pPr lvl="1"/>
            <a:r>
              <a:rPr lang="en-US" sz="3000" dirty="0"/>
              <a:t> </a:t>
            </a:r>
            <a:r>
              <a:rPr lang="en-US" sz="3000" dirty="0">
                <a:solidFill>
                  <a:srgbClr val="FFFF00"/>
                </a:solidFill>
              </a:rPr>
              <a:t>EFFECT FOR CAUSE</a:t>
            </a:r>
            <a:r>
              <a:rPr lang="en-US" sz="3000" dirty="0"/>
              <a:t>:  “John has a long face”</a:t>
            </a:r>
            <a:br>
              <a:rPr lang="en-US" sz="3000" dirty="0"/>
            </a:br>
            <a:r>
              <a:rPr lang="en-US" sz="3000" dirty="0"/>
              <a:t>     [“long face” for “sadness”]</a:t>
            </a:r>
          </a:p>
          <a:p>
            <a:pPr lvl="1"/>
            <a:endParaRPr lang="en-US" sz="3000" dirty="0"/>
          </a:p>
        </p:txBody>
      </p:sp>
    </p:spTree>
    <p:extLst>
      <p:ext uri="{BB962C8B-B14F-4D97-AF65-F5344CB8AC3E}">
        <p14:creationId xmlns:p14="http://schemas.microsoft.com/office/powerpoint/2010/main" val="182767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F3F95-80F1-C952-3050-5D9F33894F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DB9E2D-62E5-FF74-19D9-50FB878D014D}"/>
              </a:ext>
            </a:extLst>
          </p:cNvPr>
          <p:cNvSpPr>
            <a:spLocks noGrp="1"/>
          </p:cNvSpPr>
          <p:nvPr>
            <p:ph type="title"/>
          </p:nvPr>
        </p:nvSpPr>
        <p:spPr/>
        <p:txBody>
          <a:bodyPr/>
          <a:lstStyle/>
          <a:p>
            <a:r>
              <a:rPr lang="en-US" dirty="0"/>
              <a:t>Fear of God</a:t>
            </a:r>
          </a:p>
        </p:txBody>
      </p:sp>
      <p:sp>
        <p:nvSpPr>
          <p:cNvPr id="3" name="Content Placeholder 2">
            <a:extLst>
              <a:ext uri="{FF2B5EF4-FFF2-40B4-BE49-F238E27FC236}">
                <a16:creationId xmlns:a16="http://schemas.microsoft.com/office/drawing/2014/main" id="{DD7E70B1-3FF2-1F6C-38BD-EA303130BFAE}"/>
              </a:ext>
            </a:extLst>
          </p:cNvPr>
          <p:cNvSpPr>
            <a:spLocks noGrp="1"/>
          </p:cNvSpPr>
          <p:nvPr>
            <p:ph idx="1"/>
          </p:nvPr>
        </p:nvSpPr>
        <p:spPr>
          <a:xfrm>
            <a:off x="932983" y="1490382"/>
            <a:ext cx="10473770" cy="4608201"/>
          </a:xfrm>
        </p:spPr>
        <p:txBody>
          <a:bodyPr>
            <a:normAutofit/>
          </a:bodyPr>
          <a:lstStyle/>
          <a:p>
            <a:r>
              <a:rPr lang="en-US" sz="3200" dirty="0"/>
              <a:t>Clearest example of fear of God as metonymy: Gen. 31:42 </a:t>
            </a:r>
            <a:r>
              <a:rPr lang="en-US" sz="3200" dirty="0">
                <a:solidFill>
                  <a:srgbClr val="FFFF00"/>
                </a:solidFill>
              </a:rPr>
              <a:t>Fear of Isaac = God</a:t>
            </a:r>
          </a:p>
          <a:p>
            <a:r>
              <a:rPr lang="en-US" sz="3200" dirty="0"/>
              <a:t>If the God of my father, the God of Abraham and the </a:t>
            </a:r>
            <a:r>
              <a:rPr lang="en-US" sz="3200" dirty="0">
                <a:solidFill>
                  <a:srgbClr val="FFFF00"/>
                </a:solidFill>
              </a:rPr>
              <a:t>Fear of Isaac</a:t>
            </a:r>
            <a:r>
              <a:rPr lang="en-US" sz="3200" dirty="0"/>
              <a:t>, had not been on my side, surely now you would have sent me away empty-handed (Jacob to Laban)</a:t>
            </a:r>
          </a:p>
        </p:txBody>
      </p:sp>
    </p:spTree>
    <p:extLst>
      <p:ext uri="{BB962C8B-B14F-4D97-AF65-F5344CB8AC3E}">
        <p14:creationId xmlns:p14="http://schemas.microsoft.com/office/powerpoint/2010/main" val="744457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5B81C-8BBE-A7F4-CE56-1D38BB9B0239}"/>
              </a:ext>
            </a:extLst>
          </p:cNvPr>
          <p:cNvSpPr>
            <a:spLocks noGrp="1"/>
          </p:cNvSpPr>
          <p:nvPr>
            <p:ph type="title"/>
          </p:nvPr>
        </p:nvSpPr>
        <p:spPr>
          <a:xfrm>
            <a:off x="646111" y="452718"/>
            <a:ext cx="10884628" cy="1400530"/>
          </a:xfrm>
        </p:spPr>
        <p:txBody>
          <a:bodyPr/>
          <a:lstStyle/>
          <a:p>
            <a:r>
              <a:rPr lang="en-US" dirty="0"/>
              <a:t>Fear of God as </a:t>
            </a:r>
            <a:r>
              <a:rPr lang="en-US" dirty="0" err="1"/>
              <a:t>mysterium</a:t>
            </a:r>
            <a:r>
              <a:rPr lang="en-US" dirty="0"/>
              <a:t> </a:t>
            </a:r>
            <a:r>
              <a:rPr lang="en-US" dirty="0" err="1"/>
              <a:t>tremendum</a:t>
            </a:r>
            <a:endParaRPr lang="en-US" dirty="0"/>
          </a:p>
        </p:txBody>
      </p:sp>
      <p:sp>
        <p:nvSpPr>
          <p:cNvPr id="3" name="Content Placeholder 2">
            <a:extLst>
              <a:ext uri="{FF2B5EF4-FFF2-40B4-BE49-F238E27FC236}">
                <a16:creationId xmlns:a16="http://schemas.microsoft.com/office/drawing/2014/main" id="{49A41452-2CE6-5323-351E-7ABC62367274}"/>
              </a:ext>
            </a:extLst>
          </p:cNvPr>
          <p:cNvSpPr>
            <a:spLocks noGrp="1"/>
          </p:cNvSpPr>
          <p:nvPr>
            <p:ph idx="1"/>
          </p:nvPr>
        </p:nvSpPr>
        <p:spPr>
          <a:xfrm>
            <a:off x="193729" y="1292469"/>
            <a:ext cx="11807772" cy="5565531"/>
          </a:xfrm>
        </p:spPr>
        <p:txBody>
          <a:bodyPr>
            <a:normAutofit fontScale="77500" lnSpcReduction="20000"/>
          </a:bodyPr>
          <a:lstStyle/>
          <a:p>
            <a:r>
              <a:rPr lang="en-US" sz="3200" dirty="0">
                <a:solidFill>
                  <a:srgbClr val="FFFF00"/>
                </a:solidFill>
              </a:rPr>
              <a:t>Sacred Fear of God – </a:t>
            </a:r>
            <a:r>
              <a:rPr lang="en-US" sz="3200" dirty="0" err="1">
                <a:solidFill>
                  <a:srgbClr val="FFFF00"/>
                </a:solidFill>
              </a:rPr>
              <a:t>mysterium</a:t>
            </a:r>
            <a:r>
              <a:rPr lang="en-US" sz="3200" dirty="0">
                <a:solidFill>
                  <a:srgbClr val="FFFF00"/>
                </a:solidFill>
              </a:rPr>
              <a:t> </a:t>
            </a:r>
            <a:r>
              <a:rPr lang="en-US" sz="3200" dirty="0" err="1">
                <a:solidFill>
                  <a:srgbClr val="FFFF00"/>
                </a:solidFill>
              </a:rPr>
              <a:t>tremendum</a:t>
            </a:r>
            <a:r>
              <a:rPr lang="en-US" sz="3200" dirty="0">
                <a:solidFill>
                  <a:srgbClr val="FFFF00"/>
                </a:solidFill>
              </a:rPr>
              <a:t> </a:t>
            </a:r>
            <a:r>
              <a:rPr lang="en-US" sz="3200" dirty="0" err="1"/>
              <a:t>fascinosum</a:t>
            </a:r>
            <a:r>
              <a:rPr lang="en-US" sz="3200" dirty="0"/>
              <a:t>  -- Rudolf Otto terror/dreadful/trembling fear + awesome, majestic, astounding, amazing, reaction to the holiness/greatness/purity of God</a:t>
            </a:r>
          </a:p>
          <a:p>
            <a:r>
              <a:rPr lang="en-US" sz="3200" dirty="0">
                <a:latin typeface="Century Gothic" panose="020B0502020202020204" pitchFamily="34" charset="0"/>
              </a:rPr>
              <a:t>Exodus 3:6 </a:t>
            </a:r>
            <a:r>
              <a:rPr lang="en-US" sz="2800" b="0" i="0" dirty="0">
                <a:effectLst/>
                <a:latin typeface="Century Gothic" panose="020B0502020202020204" pitchFamily="34" charset="0"/>
              </a:rPr>
              <a:t>And he said, “I am the God of your father, the God of Abraham, the God of Isaac, and the God of Jacob.” And Moses hid his face, for he was </a:t>
            </a:r>
            <a:r>
              <a:rPr lang="en-US" sz="2800" b="0" i="0" dirty="0">
                <a:solidFill>
                  <a:srgbClr val="FFFF00"/>
                </a:solidFill>
                <a:effectLst/>
                <a:latin typeface="Century Gothic" panose="020B0502020202020204" pitchFamily="34" charset="0"/>
              </a:rPr>
              <a:t>afraid </a:t>
            </a:r>
            <a:r>
              <a:rPr lang="en-US" sz="2600" b="0" i="0" dirty="0">
                <a:solidFill>
                  <a:srgbClr val="FFFF00"/>
                </a:solidFill>
                <a:effectLst/>
              </a:rPr>
              <a:t>(</a:t>
            </a:r>
            <a:r>
              <a:rPr lang="he-IL" sz="3600" b="0" dirty="0">
                <a:latin typeface="SBL Hebrew" panose="02000000000000000000" pitchFamily="2" charset="-79"/>
                <a:cs typeface="SBL Hebrew" panose="02000000000000000000" pitchFamily="2" charset="-79"/>
              </a:rPr>
              <a:t>יָרֵא</a:t>
            </a:r>
            <a:r>
              <a:rPr lang="en-US" sz="3600" b="0" dirty="0">
                <a:latin typeface="SBL Hebrew" panose="02000000000000000000" pitchFamily="2" charset="-79"/>
                <a:cs typeface="SBL Hebrew" panose="02000000000000000000" pitchFamily="2" charset="-79"/>
              </a:rPr>
              <a:t> -</a:t>
            </a:r>
            <a:r>
              <a:rPr lang="en-US" sz="3600" b="0" i="1" dirty="0" err="1">
                <a:latin typeface="SBL Hebrew" panose="02000000000000000000" pitchFamily="2" charset="-79"/>
                <a:cs typeface="SBL Hebrew" panose="02000000000000000000" pitchFamily="2" charset="-79"/>
              </a:rPr>
              <a:t>yārēʾ</a:t>
            </a:r>
            <a:r>
              <a:rPr lang="en-US" sz="3600" b="0" i="1" dirty="0">
                <a:latin typeface="SBL Hebrew" panose="02000000000000000000" pitchFamily="2" charset="-79"/>
                <a:cs typeface="SBL Hebrew" panose="02000000000000000000" pitchFamily="2" charset="-79"/>
              </a:rPr>
              <a:t>)</a:t>
            </a:r>
            <a:r>
              <a:rPr lang="en-US" sz="5700" b="0" i="0" dirty="0">
                <a:effectLst/>
              </a:rPr>
              <a:t> </a:t>
            </a:r>
            <a:r>
              <a:rPr lang="en-US" sz="2800" b="0" i="0" dirty="0">
                <a:solidFill>
                  <a:srgbClr val="FFFF00"/>
                </a:solidFill>
                <a:effectLst/>
                <a:latin typeface="Century Gothic" panose="020B0502020202020204" pitchFamily="34" charset="0"/>
              </a:rPr>
              <a:t>to look </a:t>
            </a:r>
            <a:r>
              <a:rPr lang="en-US" sz="2800" b="0" i="0" dirty="0">
                <a:effectLst/>
                <a:latin typeface="Century Gothic" panose="020B0502020202020204" pitchFamily="34" charset="0"/>
              </a:rPr>
              <a:t>at God. (ESV)</a:t>
            </a:r>
            <a:endParaRPr lang="en-US" sz="3200" dirty="0">
              <a:latin typeface="Century Gothic" panose="020B0502020202020204" pitchFamily="34" charset="0"/>
            </a:endParaRPr>
          </a:p>
          <a:p>
            <a:r>
              <a:rPr lang="en-US" sz="3200" dirty="0">
                <a:latin typeface="Century Gothic" panose="020B0502020202020204" pitchFamily="34" charset="0"/>
              </a:rPr>
              <a:t>Acts 7:32 </a:t>
            </a:r>
            <a:r>
              <a:rPr lang="en-US" sz="2800" b="0" i="0" dirty="0">
                <a:effectLst/>
                <a:latin typeface="Century Gothic" panose="020B0502020202020204" pitchFamily="34" charset="0"/>
              </a:rPr>
              <a:t>‘I am the God of your fathers, the God of Abraham and of Isaac and of Jacob.’ And Moses </a:t>
            </a:r>
            <a:r>
              <a:rPr lang="en-US" sz="2800" b="0" i="0" dirty="0">
                <a:solidFill>
                  <a:srgbClr val="FFFF00"/>
                </a:solidFill>
                <a:effectLst/>
                <a:latin typeface="Century Gothic" panose="020B0502020202020204" pitchFamily="34" charset="0"/>
              </a:rPr>
              <a:t>trembled and did not dare to look</a:t>
            </a:r>
            <a:r>
              <a:rPr lang="en-US" sz="2800" b="0" i="0" dirty="0">
                <a:effectLst/>
                <a:latin typeface="Century Gothic" panose="020B0502020202020204" pitchFamily="34" charset="0"/>
              </a:rPr>
              <a:t>.</a:t>
            </a:r>
            <a:endParaRPr lang="en-US" sz="3200" dirty="0">
              <a:latin typeface="Century Gothic" panose="020B0502020202020204" pitchFamily="34" charset="0"/>
            </a:endParaRPr>
          </a:p>
          <a:p>
            <a:r>
              <a:rPr lang="en-US" sz="3200" dirty="0">
                <a:latin typeface="Century Gothic" panose="020B0502020202020204" pitchFamily="34" charset="0"/>
              </a:rPr>
              <a:t>Exodus 20:18-21 </a:t>
            </a:r>
            <a:r>
              <a:rPr lang="en-US" sz="2800" b="1" i="0" u="none" strike="noStrike" dirty="0">
                <a:effectLst/>
                <a:latin typeface="Century Gothic" panose="020B0502020202020204" pitchFamily="34" charset="0"/>
                <a:hlinkClick r:id="rId2">
                  <a:extLst>
                    <a:ext uri="{A12FA001-AC4F-418D-AE19-62706E023703}">
                      <ahyp:hlinkClr xmlns:ahyp="http://schemas.microsoft.com/office/drawing/2018/hyperlinkcolor" val="tx"/>
                    </a:ext>
                  </a:extLst>
                </a:hlinkClick>
              </a:rPr>
              <a:t>18</a:t>
            </a:r>
            <a:r>
              <a:rPr lang="en-US" sz="2800" b="0" i="0" dirty="0">
                <a:effectLst/>
                <a:latin typeface="Century Gothic" panose="020B0502020202020204" pitchFamily="34" charset="0"/>
              </a:rPr>
              <a:t>Now when all the people saw the thunder and the flashes of lightning and the sound of the trumpet and the mountain smoking, the </a:t>
            </a:r>
            <a:r>
              <a:rPr lang="en-US" sz="2800" b="0" i="0" dirty="0">
                <a:solidFill>
                  <a:srgbClr val="FFFF00"/>
                </a:solidFill>
                <a:effectLst/>
                <a:latin typeface="Century Gothic" panose="020B0502020202020204" pitchFamily="34" charset="0"/>
              </a:rPr>
              <a:t>people were </a:t>
            </a:r>
            <a:r>
              <a:rPr lang="en-US" sz="2800" b="0" i="0" dirty="0" err="1">
                <a:solidFill>
                  <a:srgbClr val="FFFF00"/>
                </a:solidFill>
                <a:effectLst/>
                <a:latin typeface="Century Gothic" panose="020B0502020202020204" pitchFamily="34" charset="0"/>
              </a:rPr>
              <a:t>afraid</a:t>
            </a:r>
            <a:r>
              <a:rPr lang="en-US" sz="2800" b="1" i="1" u="none" strike="noStrike" baseline="30000" dirty="0" err="1">
                <a:solidFill>
                  <a:srgbClr val="FFFF00"/>
                </a:solidFill>
                <a:effectLst/>
                <a:latin typeface="Century Gothic" panose="020B0502020202020204" pitchFamily="34" charset="0"/>
                <a:hlinkClick r:id="rId3" tooltip="Samaritan, Septuagint, Syriac, Vulgate; Masoretic Text the people saw">
                  <a:extLst>
                    <a:ext uri="{A12FA001-AC4F-418D-AE19-62706E023703}">
                      <ahyp:hlinkClr xmlns:ahyp="http://schemas.microsoft.com/office/drawing/2018/hyperlinkcolor" val="tx"/>
                    </a:ext>
                  </a:extLst>
                </a:hlinkClick>
              </a:rPr>
              <a:t>d</a:t>
            </a:r>
            <a:r>
              <a:rPr lang="en-US" sz="2800" b="0" i="0" dirty="0">
                <a:solidFill>
                  <a:srgbClr val="FFFF00"/>
                </a:solidFill>
                <a:effectLst/>
                <a:latin typeface="Century Gothic" panose="020B0502020202020204" pitchFamily="34" charset="0"/>
              </a:rPr>
              <a:t> </a:t>
            </a:r>
            <a:r>
              <a:rPr lang="en-US" sz="2000" b="0" i="0" dirty="0">
                <a:solidFill>
                  <a:srgbClr val="FFFF00"/>
                </a:solidFill>
                <a:effectLst/>
              </a:rPr>
              <a:t> </a:t>
            </a:r>
            <a:r>
              <a:rPr lang="en-US" sz="2600" b="0" i="0" dirty="0">
                <a:solidFill>
                  <a:srgbClr val="FFFF00"/>
                </a:solidFill>
                <a:effectLst/>
              </a:rPr>
              <a:t>(</a:t>
            </a:r>
            <a:r>
              <a:rPr lang="he-IL" sz="4000" b="0" dirty="0">
                <a:latin typeface="SBL Hebrew" panose="02000000000000000000" pitchFamily="2" charset="-79"/>
                <a:cs typeface="SBL Hebrew" panose="02000000000000000000" pitchFamily="2" charset="-79"/>
              </a:rPr>
              <a:t>יָרֵא</a:t>
            </a:r>
            <a:r>
              <a:rPr lang="en-US" sz="4000" b="0" dirty="0">
                <a:latin typeface="SBL Hebrew" panose="02000000000000000000" pitchFamily="2" charset="-79"/>
                <a:cs typeface="SBL Hebrew" panose="02000000000000000000" pitchFamily="2" charset="-79"/>
              </a:rPr>
              <a:t> -</a:t>
            </a:r>
            <a:r>
              <a:rPr lang="en-US" sz="4000" b="0" i="1" dirty="0" err="1">
                <a:latin typeface="SBL Hebrew" panose="02000000000000000000" pitchFamily="2" charset="-79"/>
                <a:cs typeface="SBL Hebrew" panose="02000000000000000000" pitchFamily="2" charset="-79"/>
              </a:rPr>
              <a:t>yārēʾ</a:t>
            </a:r>
            <a:r>
              <a:rPr lang="en-US" sz="4000" b="0" i="1" dirty="0">
                <a:latin typeface="SBL Hebrew" panose="02000000000000000000" pitchFamily="2" charset="-79"/>
                <a:cs typeface="SBL Hebrew" panose="02000000000000000000" pitchFamily="2" charset="-79"/>
              </a:rPr>
              <a:t>)</a:t>
            </a:r>
            <a:r>
              <a:rPr lang="en-US" sz="5700" b="0" i="0" dirty="0">
                <a:effectLst/>
              </a:rPr>
              <a:t> </a:t>
            </a:r>
            <a:r>
              <a:rPr lang="en-US" sz="2800" b="0" i="0" dirty="0">
                <a:solidFill>
                  <a:srgbClr val="FFFF00"/>
                </a:solidFill>
                <a:effectLst/>
                <a:latin typeface="Century Gothic" panose="020B0502020202020204" pitchFamily="34" charset="0"/>
              </a:rPr>
              <a:t>and trembled</a:t>
            </a:r>
            <a:r>
              <a:rPr lang="en-US" sz="2800" b="0" i="0" dirty="0">
                <a:effectLst/>
                <a:latin typeface="Century Gothic" panose="020B0502020202020204" pitchFamily="34" charset="0"/>
              </a:rPr>
              <a:t>, and they stood far off </a:t>
            </a:r>
            <a:r>
              <a:rPr lang="en-US" sz="2800" b="1" i="0" u="none" strike="noStrike" dirty="0">
                <a:effectLst/>
                <a:latin typeface="Century Gothic" panose="020B0502020202020204" pitchFamily="34" charset="0"/>
                <a:hlinkClick r:id="rId4">
                  <a:extLst>
                    <a:ext uri="{A12FA001-AC4F-418D-AE19-62706E023703}">
                      <ahyp:hlinkClr xmlns:ahyp="http://schemas.microsoft.com/office/drawing/2018/hyperlinkcolor" val="tx"/>
                    </a:ext>
                  </a:extLst>
                </a:hlinkClick>
              </a:rPr>
              <a:t>19</a:t>
            </a:r>
            <a:r>
              <a:rPr lang="en-US" sz="2800" b="0" i="0" dirty="0">
                <a:effectLst/>
                <a:latin typeface="Century Gothic" panose="020B0502020202020204" pitchFamily="34" charset="0"/>
              </a:rPr>
              <a:t>and said to Moses, “You speak to us, and we will listen; but do not let God speak to us, lest we die.” </a:t>
            </a:r>
            <a:r>
              <a:rPr lang="en-US" sz="2800" b="1" i="0" u="none" strike="noStrike" dirty="0">
                <a:effectLst/>
                <a:latin typeface="Century Gothic" panose="020B0502020202020204" pitchFamily="34" charset="0"/>
                <a:hlinkClick r:id="rId5">
                  <a:extLst>
                    <a:ext uri="{A12FA001-AC4F-418D-AE19-62706E023703}">
                      <ahyp:hlinkClr xmlns:ahyp="http://schemas.microsoft.com/office/drawing/2018/hyperlinkcolor" val="tx"/>
                    </a:ext>
                  </a:extLst>
                </a:hlinkClick>
              </a:rPr>
              <a:t>20</a:t>
            </a:r>
            <a:r>
              <a:rPr lang="en-US" sz="2800" b="0" i="0" dirty="0">
                <a:effectLst/>
                <a:latin typeface="Century Gothic" panose="020B0502020202020204" pitchFamily="34" charset="0"/>
              </a:rPr>
              <a:t>Moses said to the people, “Do not fear, for God has come to test you, that </a:t>
            </a:r>
            <a:r>
              <a:rPr lang="en-US" sz="2800" b="0" i="0" dirty="0">
                <a:solidFill>
                  <a:srgbClr val="FFFF00"/>
                </a:solidFill>
                <a:effectLst/>
                <a:latin typeface="Century Gothic" panose="020B0502020202020204" pitchFamily="34" charset="0"/>
              </a:rPr>
              <a:t>the fear </a:t>
            </a:r>
            <a:r>
              <a:rPr lang="en-US" sz="2600" b="0" i="0" dirty="0">
                <a:solidFill>
                  <a:srgbClr val="FFFF00"/>
                </a:solidFill>
                <a:effectLst/>
              </a:rPr>
              <a:t>(</a:t>
            </a:r>
            <a:r>
              <a:rPr lang="he-IL" sz="4000" b="0" dirty="0">
                <a:latin typeface="SBL Hebrew" panose="02000000000000000000" pitchFamily="2" charset="-79"/>
                <a:cs typeface="SBL Hebrew" panose="02000000000000000000" pitchFamily="2" charset="-79"/>
              </a:rPr>
              <a:t>יָרֵא</a:t>
            </a:r>
            <a:r>
              <a:rPr lang="en-US" sz="4000" b="0" dirty="0">
                <a:latin typeface="SBL Hebrew" panose="02000000000000000000" pitchFamily="2" charset="-79"/>
                <a:cs typeface="SBL Hebrew" panose="02000000000000000000" pitchFamily="2" charset="-79"/>
              </a:rPr>
              <a:t> -</a:t>
            </a:r>
            <a:r>
              <a:rPr lang="en-US" sz="4000" b="0" i="1" dirty="0" err="1">
                <a:latin typeface="SBL Hebrew" panose="02000000000000000000" pitchFamily="2" charset="-79"/>
                <a:cs typeface="SBL Hebrew" panose="02000000000000000000" pitchFamily="2" charset="-79"/>
              </a:rPr>
              <a:t>yārēʾ</a:t>
            </a:r>
            <a:r>
              <a:rPr lang="en-US" sz="4000" b="0" i="1" dirty="0">
                <a:latin typeface="SBL Hebrew" panose="02000000000000000000" pitchFamily="2" charset="-79"/>
                <a:cs typeface="SBL Hebrew" panose="02000000000000000000" pitchFamily="2" charset="-79"/>
              </a:rPr>
              <a:t>)</a:t>
            </a:r>
            <a:r>
              <a:rPr lang="en-US" sz="5700" b="0" i="0" dirty="0">
                <a:effectLst/>
              </a:rPr>
              <a:t> </a:t>
            </a:r>
            <a:r>
              <a:rPr lang="en-US" sz="2800" b="0" i="0" dirty="0">
                <a:solidFill>
                  <a:srgbClr val="FFFF00"/>
                </a:solidFill>
                <a:effectLst/>
                <a:latin typeface="Century Gothic" panose="020B0502020202020204" pitchFamily="34" charset="0"/>
              </a:rPr>
              <a:t>of him </a:t>
            </a:r>
            <a:r>
              <a:rPr lang="en-US" sz="2800" b="0" i="0" dirty="0">
                <a:effectLst/>
                <a:latin typeface="Century Gothic" panose="020B0502020202020204" pitchFamily="34" charset="0"/>
              </a:rPr>
              <a:t>may be before you, that you may not sin.” </a:t>
            </a:r>
            <a:r>
              <a:rPr lang="en-US" sz="2800" b="1" i="0" u="none" strike="noStrike" dirty="0">
                <a:effectLst/>
                <a:latin typeface="Century Gothic" panose="020B0502020202020204" pitchFamily="34" charset="0"/>
                <a:hlinkClick r:id="rId6">
                  <a:extLst>
                    <a:ext uri="{A12FA001-AC4F-418D-AE19-62706E023703}">
                      <ahyp:hlinkClr xmlns:ahyp="http://schemas.microsoft.com/office/drawing/2018/hyperlinkcolor" val="tx"/>
                    </a:ext>
                  </a:extLst>
                </a:hlinkClick>
              </a:rPr>
              <a:t>21</a:t>
            </a:r>
            <a:r>
              <a:rPr lang="en-US" sz="2800" b="0" i="0" dirty="0">
                <a:effectLst/>
                <a:latin typeface="Century Gothic" panose="020B0502020202020204" pitchFamily="34" charset="0"/>
              </a:rPr>
              <a:t>The people stood far off, while Moses drew near to the thick darkness where God was</a:t>
            </a:r>
            <a:r>
              <a:rPr lang="en-US" sz="2800" b="0" i="0" dirty="0">
                <a:solidFill>
                  <a:srgbClr val="001320"/>
                </a:solidFill>
                <a:effectLst/>
                <a:latin typeface="Century Gothic" panose="020B0502020202020204" pitchFamily="34" charset="0"/>
              </a:rPr>
              <a:t>.</a:t>
            </a:r>
            <a:r>
              <a:rPr lang="en-US" sz="3200" dirty="0">
                <a:latin typeface="Century Gothic" panose="020B0502020202020204" pitchFamily="34" charset="0"/>
              </a:rPr>
              <a:t> </a:t>
            </a:r>
          </a:p>
          <a:p>
            <a:endParaRPr lang="en-US" sz="3200" dirty="0"/>
          </a:p>
        </p:txBody>
      </p:sp>
    </p:spTree>
    <p:extLst>
      <p:ext uri="{BB962C8B-B14F-4D97-AF65-F5344CB8AC3E}">
        <p14:creationId xmlns:p14="http://schemas.microsoft.com/office/powerpoint/2010/main" val="104718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1939</TotalTime>
  <Words>6970</Words>
  <Application>Microsoft Office PowerPoint</Application>
  <PresentationFormat>Widescreen</PresentationFormat>
  <Paragraphs>317</Paragraphs>
  <Slides>57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vt:lpstr>
      <vt:lpstr>Calibri</vt:lpstr>
      <vt:lpstr>Century Gothic</vt:lpstr>
      <vt:lpstr>Roboto</vt:lpstr>
      <vt:lpstr>SBL Hebrew</vt:lpstr>
      <vt:lpstr>Wingdings</vt:lpstr>
      <vt:lpstr>Wingdings 3</vt:lpstr>
      <vt:lpstr>Ion</vt:lpstr>
      <vt:lpstr>Fear of God:  יִרְאַ֣ת יְ֭הוָה</vt:lpstr>
      <vt:lpstr>Fear of God</vt:lpstr>
      <vt:lpstr>Fear of God</vt:lpstr>
      <vt:lpstr>Fear of God</vt:lpstr>
      <vt:lpstr>Fear of God</vt:lpstr>
      <vt:lpstr>Fear of God</vt:lpstr>
      <vt:lpstr>Fear of God</vt:lpstr>
      <vt:lpstr>Fear of God</vt:lpstr>
      <vt:lpstr>Fear of God as mysterium tremendum</vt:lpstr>
      <vt:lpstr>Fear of God as mysterium tremendum</vt:lpstr>
      <vt:lpstr>Fear of God as mysterium tremendum</vt:lpstr>
      <vt:lpstr>Fear of God as mysterium tremendum</vt:lpstr>
      <vt:lpstr>Fear of God - NT</vt:lpstr>
      <vt:lpstr>Fear of God as mysterium tremendum</vt:lpstr>
      <vt:lpstr>Fear of God as mysterium tremendum</vt:lpstr>
      <vt:lpstr>Fear of God as mysterium tremendum</vt:lpstr>
      <vt:lpstr>Fear of God as mysterium tremendum</vt:lpstr>
      <vt:lpstr>Fear of God as terror of punishment</vt:lpstr>
      <vt:lpstr>Fear of God as terror of punishment</vt:lpstr>
      <vt:lpstr>Fear of God as terror of punishment</vt:lpstr>
      <vt:lpstr>Fear of God as terror of punishment</vt:lpstr>
      <vt:lpstr>Fear of God as cultic reverence /worship/obedience</vt:lpstr>
      <vt:lpstr>Fear of God as obedience</vt:lpstr>
      <vt:lpstr>Fear of God as obedience</vt:lpstr>
      <vt:lpstr>Fear of God as respect/reverence</vt:lpstr>
      <vt:lpstr>Fear of God as reverence</vt:lpstr>
      <vt:lpstr>Fear of God as teachable (statues, laws, decrees)</vt:lpstr>
      <vt:lpstr>Fear of God as divine directives</vt:lpstr>
      <vt:lpstr>Fear of God as divine directives</vt:lpstr>
      <vt:lpstr>Fear of God as divine directives</vt:lpstr>
      <vt:lpstr>Fear of God – obedience</vt:lpstr>
      <vt:lpstr>Fear of God – obedience</vt:lpstr>
      <vt:lpstr>Fear of God – obedience - Akedah</vt:lpstr>
      <vt:lpstr>Fear of God – broad moral fear </vt:lpstr>
      <vt:lpstr>Fear of God – broad moral fear </vt:lpstr>
      <vt:lpstr>Fear of God – broad moral fear group</vt:lpstr>
      <vt:lpstr>Fear of God</vt:lpstr>
      <vt:lpstr>Fear of God as virtue</vt:lpstr>
      <vt:lpstr>Fear of God = wisdom</vt:lpstr>
      <vt:lpstr>Fear of God – as virtue</vt:lpstr>
      <vt:lpstr>Fear of God -- as virtue</vt:lpstr>
      <vt:lpstr>Fear of God</vt:lpstr>
      <vt:lpstr>Fear of God </vt:lpstr>
      <vt:lpstr>Fear of God – virtue &amp; wisdom id</vt:lpstr>
      <vt:lpstr>Fear of God</vt:lpstr>
      <vt:lpstr>Fear of God</vt:lpstr>
      <vt:lpstr>Fear of God – as virtue</vt:lpstr>
      <vt:lpstr>Fear of God</vt:lpstr>
      <vt:lpstr>Fear of God and the Messianic King</vt:lpstr>
      <vt:lpstr>Fear of God</vt:lpstr>
      <vt:lpstr>Fear of God – fear and trust</vt:lpstr>
      <vt:lpstr>Fear of God</vt:lpstr>
      <vt:lpstr>Fear of God</vt:lpstr>
      <vt:lpstr>Fear of God</vt:lpstr>
      <vt:lpstr>Fear of God</vt:lpstr>
      <vt:lpstr>Fear of God</vt:lpstr>
      <vt:lpstr>Conclusions on the Fear of God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Fear of God</dc:title>
  <dc:creator>Ted Hildebrandt</dc:creator>
  <cp:lastModifiedBy>Ted Hildebrandt</cp:lastModifiedBy>
  <cp:revision>52</cp:revision>
  <dcterms:created xsi:type="dcterms:W3CDTF">2024-01-12T12:35:54Z</dcterms:created>
  <dcterms:modified xsi:type="dcterms:W3CDTF">2025-04-13T14:11:28Z</dcterms:modified>
</cp:coreProperties>
</file>