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62" r:id="rId3"/>
    <p:sldId id="264" r:id="rId4"/>
    <p:sldId id="257" r:id="rId5"/>
    <p:sldId id="258" r:id="rId6"/>
    <p:sldId id="266" r:id="rId7"/>
    <p:sldId id="259" r:id="rId8"/>
    <p:sldId id="267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83A3930-2EB1-C7DF-4FA9-DBC3E3CF28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C39DE-241D-6DA9-A4DA-84606821E4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93331B3-8F46-AA87-F74D-762B65F135A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EE15827E-C11C-C20F-0B11-3B5E82FC6D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C8A7F0E4-8BA7-BE42-5585-318D91F715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D9E402BC-9B21-788E-6797-633C3BEFA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8A48837-ED2D-4D64-BBD4-B105D294B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F07031E-DF30-7286-B842-DE4E07D2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81A835-8316-4791-997C-1BABD3265E86}" type="slidenum">
              <a:rPr kumimoji="0" lang="en-US" altLang="en-US"/>
              <a:pPr>
                <a:spcBef>
                  <a:spcPct val="0"/>
                </a:spcBef>
              </a:pPr>
              <a:t>1</a:t>
            </a:fld>
            <a:endParaRPr kumimoji="0"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D656769-130A-52EB-7221-CB6EB886F9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65ECD08-F9FD-9948-3C93-28DD61CE5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1DFF0E2-3927-B5E4-EF36-1EA84C62B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47FF11-9D73-470A-9252-52EDF7739C56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6F56839-2008-50C6-11FD-73C50DC4DD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001FE27-DF99-0394-EAA8-BE4EDACA4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66B4FED-5404-7EDE-1EE4-F5557AA7A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95BEA-E78C-48EE-976D-8E6A6D6CB333}" type="slidenum">
              <a:rPr kumimoji="0" lang="en-US" altLang="en-US"/>
              <a:pPr>
                <a:spcBef>
                  <a:spcPct val="0"/>
                </a:spcBef>
              </a:pPr>
              <a:t>3</a:t>
            </a:fld>
            <a:endParaRPr kumimoji="0"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34BACB4-7DB0-E946-A5B1-7AF7F888B0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3FE90A-4758-4C22-91F8-4FA48E24D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24A01F9-155B-1D1E-D97F-F4BF453E6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6814B-CF72-4244-B6B6-AB26A96FAE8B}" type="slidenum">
              <a:rPr kumimoji="0" lang="en-US" altLang="en-US"/>
              <a:pPr>
                <a:spcBef>
                  <a:spcPct val="0"/>
                </a:spcBef>
              </a:pPr>
              <a:t>4</a:t>
            </a:fld>
            <a:endParaRPr kumimoji="0"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480BDD2-1D34-69FE-DB4C-2B884C86E9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C44B491-92B8-B9AE-A129-BAB77FF0C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8A1F9B9-501E-80C2-8ECB-9FE6641EC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3295A-82BE-4194-B1AE-E13C8FE7005D}" type="slidenum">
              <a:rPr kumimoji="0" lang="en-US" altLang="en-US"/>
              <a:pPr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6966604-6358-AA63-5A5F-4C98111C91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BC39C77-0851-999A-5E2A-9233D31D9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8CB7A41-6F8E-3420-EA4E-70D614AFF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C015A-3FC3-47C2-9E5B-C8A5BDF5ECE5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56B0FC-0F06-3630-985F-35EEEAA0DC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49279D7-91C4-E5AD-9FED-6D75EFBE5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89A7EFD-7714-24E2-73D4-1AC9D13C2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AB130B-6D85-4EAB-A11F-1B6F57972103}" type="slidenum">
              <a:rPr kumimoji="0" lang="en-US" altLang="en-US"/>
              <a:pPr>
                <a:spcBef>
                  <a:spcPct val="0"/>
                </a:spcBef>
              </a:pPr>
              <a:t>7</a:t>
            </a:fld>
            <a:endParaRPr kumimoji="0"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517622B-A3D4-2183-7BEC-C1A7B31A2D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84AB0BC-2D39-A703-4027-4D2D4D17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4A43A93-DDE6-C325-9697-E32814631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85062-18B1-4452-9FF0-90BF2DB0CB76}" type="slidenum">
              <a:rPr kumimoji="0" lang="en-US" altLang="en-US"/>
              <a:pPr>
                <a:spcBef>
                  <a:spcPct val="0"/>
                </a:spcBef>
              </a:pPr>
              <a:t>9</a:t>
            </a:fld>
            <a:endParaRPr kumimoji="0"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48A4D5A-C228-B62D-7403-6B692B8FF6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6E59ED4-0CB6-3288-AB3A-4262CDB78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7828AE0-D585-7105-C4E8-AC834B5F8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09657-FCAA-4D06-8E16-8680A144A271}" type="slidenum">
              <a:rPr kumimoji="0" lang="en-US" altLang="en-US"/>
              <a:pPr>
                <a:spcBef>
                  <a:spcPct val="0"/>
                </a:spcBef>
              </a:pPr>
              <a:t>10</a:t>
            </a:fld>
            <a:endParaRPr kumimoji="0"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D6D702B-E77C-010B-71D5-7BBC471924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20C290E-98B2-C5A0-5853-E55CA84CA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987574A6-9CB4-AF4B-6EA1-8CCD879F56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3" name="Picture 16" descr="ARTBANNA">
              <a:extLst>
                <a:ext uri="{FF2B5EF4-FFF2-40B4-BE49-F238E27FC236}">
                  <a16:creationId xmlns:a16="http://schemas.microsoft.com/office/drawing/2014/main" id="{38EF688F-D372-46F3-E222-7B8470DAD6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7" descr="Arthsepa">
              <a:extLst>
                <a:ext uri="{FF2B5EF4-FFF2-40B4-BE49-F238E27FC236}">
                  <a16:creationId xmlns:a16="http://schemas.microsoft.com/office/drawing/2014/main" id="{4312418A-354D-556D-60A4-73B1FC73E4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8C6C7A-181D-E05F-5461-853879338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28337B4-6499-73C4-6302-A2EE424C6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5CB0B0E-101C-230D-CB48-ABED34671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D31086-9952-4AFD-B2A5-9CB9F7EA6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6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F2B19A0-C212-6611-D066-5BA7ACC49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C43FA45-DB77-3FE9-E6E5-19815C4EE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416AAFF-FAFC-3FE3-1DDF-74796A4AB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38A7-A4AA-4C59-890E-134DC83BF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756AB52-FFB6-0E18-9BBE-8C1C81AD4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ACB59E-E9DB-C212-5211-A5B6FEC0E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634C32E-75D7-6016-2CE6-D3CCB1CA8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B9989-82FE-4AE0-BC2E-C404DA242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6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8328061-B2F3-2380-58B2-994362D97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82F8B50-1799-2AA3-4E61-BD1633120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AA89C1E-BCCA-A31E-8028-7E0B132AF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4663-D605-4DCE-9856-1D750BEC7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2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C893331-3424-B549-CC84-312BF7343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38CDBFC-0864-3559-E4F1-ED15238DF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740FAF4-5EB9-2DAC-F998-A12EEE50A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A2826-362C-46D7-8F53-C2CF57902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43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334F52A-F240-6BC3-75BE-BF3BFF87B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18C1C5F-AD5D-600F-8142-1C11924D7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4A76592-B60A-E981-53A6-A0650EF75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96BC2-E09C-4322-ACD9-6E6E68BF5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E77F116-507C-AA68-91A6-15CC264BE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836EE09-A0CE-9E2A-2AE0-6D67BE5A4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B5F2489-7FE3-6633-1797-BE53014D6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D8ED9-8A46-4DD9-A03E-50926691A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0E8E617-5E8F-9DD3-91F1-5F57433FC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9C14A39-0564-D96C-B5D9-79E949B7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03DFDD-7A77-CD70-0E9F-21DA32B2C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53E16-65AB-4BE7-9CF8-47C6D5D30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0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2085E6B-8057-F8D0-5AA3-351536A8A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016705B-57E8-7E35-4DCF-EDFF080B7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57AF7FE-4ACC-9501-1BE4-D5EDA8C13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0A155-0211-4ECC-BED6-791FEB600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31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80C2760-6505-5F9E-03DF-9152BDB07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7215D3-2477-F91F-94F4-F804B7A39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985EDC0-8E1F-D80A-69F3-091F2DF11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FFE18-1B82-4C49-9157-BE5218C30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61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11C76B-6A26-1810-702F-5EA650DD8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7538EB1-FF1D-5086-D5FE-C980FF349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418CD51-4A06-AAD3-B761-C4C977933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29A68-A93A-494C-875F-8F970B926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58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>
            <a:extLst>
              <a:ext uri="{FF2B5EF4-FFF2-40B4-BE49-F238E27FC236}">
                <a16:creationId xmlns:a16="http://schemas.microsoft.com/office/drawing/2014/main" id="{F8189A68-9075-FA93-80D0-29FEBB6180A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ARTHSEPA">
              <a:extLst>
                <a:ext uri="{FF2B5EF4-FFF2-40B4-BE49-F238E27FC236}">
                  <a16:creationId xmlns:a16="http://schemas.microsoft.com/office/drawing/2014/main" id="{1A834DFF-7386-2B4E-2928-26899C4DE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8" descr="Arthsepa">
              <a:extLst>
                <a:ext uri="{FF2B5EF4-FFF2-40B4-BE49-F238E27FC236}">
                  <a16:creationId xmlns:a16="http://schemas.microsoft.com/office/drawing/2014/main" id="{89ED1BE5-42B0-E3CC-507D-001A10FBF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E77A1224-1A25-295C-8101-E51793D24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B1291EE5-EABD-D7D0-2BB2-584D21836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0B595BC1-E615-F406-DD7D-32FE48D3FD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6030FE55-BE18-CD1A-7084-606C899E16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0AB84ACE-E799-8361-6FCA-2D8986B8BF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9D96431E-09E0-4FFC-BBD1-0D050AC00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3F9CDA4-2A6F-EF1D-81D1-2FAA0817CA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 Corinthians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04626C-17BC-C501-AD78-77EF946288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0820F8-0ABD-D9C0-79CE-E88E20D74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 Corinthians– Major issues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510E9A3-60FF-54E1-33ED-C7EF11665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35818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Lost Letter? (I Cor. or Tear letter, or 2 Cor 10-13)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Forgiveness of Sinner—2:7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Old Glory – New Glory – Weight of Glory -3:17f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Glory in jars of clay (already/not yet tension)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Transparency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Separation from Evil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Requests for money – cheerful giver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Satan as an angel of light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Paul’s “Boasting”—Paul’s thorn in flesh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uls-Second-MissJourney copy">
            <a:extLst>
              <a:ext uri="{FF2B5EF4-FFF2-40B4-BE49-F238E27FC236}">
                <a16:creationId xmlns:a16="http://schemas.microsoft.com/office/drawing/2014/main" id="{2231C076-96B3-D1F3-4F15-5F44F74E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1BE67073-7CD5-129C-F872-1CC49B79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597650"/>
            <a:ext cx="1828800" cy="107950"/>
          </a:xfrm>
        </p:spPr>
        <p:txBody>
          <a:bodyPr/>
          <a:lstStyle/>
          <a:p>
            <a:pPr eaLnBrk="1" hangingPunct="1"/>
            <a:r>
              <a:rPr lang="en-US" altLang="en-US" sz="100"/>
              <a:t>Paul’s Second Missionary Journey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DFF56FE7-A853-605F-AF13-141E985D6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Corinth-Athens map</a:t>
            </a:r>
          </a:p>
        </p:txBody>
      </p:sp>
      <p:pic>
        <p:nvPicPr>
          <p:cNvPr id="8195" name="Picture 4" descr="Greece-Corinth-Athens">
            <a:extLst>
              <a:ext uri="{FF2B5EF4-FFF2-40B4-BE49-F238E27FC236}">
                <a16:creationId xmlns:a16="http://schemas.microsoft.com/office/drawing/2014/main" id="{D68901FF-F3CD-1AF5-8C32-205D870F854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614B0845-F8CB-17DF-FC44-F1026FECD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City of Corinth:  </a:t>
            </a:r>
          </a:p>
        </p:txBody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D7D0D24E-358C-736E-6BFC-8110841F0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828800"/>
            <a:ext cx="8208962" cy="5029200"/>
          </a:xfrm>
        </p:spPr>
        <p:txBody>
          <a:bodyPr/>
          <a:lstStyle/>
          <a:p>
            <a:pPr eaLnBrk="1" hangingPunct="1"/>
            <a:r>
              <a:rPr lang="en-US" altLang="en-US"/>
              <a:t>Does Location impact a church?</a:t>
            </a:r>
          </a:p>
          <a:p>
            <a:pPr eaLnBrk="1" hangingPunct="1"/>
            <a:r>
              <a:rPr lang="en-US" altLang="en-US"/>
              <a:t>Does History impact a church?</a:t>
            </a:r>
          </a:p>
          <a:p>
            <a:pPr eaLnBrk="1" hangingPunct="1"/>
            <a:r>
              <a:rPr lang="en-US" altLang="en-US"/>
              <a:t>Does commerce impact a church?</a:t>
            </a:r>
          </a:p>
          <a:p>
            <a:pPr eaLnBrk="1" hangingPunct="1"/>
            <a:r>
              <a:rPr lang="en-US" altLang="en-US"/>
              <a:t>Does the origin of its inhabitants impact a church?</a:t>
            </a:r>
          </a:p>
          <a:p>
            <a:pPr eaLnBrk="1" hangingPunct="1"/>
            <a:r>
              <a:rPr lang="en-US" altLang="en-US"/>
              <a:t>Does culture impact a church?--Roman</a:t>
            </a:r>
          </a:p>
          <a:p>
            <a:pPr eaLnBrk="1" hangingPunct="1"/>
            <a:r>
              <a:rPr lang="en-US" altLang="en-US"/>
              <a:t>Do local morals and religion impact a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A304A2E-EB89-A3F9-47A2-65C2F2D5B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Church at Corinth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F8C0302-DF28-90BC-883D-3CBEB5E58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053387" cy="4611687"/>
          </a:xfrm>
        </p:spPr>
        <p:txBody>
          <a:bodyPr/>
          <a:lstStyle/>
          <a:p>
            <a:pPr eaLnBrk="1" hangingPunct="1"/>
            <a:r>
              <a:rPr lang="en-US" altLang="en-US"/>
              <a:t>Paul as Founder—2MJ</a:t>
            </a:r>
          </a:p>
          <a:p>
            <a:pPr eaLnBrk="1" hangingPunct="1"/>
            <a:r>
              <a:rPr lang="en-US" altLang="en-US"/>
              <a:t>3 Archaeological finds:  bema, Erastus, inscription, Jewish Lintel inscription</a:t>
            </a:r>
          </a:p>
          <a:p>
            <a:pPr eaLnBrk="1" hangingPunct="1"/>
            <a:r>
              <a:rPr lang="en-US" altLang="en-US"/>
              <a:t>Occasion of letter writing: </a:t>
            </a:r>
          </a:p>
          <a:p>
            <a:pPr lvl="1" eaLnBrk="1" hangingPunct="1"/>
            <a:r>
              <a:rPr lang="en-US" altLang="en-US"/>
              <a:t>Previous letter (1 Cor 5:9); </a:t>
            </a:r>
          </a:p>
          <a:p>
            <a:pPr lvl="1" eaLnBrk="1" hangingPunct="1"/>
            <a:r>
              <a:rPr lang="en-US" altLang="en-US"/>
              <a:t>Oral 1 Cor. 1:11 </a:t>
            </a:r>
          </a:p>
          <a:p>
            <a:pPr lvl="1" eaLnBrk="1" hangingPunct="1"/>
            <a:r>
              <a:rPr lang="en-US" altLang="en-US"/>
              <a:t>Written 1 Cor 7:1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F36A067-28CC-FA71-72D2-A1FD356D6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26500" cy="762000"/>
          </a:xfrm>
        </p:spPr>
        <p:txBody>
          <a:bodyPr/>
          <a:lstStyle/>
          <a:p>
            <a:pPr eaLnBrk="1" hangingPunct="1"/>
            <a:r>
              <a:rPr lang="en-US" altLang="en-US"/>
              <a:t> What were the Church Problems?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62D81AB-602A-DE85-38C7-42AD8EF0A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Deep sin in past—ch. 6</a:t>
            </a:r>
          </a:p>
          <a:p>
            <a:pPr eaLnBrk="1" hangingPunct="1"/>
            <a:r>
              <a:rPr lang="en-US" altLang="en-US" sz="3600"/>
              <a:t>Lord’s supper—ch. 11</a:t>
            </a:r>
          </a:p>
          <a:p>
            <a:pPr eaLnBrk="1" hangingPunct="1"/>
            <a:r>
              <a:rPr lang="en-US" altLang="en-US" sz="3600"/>
              <a:t>Remiss in Disciplining—ch.5</a:t>
            </a:r>
          </a:p>
          <a:p>
            <a:pPr eaLnBrk="1" hangingPunct="1"/>
            <a:r>
              <a:rPr lang="en-US" altLang="en-US" sz="3600"/>
              <a:t>Factions—ch. 1, 3, 4 </a:t>
            </a:r>
          </a:p>
          <a:p>
            <a:pPr eaLnBrk="1" hangingPunct="1"/>
            <a:r>
              <a:rPr lang="en-US" altLang="en-US" sz="3600"/>
              <a:t>Idol-Meat—ch. 8</a:t>
            </a:r>
          </a:p>
          <a:p>
            <a:pPr eaLnBrk="1" hangingPunct="1"/>
            <a:r>
              <a:rPr lang="en-US" altLang="en-US" sz="3600"/>
              <a:t>Lawsuits—ch.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273623E-9FE3-B489-545C-8397D81AB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Issues in Corinthians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3C67A8F-918A-EAC9-40E6-F689249D0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752600"/>
            <a:ext cx="8208962" cy="4114800"/>
          </a:xfrm>
        </p:spPr>
        <p:txBody>
          <a:bodyPr/>
          <a:lstStyle/>
          <a:p>
            <a:pPr eaLnBrk="1" hangingPunct="1"/>
            <a:r>
              <a:rPr lang="en-US" altLang="en-US"/>
              <a:t>Marriage or Celibacy?—ch. 7</a:t>
            </a:r>
          </a:p>
          <a:p>
            <a:pPr eaLnBrk="1" hangingPunct="1"/>
            <a:r>
              <a:rPr lang="en-US" altLang="en-US"/>
              <a:t>I say not the Lord:  7:12</a:t>
            </a:r>
          </a:p>
          <a:p>
            <a:pPr eaLnBrk="1" hangingPunct="1"/>
            <a:r>
              <a:rPr lang="en-US" altLang="en-US"/>
              <a:t>Head Coverings—ch. 11</a:t>
            </a:r>
          </a:p>
          <a:p>
            <a:pPr eaLnBrk="1" hangingPunct="1"/>
            <a:r>
              <a:rPr lang="en-US" altLang="en-US"/>
              <a:t>Woman speaking in Church—ch. 14</a:t>
            </a:r>
          </a:p>
          <a:p>
            <a:pPr eaLnBrk="1" hangingPunct="1"/>
            <a:r>
              <a:rPr lang="en-US" altLang="en-US"/>
              <a:t>4 Principles for handling cultural issues</a:t>
            </a:r>
          </a:p>
          <a:p>
            <a:pPr lvl="1" eaLnBrk="1" hangingPunct="1"/>
            <a:r>
              <a:rPr lang="en-US" altLang="en-US"/>
              <a:t>Is it a moral principle or cultural practice?</a:t>
            </a:r>
          </a:p>
          <a:p>
            <a:pPr lvl="1" eaLnBrk="1" hangingPunct="1"/>
            <a:r>
              <a:rPr lang="en-US" altLang="en-US"/>
              <a:t>Are there contextual indicators?</a:t>
            </a:r>
          </a:p>
          <a:p>
            <a:pPr lvl="1" eaLnBrk="1" hangingPunct="1"/>
            <a:r>
              <a:rPr lang="en-US" altLang="en-US"/>
              <a:t>Is Scripture diverse on the subject?</a:t>
            </a:r>
          </a:p>
          <a:p>
            <a:pPr lvl="1" eaLnBrk="1" hangingPunct="1"/>
            <a:r>
              <a:rPr lang="en-US" altLang="en-US"/>
              <a:t>What is the deeper principle?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D7230D1-E9B2-A394-B56F-E579C6F2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Issues in Corinthians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20EF0-F48E-06B7-FA1E-5CD5A382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Delivering to Satan—ch. 5</a:t>
            </a:r>
          </a:p>
          <a:p>
            <a:pPr eaLnBrk="1" hangingPunct="1"/>
            <a:r>
              <a:rPr lang="en-US" altLang="en-US"/>
              <a:t>Baptism for the Dead—ch. 15:29</a:t>
            </a:r>
          </a:p>
          <a:p>
            <a:pPr lvl="1" eaLnBrk="1" hangingPunct="1"/>
            <a:r>
              <a:rPr lang="en-US" altLang="en-US"/>
              <a:t>Vicarious baptism; Mormons</a:t>
            </a:r>
          </a:p>
          <a:p>
            <a:pPr lvl="1" eaLnBrk="1" hangingPunct="1"/>
            <a:r>
              <a:rPr lang="en-US" altLang="en-US"/>
              <a:t>In place of the dead—replacement</a:t>
            </a:r>
          </a:p>
          <a:p>
            <a:pPr lvl="1" eaLnBrk="1" hangingPunct="1"/>
            <a:r>
              <a:rPr lang="en-US" altLang="en-US"/>
              <a:t>Heretical view:  What will “they” do</a:t>
            </a:r>
          </a:p>
          <a:p>
            <a:pPr lvl="1" eaLnBrk="1" hangingPunct="1"/>
            <a:r>
              <a:rPr lang="en-US" altLang="en-US"/>
              <a:t>Because of the dead: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br>
              <a:rPr lang="en-US" altLang="en-US">
                <a:sym typeface="Wingdings" panose="05000000000000000000" pitchFamily="2" charset="2"/>
              </a:rPr>
            </a:br>
            <a:r>
              <a:rPr lang="en-US" altLang="en-US">
                <a:sym typeface="Wingdings" panose="05000000000000000000" pitchFamily="2" charset="2"/>
              </a:rPr>
              <a:t>Stephen’s death  Paul’</a:t>
            </a:r>
            <a:r>
              <a:rPr lang="en-US" altLang="en-US"/>
              <a:t>s baptism</a:t>
            </a:r>
          </a:p>
          <a:p>
            <a:pPr lvl="1" eaLnBrk="1" hangingPunct="1"/>
            <a:r>
              <a:rPr lang="en-US" altLang="en-US"/>
              <a:t>Baptized in anticipation of the dead in hope of resurrection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5C77111-2932-38D6-6E46-A4E8CE61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Important Points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268A89D-233F-DD2E-EA94-3FE0C9919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chief end of humans?—10:31</a:t>
            </a:r>
          </a:p>
          <a:p>
            <a:pPr eaLnBrk="1" hangingPunct="1"/>
            <a:r>
              <a:rPr lang="en-US" altLang="en-US"/>
              <a:t>One Step principle—10:12f</a:t>
            </a:r>
          </a:p>
          <a:p>
            <a:pPr eaLnBrk="1" hangingPunct="1"/>
            <a:r>
              <a:rPr lang="en-US" altLang="en-US"/>
              <a:t>Love chapter—ch. 13</a:t>
            </a:r>
          </a:p>
          <a:p>
            <a:pPr eaLnBrk="1" hangingPunct="1"/>
            <a:r>
              <a:rPr lang="en-US" altLang="en-US"/>
              <a:t>Resurrection chapter—ch. 15</a:t>
            </a:r>
          </a:p>
          <a:p>
            <a:pPr lvl="1" eaLnBrk="1" hangingPunct="1"/>
            <a:r>
              <a:rPr lang="en-US" altLang="en-US"/>
              <a:t>Connection of story and history: </a:t>
            </a:r>
          </a:p>
          <a:p>
            <a:pPr lvl="1" eaLnBrk="1" hangingPunct="1"/>
            <a:r>
              <a:rPr lang="en-US" altLang="en-US"/>
              <a:t>Modernism: history=facts; story=fiction</a:t>
            </a:r>
          </a:p>
          <a:p>
            <a:pPr lvl="1" eaLnBrk="1" hangingPunct="1"/>
            <a:r>
              <a:rPr lang="en-US" altLang="en-US"/>
              <a:t>Post-modernism: It’s my story, facts irrelevant</a:t>
            </a:r>
          </a:p>
          <a:p>
            <a:pPr eaLnBrk="1" hangingPunct="1"/>
            <a:r>
              <a:rPr lang="en-US" altLang="en-US"/>
              <a:t>Body as temple 1 Cor 3:16; 6:13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1053</TotalTime>
  <Words>412</Words>
  <Application>Microsoft Office PowerPoint</Application>
  <PresentationFormat>On-screen Show (4:3)</PresentationFormat>
  <Paragraphs>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Wingdings</vt:lpstr>
      <vt:lpstr>Artsy</vt:lpstr>
      <vt:lpstr>1 Corinthians</vt:lpstr>
      <vt:lpstr>Paul’s Second Missionary Journey</vt:lpstr>
      <vt:lpstr>Corinth-Athens map</vt:lpstr>
      <vt:lpstr>City of Corinth:  </vt:lpstr>
      <vt:lpstr>Church at Corinth</vt:lpstr>
      <vt:lpstr> What were the Church Problems?</vt:lpstr>
      <vt:lpstr>Key Issues in Corinthians</vt:lpstr>
      <vt:lpstr>Key Issues in Corinthians</vt:lpstr>
      <vt:lpstr>Other Important Points </vt:lpstr>
      <vt:lpstr>2 Corinthians– Major issues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</dc:title>
  <dc:creator>ted hildebrandt</dc:creator>
  <cp:lastModifiedBy>Ted Hildebrandt</cp:lastModifiedBy>
  <cp:revision>33</cp:revision>
  <cp:lastPrinted>1601-01-01T00:00:00Z</cp:lastPrinted>
  <dcterms:created xsi:type="dcterms:W3CDTF">2000-04-25T14:17:55Z</dcterms:created>
  <dcterms:modified xsi:type="dcterms:W3CDTF">2025-03-25T11:37:50Z</dcterms:modified>
</cp:coreProperties>
</file>