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74" r:id="rId6"/>
    <p:sldId id="260" r:id="rId7"/>
    <p:sldId id="277" r:id="rId8"/>
    <p:sldId id="269" r:id="rId9"/>
    <p:sldId id="261" r:id="rId10"/>
    <p:sldId id="270" r:id="rId11"/>
    <p:sldId id="271" r:id="rId12"/>
    <p:sldId id="262" r:id="rId13"/>
    <p:sldId id="263" r:id="rId14"/>
    <p:sldId id="278" r:id="rId15"/>
    <p:sldId id="266" r:id="rId16"/>
    <p:sldId id="267" r:id="rId17"/>
    <p:sldId id="265" r:id="rId18"/>
    <p:sldId id="264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4" autoAdjust="0"/>
    <p:restoredTop sz="94626" autoAdjust="0"/>
  </p:normalViewPr>
  <p:slideViewPr>
    <p:cSldViewPr>
      <p:cViewPr varScale="1">
        <p:scale>
          <a:sx n="102" d="100"/>
          <a:sy n="102" d="100"/>
        </p:scale>
        <p:origin x="27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511CFB2-AE40-48EE-9D66-2567044F59D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1E9DCD3-208D-4B31-BCF1-B605E2B7008B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5049A90-33B8-454B-89AE-B06BD8465ACB}" type="slidenum">
              <a:rPr lang="en-US" altLang="en-US" sz="1200"/>
              <a:pPr eaLnBrk="1" hangingPunct="1"/>
              <a:t>10</a:t>
            </a:fld>
            <a:endParaRPr lang="en-US" alt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DAFD341-70BB-4517-A1DA-53C800598963}" type="slidenum">
              <a:rPr lang="en-US" altLang="en-US" sz="1200"/>
              <a:pPr eaLnBrk="1" hangingPunct="1"/>
              <a:t>11</a:t>
            </a:fld>
            <a:endParaRPr lang="en-US" altLang="en-US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3728C38-0513-401B-8704-B8C47BEBC29E}" type="slidenum">
              <a:rPr lang="en-US" altLang="en-US" sz="1200"/>
              <a:pPr eaLnBrk="1" hangingPunct="1"/>
              <a:t>12</a:t>
            </a:fld>
            <a:endParaRPr lang="en-US" altLang="en-US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36723F6-F234-4F46-9A92-C4985A420D1A}" type="slidenum">
              <a:rPr lang="en-US" altLang="en-US" sz="1200"/>
              <a:pPr eaLnBrk="1" hangingPunct="1"/>
              <a:t>13</a:t>
            </a:fld>
            <a:endParaRPr lang="en-US" altLang="en-US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0B9DA56-00ED-4588-8D03-2FE14E5FD5A1}" type="slidenum">
              <a:rPr lang="en-US" altLang="en-US" sz="1200"/>
              <a:pPr eaLnBrk="1" hangingPunct="1"/>
              <a:t>14</a:t>
            </a:fld>
            <a:endParaRPr lang="en-US" altLang="en-US" sz="12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7A0C820-F4F9-4A9C-ACD2-A8239E5F53BB}" type="slidenum">
              <a:rPr lang="en-US" altLang="en-US" sz="1200"/>
              <a:pPr eaLnBrk="1" hangingPunct="1"/>
              <a:t>15</a:t>
            </a:fld>
            <a:endParaRPr lang="en-US" altLang="en-US" sz="12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1FC5A19-3485-4A5F-A874-A4992CB2EA2A}" type="slidenum">
              <a:rPr lang="en-US" altLang="en-US" sz="1200"/>
              <a:pPr eaLnBrk="1" hangingPunct="1"/>
              <a:t>16</a:t>
            </a:fld>
            <a:endParaRPr lang="en-US" altLang="en-US" sz="12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06DD50D-E09D-4C59-A18C-D70E383BFC40}" type="slidenum">
              <a:rPr lang="en-US" altLang="en-US" sz="1200"/>
              <a:pPr eaLnBrk="1" hangingPunct="1"/>
              <a:t>17</a:t>
            </a:fld>
            <a:endParaRPr lang="en-US" altLang="en-US" sz="12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110AB10-F2AA-41D4-B48A-1E5CF151DC5F}" type="slidenum">
              <a:rPr lang="en-US" altLang="en-US" sz="1200"/>
              <a:pPr eaLnBrk="1" hangingPunct="1"/>
              <a:t>18</a:t>
            </a:fld>
            <a:endParaRPr lang="en-US" altLang="en-US" sz="12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601A36E-CD91-4A41-8B2C-C60343C3E99A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11F0C96-D45A-427B-B61B-B53BCABA6CD4}" type="slidenum">
              <a:rPr lang="en-US" altLang="en-US" sz="1200"/>
              <a:pPr eaLnBrk="1" hangingPunct="1"/>
              <a:t>3</a:t>
            </a:fld>
            <a:endParaRPr lang="en-US" altLang="en-US" sz="12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C8EC330-0F67-4FC2-91C4-D31E81C20FB6}" type="slidenum">
              <a:rPr lang="en-US" altLang="en-US" sz="1200"/>
              <a:pPr eaLnBrk="1" hangingPunct="1"/>
              <a:t>4</a:t>
            </a:fld>
            <a:endParaRPr lang="en-US" altLang="en-US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443B794-41A1-4A2D-9223-711DA63A5F3E}" type="slidenum">
              <a:rPr lang="en-US" altLang="en-US" sz="1200"/>
              <a:pPr eaLnBrk="1" hangingPunct="1"/>
              <a:t>5</a:t>
            </a:fld>
            <a:endParaRPr lang="en-US" altLang="en-US" sz="12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447F3BE-8B0C-426A-8D80-CFCF43636F5E}" type="slidenum">
              <a:rPr lang="en-US" altLang="en-US" sz="1200"/>
              <a:pPr eaLnBrk="1" hangingPunct="1"/>
              <a:t>6</a:t>
            </a:fld>
            <a:endParaRPr lang="en-US" altLang="en-US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EC91682-2645-4480-9ADA-B96CD50C5C42}" type="slidenum">
              <a:rPr lang="en-US" altLang="en-US" sz="1200"/>
              <a:pPr eaLnBrk="1" hangingPunct="1"/>
              <a:t>7</a:t>
            </a:fld>
            <a:endParaRPr lang="en-US" altLang="en-US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2D7CEC7-6DEB-44FC-803A-874CC243F6B3}" type="slidenum">
              <a:rPr lang="en-US" altLang="en-US" sz="1200"/>
              <a:pPr eaLnBrk="1" hangingPunct="1"/>
              <a:t>8</a:t>
            </a:fld>
            <a:endParaRPr lang="en-US" altLang="en-US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FAFABCE-7ADC-4AB0-A1DF-E9E3AC7D835D}" type="slidenum">
              <a:rPr lang="en-US" altLang="en-US" sz="1200"/>
              <a:pPr eaLnBrk="1" hangingPunct="1"/>
              <a:t>9</a:t>
            </a:fld>
            <a:endParaRPr lang="en-US" altLang="en-US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3365500"/>
            <a:chOff x="0" y="0"/>
            <a:chExt cx="5760" cy="2120"/>
          </a:xfrm>
        </p:grpSpPr>
        <p:pic>
          <p:nvPicPr>
            <p:cNvPr id="5" name="Picture 3" descr="ARTBANNA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25"/>
            <a:stretch>
              <a:fillRect/>
            </a:stretch>
          </p:blipFill>
          <p:spPr bwMode="invGray">
            <a:xfrm>
              <a:off x="0" y="0"/>
              <a:ext cx="5760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4" descr="Arthsepa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2059"/>
              <a:ext cx="2832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0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686050" y="3492500"/>
            <a:ext cx="610235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3359150" y="63436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6019800" y="63436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25413" y="6361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50B18E3-01F3-4326-B471-1D2F48DB20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951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5AC2F1-6409-4686-90AF-8C6B73B473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8178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6088" y="722313"/>
            <a:ext cx="21590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7500" y="722313"/>
            <a:ext cx="6326188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8F0AB6-43D9-4DFA-9645-E1772C782A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9515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54AE8A-1D1F-4B61-85F1-C31BF25155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7050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95C39F-E0EB-41AF-B968-05738AC7F2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590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613" y="1941513"/>
            <a:ext cx="40274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8500" y="1941513"/>
            <a:ext cx="40290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790274-D1A6-45A2-A94C-B0937C98EE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7062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85F945-AE97-4006-A9C7-50C68F5E23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145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98231B-800B-4D26-B5FB-E6989F5196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41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E655D4-953B-457E-90EF-06DF9D9058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670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4E4E2F-E853-4CE3-AC32-D918CF6C86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3949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AFB78-E840-4DE6-AA77-A5DAC7CC91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22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1636713"/>
            <a:ext cx="9148763" cy="4618037"/>
            <a:chOff x="-5" y="1031"/>
            <a:chExt cx="5763" cy="2909"/>
          </a:xfrm>
        </p:grpSpPr>
        <p:pic>
          <p:nvPicPr>
            <p:cNvPr id="1032" name="Picture 3" descr="ARTHSEPA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3778" y="3893"/>
              <a:ext cx="1980" cy="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3" name="Picture 4" descr="Arthsepa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" y="1031"/>
              <a:ext cx="2832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17500" y="722313"/>
            <a:ext cx="86375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980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8613" y="1941513"/>
            <a:ext cx="820896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33763" y="634365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08700" y="634365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46050" y="6361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6D1558FF-A50B-46CF-883B-617D65B5C5D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FF33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Romans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Soteriology Terminology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8613" y="1600200"/>
            <a:ext cx="8586787" cy="491648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Justification, 5:1 –legal term (regeneration)</a:t>
            </a:r>
          </a:p>
          <a:p>
            <a:pPr eaLnBrk="1" hangingPunct="1"/>
            <a:r>
              <a:rPr lang="en-US" altLang="en-US" dirty="0" smtClean="0"/>
              <a:t>Redemption, 1 Pet. 1:18f—debt term</a:t>
            </a:r>
          </a:p>
          <a:p>
            <a:pPr eaLnBrk="1" hangingPunct="1"/>
            <a:r>
              <a:rPr lang="en-US" altLang="en-US" dirty="0" smtClean="0"/>
              <a:t>Atonement, 3:25—covering, substitutionary, 5:8</a:t>
            </a:r>
          </a:p>
          <a:p>
            <a:pPr eaLnBrk="1" hangingPunct="1"/>
            <a:r>
              <a:rPr lang="en-US" altLang="en-US" dirty="0" smtClean="0"/>
              <a:t>Propitiation, 1:18—appease wrath</a:t>
            </a:r>
          </a:p>
          <a:p>
            <a:pPr eaLnBrk="1" hangingPunct="1"/>
            <a:r>
              <a:rPr lang="en-US" altLang="en-US" dirty="0" smtClean="0"/>
              <a:t>Expiation; 1 Jn. 2:2--cleanse</a:t>
            </a:r>
          </a:p>
          <a:p>
            <a:pPr eaLnBrk="1" hangingPunct="1"/>
            <a:r>
              <a:rPr lang="en-US" altLang="en-US" dirty="0" smtClean="0"/>
              <a:t>Reconciliation 5:10; 2 </a:t>
            </a:r>
            <a:r>
              <a:rPr lang="en-US" altLang="en-US" dirty="0" err="1" smtClean="0"/>
              <a:t>Cor</a:t>
            </a:r>
            <a:r>
              <a:rPr lang="en-US" altLang="en-US" dirty="0" smtClean="0"/>
              <a:t> 5:18ff--enemies</a:t>
            </a:r>
          </a:p>
          <a:p>
            <a:pPr eaLnBrk="1" hangingPunct="1"/>
            <a:r>
              <a:rPr lang="en-US" altLang="en-US" dirty="0" smtClean="0"/>
              <a:t>Adoption: Rom 8:18ff—family term</a:t>
            </a:r>
          </a:p>
          <a:p>
            <a:pPr eaLnBrk="1" hangingPunct="1"/>
            <a:r>
              <a:rPr lang="en-US" altLang="en-US" dirty="0" smtClean="0"/>
              <a:t>Sole </a:t>
            </a:r>
            <a:r>
              <a:rPr lang="en-US" altLang="en-US" dirty="0" err="1" smtClean="0"/>
              <a:t>fidei</a:t>
            </a:r>
            <a:r>
              <a:rPr lang="en-US" altLang="en-US" dirty="0" smtClean="0"/>
              <a:t>? cf. James 2:24, 1 Jn. 3:9; Mt 25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457200"/>
            <a:ext cx="8637588" cy="762000"/>
          </a:xfrm>
        </p:spPr>
        <p:txBody>
          <a:bodyPr/>
          <a:lstStyle/>
          <a:p>
            <a:pPr eaLnBrk="1" hangingPunct="1"/>
            <a:r>
              <a:rPr lang="en-US" altLang="en-US" smtClean="0"/>
              <a:t>Paul’s view of Law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8613" y="1676400"/>
            <a:ext cx="8208962" cy="4611688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Old view: Jews as foil to Christianity: legalism/grace, law/faith, flesh/spirit, individual salvation</a:t>
            </a:r>
          </a:p>
          <a:p>
            <a:pPr eaLnBrk="1" hangingPunct="1"/>
            <a:r>
              <a:rPr lang="en-US" altLang="en-US" sz="2800" smtClean="0"/>
              <a:t>New View: Dunn/E.P. Sanders; law as exclusion</a:t>
            </a:r>
            <a:br>
              <a:rPr lang="en-US" altLang="en-US" sz="2800" smtClean="0"/>
            </a:br>
            <a:r>
              <a:rPr lang="en-US" altLang="en-US" sz="2800" smtClean="0"/>
              <a:t>  /separation versus inclusion –group salvation</a:t>
            </a:r>
          </a:p>
          <a:p>
            <a:pPr eaLnBrk="1" hangingPunct="1"/>
            <a:r>
              <a:rPr lang="en-US" altLang="en-US" sz="2800" smtClean="0"/>
              <a:t>Rom 7:12 law good</a:t>
            </a:r>
          </a:p>
          <a:p>
            <a:pPr eaLnBrk="1" hangingPunct="1"/>
            <a:r>
              <a:rPr lang="en-US" altLang="en-US" sz="2800" smtClean="0"/>
              <a:t>Rom 3:28, 20, 22 law –expose sin not goodness</a:t>
            </a:r>
          </a:p>
          <a:p>
            <a:pPr eaLnBrk="1" hangingPunct="1"/>
            <a:r>
              <a:rPr lang="en-US" altLang="en-US" sz="2800" smtClean="0"/>
              <a:t>Abraham justified when uncircumcised; 4:9</a:t>
            </a:r>
          </a:p>
          <a:p>
            <a:pPr eaLnBrk="1" hangingPunct="1"/>
            <a:r>
              <a:rPr lang="en-US" altLang="en-US" sz="2800" smtClean="0"/>
              <a:t>Adam—universal sin; 5:12, 20—all dead/all live</a:t>
            </a:r>
          </a:p>
          <a:p>
            <a:pPr eaLnBrk="1" hangingPunct="1"/>
            <a:r>
              <a:rPr lang="en-US" altLang="en-US" sz="2800" smtClean="0"/>
              <a:t>Law not a means of justification--misuse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Sanctification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8613" y="1941513"/>
            <a:ext cx="8434387" cy="4114800"/>
          </a:xfrm>
        </p:spPr>
        <p:txBody>
          <a:bodyPr/>
          <a:lstStyle/>
          <a:p>
            <a:pPr eaLnBrk="1" hangingPunct="1"/>
            <a:r>
              <a:rPr lang="en-US" altLang="en-US" smtClean="0"/>
              <a:t>Is perfection possible? Mat 5:28 be perfect.</a:t>
            </a:r>
          </a:p>
          <a:p>
            <a:pPr eaLnBrk="1" hangingPunct="1"/>
            <a:r>
              <a:rPr lang="en-US" altLang="en-US" smtClean="0"/>
              <a:t>Paul’s struggle – Rom 7:21ff</a:t>
            </a:r>
          </a:p>
          <a:p>
            <a:pPr eaLnBrk="1" hangingPunct="1"/>
            <a:r>
              <a:rPr lang="en-US" altLang="en-US" smtClean="0"/>
              <a:t>Four approaches</a:t>
            </a:r>
          </a:p>
          <a:p>
            <a:pPr lvl="1" eaLnBrk="1" hangingPunct="1"/>
            <a:r>
              <a:rPr lang="en-US" altLang="en-US" smtClean="0"/>
              <a:t>Unbeliever’s struggle—pre-Christ days</a:t>
            </a:r>
          </a:p>
          <a:p>
            <a:pPr lvl="1" eaLnBrk="1" hangingPunct="1"/>
            <a:r>
              <a:rPr lang="en-US" altLang="en-US" smtClean="0"/>
              <a:t>Young believer’s struggle</a:t>
            </a:r>
          </a:p>
          <a:p>
            <a:pPr lvl="1" eaLnBrk="1" hangingPunct="1"/>
            <a:r>
              <a:rPr lang="en-US" altLang="en-US" smtClean="0"/>
              <a:t>Struggle in the flesh outside the Spirit</a:t>
            </a:r>
          </a:p>
          <a:p>
            <a:pPr lvl="1" eaLnBrk="1" hangingPunct="1"/>
            <a:r>
              <a:rPr lang="en-US" altLang="en-US" smtClean="0"/>
              <a:t>Mature believer’s struggle—Normal Xn life</a:t>
            </a:r>
          </a:p>
          <a:p>
            <a:pPr eaLnBrk="1" hangingPunct="1"/>
            <a:r>
              <a:rPr lang="en-US" altLang="en-US" smtClean="0"/>
              <a:t>2 Cor 10:5 every thought captive</a:t>
            </a:r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Election – Predestination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8613" y="1941513"/>
            <a:ext cx="8208962" cy="47640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Election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Rom 8:28-29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Eph. 1:4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Rom 9:11 Jacob/Esau; </a:t>
            </a:r>
            <a:r>
              <a:rPr lang="en-US" altLang="en-US" sz="2800" dirty="0" err="1" smtClean="0"/>
              <a:t>Jer</a:t>
            </a:r>
            <a:r>
              <a:rPr lang="en-US" altLang="en-US" sz="2800" dirty="0" smtClean="0"/>
              <a:t> 1:5; 1 Pet 1:2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Problems (see below)—Puritan terror: am I chosen?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Human choice and divine election?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Hyper-Calvinistic </a:t>
            </a:r>
            <a:r>
              <a:rPr lang="en-US" altLang="en-US" sz="2400" dirty="0" smtClean="0"/>
              <a:t>Hard </a:t>
            </a:r>
            <a:r>
              <a:rPr lang="en-US" altLang="en-US" sz="2400" dirty="0" smtClean="0"/>
              <a:t>determinism—Ultra-Reformed </a:t>
            </a:r>
            <a:r>
              <a:rPr lang="en-US" altLang="en-US" sz="2400" dirty="0" smtClean="0"/>
              <a:t>position </a:t>
            </a:r>
            <a:r>
              <a:rPr lang="en-US" altLang="en-US" sz="2400" dirty="0" smtClean="0"/>
              <a:t>– good part = sovereignty of God</a:t>
            </a:r>
            <a:endParaRPr lang="en-US" altLang="en-US" sz="24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dirty="0" smtClean="0"/>
              <a:t>All divine</a:t>
            </a:r>
            <a:r>
              <a:rPr lang="en-US" altLang="en-US" sz="2000" dirty="0" smtClean="0">
                <a:sym typeface="Wingdings" panose="05000000000000000000" pitchFamily="2" charset="2"/>
              </a:rPr>
              <a:t> problems --whosoever will passages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Contingency or Lucky Calvinists -reformed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dirty="0" smtClean="0"/>
              <a:t>Oxymoron/Antinomy/Paradox </a:t>
            </a:r>
            <a:r>
              <a:rPr lang="en-US" altLang="en-US" sz="2000" dirty="0" smtClean="0"/>
              <a:t>– 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TULIP Calvinism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chemeClr val="tx2"/>
                </a:solidFill>
              </a:rPr>
              <a:t>TULIP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tx2"/>
                </a:solidFill>
              </a:rPr>
              <a:t>T</a:t>
            </a:r>
            <a:r>
              <a:rPr lang="en-US" altLang="en-US" sz="2400" smtClean="0"/>
              <a:t> otal Depravity –image of God in people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tx2"/>
                </a:solidFill>
              </a:rPr>
              <a:t>U</a:t>
            </a:r>
            <a:r>
              <a:rPr lang="en-US" altLang="en-US" sz="2400" smtClean="0"/>
              <a:t> nconditional Election: predestination based in divine choice, nothing in us -- whosoever believes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tx2"/>
                </a:solidFill>
              </a:rPr>
              <a:t>L</a:t>
            </a:r>
            <a:r>
              <a:rPr lang="en-US" altLang="en-US" sz="2400" smtClean="0"/>
              <a:t> imited Atonement: Christ died for the elect, 1 Jn 2:2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tx2"/>
                </a:solidFill>
              </a:rPr>
              <a:t>I</a:t>
            </a:r>
            <a:r>
              <a:rPr lang="en-US" altLang="en-US" sz="2400" smtClean="0"/>
              <a:t> rresistible Grace: God irresistibly calls the elect-Choice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tx2"/>
                </a:solidFill>
              </a:rPr>
              <a:t>P</a:t>
            </a:r>
            <a:r>
              <a:rPr lang="en-US" altLang="en-US" sz="2400" smtClean="0"/>
              <a:t> erseverance of the Saints—eternal security; once saved always saved; --fall away? Solomon, Israelites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Election – Predestination cont.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en-US" dirty="0" smtClean="0">
                <a:solidFill>
                  <a:schemeClr val="tx1">
                    <a:lumMod val="75000"/>
                  </a:schemeClr>
                </a:solidFill>
              </a:rPr>
              <a:t>Arminianism</a:t>
            </a:r>
            <a:r>
              <a:rPr lang="en-US" altLang="en-US" dirty="0" smtClean="0"/>
              <a:t> – foreknowledge </a:t>
            </a:r>
            <a:r>
              <a:rPr lang="en-US" altLang="en-US" dirty="0" smtClean="0">
                <a:sym typeface="Wingdings" panose="05000000000000000000" pitchFamily="2" charset="2"/>
              </a:rPr>
              <a:t> predestination, </a:t>
            </a:r>
            <a:r>
              <a:rPr lang="en-US" altLang="en-US" dirty="0" smtClean="0">
                <a:sym typeface="Wingdings" panose="05000000000000000000" pitchFamily="2" charset="2"/>
              </a:rPr>
              <a:t>prevenient </a:t>
            </a:r>
            <a:r>
              <a:rPr lang="en-US" altLang="en-US" dirty="0" smtClean="0">
                <a:sym typeface="Wingdings" panose="05000000000000000000" pitchFamily="2" charset="2"/>
              </a:rPr>
              <a:t>grace open to all.</a:t>
            </a:r>
          </a:p>
          <a:p>
            <a:pPr lvl="1" eaLnBrk="1" hangingPunct="1"/>
            <a:r>
              <a:rPr lang="en-US" altLang="en-US" dirty="0" smtClean="0">
                <a:solidFill>
                  <a:schemeClr val="tx1">
                    <a:lumMod val="75000"/>
                  </a:schemeClr>
                </a:solidFill>
              </a:rPr>
              <a:t>Openness </a:t>
            </a:r>
            <a:r>
              <a:rPr lang="en-US" altLang="en-US" dirty="0" smtClean="0"/>
              <a:t>– future open and unknown even to God, pros/cons. </a:t>
            </a:r>
            <a:r>
              <a:rPr lang="en-US" altLang="en-US" dirty="0" smtClean="0"/>
              <a:t> We partner with God. God choses some for special tasks—Paul, Isaiah, Jeremiah but not everything specified…open to possibility, 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Election/Rejection of Israel not individualized in Rom 8-11 </a:t>
            </a:r>
            <a:r>
              <a:rPr lang="en-US" altLang="en-US" dirty="0" smtClean="0"/>
              <a:t>–point is to show building of God’s grace from 9</a:t>
            </a:r>
            <a:r>
              <a:rPr lang="en-US" altLang="en-US" dirty="0" smtClean="0">
                <a:sym typeface="Wingdings" panose="05000000000000000000" pitchFamily="2" charset="2"/>
              </a:rPr>
              <a:t> 11 (Doxology: 11:33ff).  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Some difficulties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8613" y="1941513"/>
            <a:ext cx="8208962" cy="44592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Rereading Romans 9-11 Election of Israel/Gentiles as groups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Problem of evil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Problem of prayer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Problem of God changing His mind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Stories of choice—Moses, David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“If” passages --Saul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Invitations seem open to 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Reflections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Systems and boxes:  knowing and not knowing—yet wonder/mystery </a:t>
            </a:r>
          </a:p>
          <a:p>
            <a:pPr eaLnBrk="1" hangingPunct="1"/>
            <a:r>
              <a:rPr lang="en-US" altLang="en-US" smtClean="0"/>
              <a:t>Transcendence and immanence</a:t>
            </a:r>
          </a:p>
          <a:p>
            <a:pPr eaLnBrk="1" hangingPunct="1"/>
            <a:r>
              <a:rPr lang="en-US" altLang="en-US" smtClean="0"/>
              <a:t>Holy other – relational</a:t>
            </a:r>
          </a:p>
          <a:p>
            <a:pPr eaLnBrk="1" hangingPunct="1"/>
            <a:r>
              <a:rPr lang="en-US" altLang="en-US" smtClean="0"/>
              <a:t>On breaking boxes and heretic hunting</a:t>
            </a:r>
          </a:p>
          <a:p>
            <a:pPr eaLnBrk="1" hangingPunct="1"/>
            <a:r>
              <a:rPr lang="en-US" altLang="en-US" smtClean="0"/>
              <a:t>On arrogance and humility Isa 40:28</a:t>
            </a:r>
          </a:p>
          <a:p>
            <a:pPr eaLnBrk="1" hangingPunct="1"/>
            <a:r>
              <a:rPr lang="en-US" altLang="en-US" smtClean="0"/>
              <a:t>Importance: sovereignty of God 8:39f/ choice 2:4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Christian Living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Rom 12:1f—self-sacrifice, transforming the mind, </a:t>
            </a:r>
          </a:p>
          <a:p>
            <a:pPr eaLnBrk="1" hangingPunct="1"/>
            <a:r>
              <a:rPr lang="en-US" altLang="en-US" smtClean="0"/>
              <a:t>Hating evil 12:9 </a:t>
            </a:r>
          </a:p>
          <a:p>
            <a:pPr eaLnBrk="1" hangingPunct="1"/>
            <a:r>
              <a:rPr lang="en-US" altLang="en-US" smtClean="0"/>
              <a:t>Overcoming evil with good 12:21</a:t>
            </a:r>
          </a:p>
          <a:p>
            <a:pPr eaLnBrk="1" hangingPunct="1"/>
            <a:r>
              <a:rPr lang="en-US" altLang="en-US" smtClean="0"/>
              <a:t>Government – Rom 13—submit to gov.</a:t>
            </a:r>
          </a:p>
          <a:p>
            <a:pPr eaLnBrk="1" hangingPunct="1"/>
            <a:r>
              <a:rPr lang="en-US" altLang="en-US" smtClean="0"/>
              <a:t>Christian Liberty: Weaker Brother – Rom 14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Church History Comments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Impact of Romans huge—key book on Christian doctrine</a:t>
            </a:r>
          </a:p>
          <a:p>
            <a:pPr eaLnBrk="1" hangingPunct="1"/>
            <a:r>
              <a:rPr lang="en-US" altLang="en-US" smtClean="0"/>
              <a:t>Augustine</a:t>
            </a:r>
          </a:p>
          <a:p>
            <a:pPr eaLnBrk="1" hangingPunct="1"/>
            <a:r>
              <a:rPr lang="en-US" altLang="en-US" smtClean="0"/>
              <a:t>Luther</a:t>
            </a:r>
          </a:p>
          <a:p>
            <a:pPr eaLnBrk="1" hangingPunct="1"/>
            <a:r>
              <a:rPr lang="en-US" altLang="en-US" smtClean="0"/>
              <a:t>Wesley</a:t>
            </a:r>
          </a:p>
          <a:p>
            <a:pPr eaLnBrk="1" hangingPunct="1"/>
            <a:r>
              <a:rPr lang="en-US" altLang="en-US" smtClean="0"/>
              <a:t>Barth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Paul the apostle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Birth--Tarsus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3 Cultures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Jewish religiously--Phil 3:5, Acts 22:3f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Roman politically—Acts 22:25ff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Greek culturally—Acts 17:28; 1 Cor 15:33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Characteristics: upright (Acts 23:1), intellect (Gamaliel, 2 Pet 3:16), will (2 Cor 11:23f), compassion Rom 9:3, physically--Thecla.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One person can make a difference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Romans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Date: 57 AD; 3MJ from Corinth</a:t>
            </a:r>
          </a:p>
          <a:p>
            <a:pPr eaLnBrk="1" hangingPunct="1"/>
            <a:r>
              <a:rPr lang="en-US" altLang="en-US" smtClean="0"/>
              <a:t>Authorship: Paul</a:t>
            </a:r>
          </a:p>
          <a:p>
            <a:pPr eaLnBrk="1" hangingPunct="1"/>
            <a:r>
              <a:rPr lang="en-US" altLang="en-US" smtClean="0"/>
              <a:t>Purpose:  uniqueness </a:t>
            </a:r>
          </a:p>
          <a:p>
            <a:pPr lvl="1" eaLnBrk="1" hangingPunct="1"/>
            <a:r>
              <a:rPr lang="en-US" altLang="en-US" smtClean="0"/>
              <a:t>Coming to them—1:11ff</a:t>
            </a:r>
          </a:p>
          <a:p>
            <a:pPr lvl="1" eaLnBrk="1" hangingPunct="1"/>
            <a:r>
              <a:rPr lang="en-US" altLang="en-US" smtClean="0"/>
              <a:t>Needs support for Spain—15:28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660400"/>
            <a:ext cx="8637588" cy="823913"/>
          </a:xfrm>
        </p:spPr>
        <p:txBody>
          <a:bodyPr/>
          <a:lstStyle/>
          <a:p>
            <a:pPr eaLnBrk="1" hangingPunct="1"/>
            <a:r>
              <a:rPr lang="en-US" altLang="en-US" sz="4800" smtClean="0"/>
              <a:t>Major Issue:  Jews &amp; Gentiles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8613" y="1941513"/>
            <a:ext cx="8208962" cy="46116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err="1" smtClean="0"/>
              <a:t>Propositio</a:t>
            </a:r>
            <a:r>
              <a:rPr lang="en-US" altLang="en-US" sz="2800" dirty="0" smtClean="0"/>
              <a:t>: Rom 1:16-17 main point—gospel</a:t>
            </a:r>
            <a:br>
              <a:rPr lang="en-US" altLang="en-US" sz="2800" dirty="0" smtClean="0"/>
            </a:br>
            <a:r>
              <a:rPr lang="en-US" altLang="en-US" sz="2800" dirty="0" smtClean="0"/>
              <a:t>      Gentiles grafted in to olive tree 11:13, 17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Greetings: Rom. 16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Jewish: </a:t>
            </a:r>
            <a:r>
              <a:rPr lang="en-US" altLang="en-US" sz="2400" dirty="0" err="1" smtClean="0"/>
              <a:t>Herodion</a:t>
            </a:r>
            <a:r>
              <a:rPr lang="en-US" altLang="en-US" sz="2400" dirty="0" smtClean="0"/>
              <a:t>, my relative, Priscilla…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Women: </a:t>
            </a:r>
            <a:r>
              <a:rPr lang="en-US" altLang="en-US" sz="2400" dirty="0" err="1" smtClean="0"/>
              <a:t>Junias</a:t>
            </a:r>
            <a:r>
              <a:rPr lang="en-US" altLang="en-US" sz="2400" dirty="0" smtClean="0"/>
              <a:t>—apostle—16:7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Phoebe—servant, carrying letter, receive her—16:1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err="1" smtClean="0"/>
              <a:t>Tertius</a:t>
            </a:r>
            <a:r>
              <a:rPr lang="en-US" altLang="en-US" sz="2800" dirty="0" smtClean="0"/>
              <a:t>: amanuensis—16:22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Basically:  neither Jew/Gentile, male/female, bond/free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Rom. 12:1-2 sacrificial system reoriented to personal piety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Romans’ Themes: Harmartiology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8613" y="1941513"/>
            <a:ext cx="8510587" cy="5145087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Rom. 1-3 on Sin:  How do you tell if something is right or wrong? Rom. 1:18, 32; 12:9 </a:t>
            </a:r>
          </a:p>
          <a:p>
            <a:pPr eaLnBrk="1" hangingPunct="1"/>
            <a:r>
              <a:rPr lang="en-US" altLang="en-US" sz="2800" smtClean="0"/>
              <a:t>Sin –how do we get rid of the notion of sin?</a:t>
            </a:r>
          </a:p>
          <a:p>
            <a:pPr lvl="1" eaLnBrk="1" hangingPunct="1"/>
            <a:r>
              <a:rPr lang="en-US" altLang="en-US" sz="2400" smtClean="0"/>
              <a:t>Victim, my parents, my genes, society, pushback—hypocrites, psychological, relativism, tolerance, freedom, love, second chance, supports our ideology</a:t>
            </a:r>
          </a:p>
          <a:p>
            <a:pPr lvl="1" eaLnBrk="1" hangingPunct="1"/>
            <a:r>
              <a:rPr lang="en-US" altLang="en-US" sz="2400" smtClean="0"/>
              <a:t>Importance of separating: cultural &amp; transcultural</a:t>
            </a:r>
          </a:p>
          <a:p>
            <a:pPr lvl="1" eaLnBrk="1" hangingPunct="1"/>
            <a:r>
              <a:rPr lang="en-US" altLang="en-US" smtClean="0"/>
              <a:t>General External Revelation—1:20 no excuse</a:t>
            </a:r>
          </a:p>
          <a:p>
            <a:pPr lvl="1" eaLnBrk="1" hangingPunct="1"/>
            <a:r>
              <a:rPr lang="en-US" altLang="en-US" smtClean="0"/>
              <a:t>Does God ever give up on people?—1:24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8613" y="533400"/>
            <a:ext cx="8815387" cy="6172200"/>
          </a:xfrm>
        </p:spPr>
        <p:txBody>
          <a:bodyPr/>
          <a:lstStyle/>
          <a:p>
            <a:pPr lvl="1" eaLnBrk="1" hangingPunct="1"/>
            <a:r>
              <a:rPr lang="en-US" altLang="en-US" sz="3600" dirty="0" smtClean="0"/>
              <a:t>Are we better? No; sin</a:t>
            </a:r>
            <a:r>
              <a:rPr lang="en-US" altLang="en-US" sz="3600" dirty="0" smtClean="0">
                <a:sym typeface="Wingdings" panose="05000000000000000000" pitchFamily="2" charset="2"/>
              </a:rPr>
              <a:t> repentance; cf. Rom 1:29-32; </a:t>
            </a:r>
          </a:p>
          <a:p>
            <a:pPr lvl="1" eaLnBrk="1" hangingPunct="1"/>
            <a:r>
              <a:rPr lang="en-US" altLang="en-US" sz="3600" dirty="0" smtClean="0">
                <a:sym typeface="Wingdings" panose="05000000000000000000" pitchFamily="2" charset="2"/>
              </a:rPr>
              <a:t>2:4 kindness of God leads to repentance</a:t>
            </a:r>
          </a:p>
          <a:p>
            <a:pPr lvl="1" eaLnBrk="1" hangingPunct="1"/>
            <a:r>
              <a:rPr lang="en-US" altLang="en-US" sz="3600" dirty="0" smtClean="0"/>
              <a:t>Modern difficulty with the wrath of God because of moral issues –propitiation, anger appeased 1:18; 2:5f</a:t>
            </a:r>
          </a:p>
          <a:p>
            <a:pPr lvl="1" eaLnBrk="1" hangingPunct="1"/>
            <a:r>
              <a:rPr lang="en-US" altLang="en-US" sz="3600" dirty="0" smtClean="0"/>
              <a:t>Gentiles sinful Rom 1:28-32; spiral down</a:t>
            </a:r>
          </a:p>
          <a:p>
            <a:pPr lvl="1" eaLnBrk="1" hangingPunct="1"/>
            <a:r>
              <a:rPr lang="en-US" altLang="en-US" sz="3600" dirty="0" smtClean="0"/>
              <a:t>Jews sinful 2:21; 3:20-22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Romans’ Themes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8613" y="1941513"/>
            <a:ext cx="8208962" cy="4687887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Total Depravity – hamartiology</a:t>
            </a:r>
          </a:p>
          <a:p>
            <a:pPr lvl="1" eaLnBrk="1" hangingPunct="1"/>
            <a:r>
              <a:rPr lang="en-US" altLang="en-US" sz="2400" dirty="0" smtClean="0"/>
              <a:t>What’s the problem with “Total Depravity”? Rom 3:9</a:t>
            </a:r>
          </a:p>
          <a:p>
            <a:pPr lvl="1" eaLnBrk="1" hangingPunct="1"/>
            <a:r>
              <a:rPr lang="en-US" altLang="en-US" sz="2400" dirty="0" smtClean="0"/>
              <a:t>Gentiles sinful – Rom. 1</a:t>
            </a:r>
          </a:p>
          <a:p>
            <a:pPr lvl="1" eaLnBrk="1" hangingPunct="1"/>
            <a:r>
              <a:rPr lang="en-US" altLang="en-US" sz="2400" dirty="0" smtClean="0"/>
              <a:t>Jews sinful (Rom 2):  Jews as foil to Christians?</a:t>
            </a:r>
            <a:br>
              <a:rPr lang="en-US" altLang="en-US" sz="2400" dirty="0" smtClean="0"/>
            </a:br>
            <a:r>
              <a:rPr lang="en-US" altLang="en-US" sz="2400" dirty="0" smtClean="0"/>
              <a:t>     sin/grace; law/faith/works;  flesh/Spirit</a:t>
            </a:r>
          </a:p>
          <a:p>
            <a:pPr lvl="1" eaLnBrk="1" hangingPunct="1"/>
            <a:r>
              <a:rPr lang="en-US" altLang="en-US" sz="2400" dirty="0" smtClean="0"/>
              <a:t>All sinful  - Rom. 3:9f; 20</a:t>
            </a:r>
          </a:p>
          <a:p>
            <a:pPr lvl="1" eaLnBrk="1" hangingPunct="1"/>
            <a:r>
              <a:rPr lang="en-US" altLang="en-US" sz="2400" dirty="0" smtClean="0"/>
              <a:t>Rom 1:16f Major theme—new way</a:t>
            </a:r>
            <a:br>
              <a:rPr lang="en-US" altLang="en-US" sz="2400" dirty="0" smtClean="0"/>
            </a:br>
            <a:r>
              <a:rPr lang="en-US" altLang="en-US" sz="2400" dirty="0" smtClean="0"/>
              <a:t>   not human need/sufficiency,  </a:t>
            </a:r>
            <a:br>
              <a:rPr lang="en-US" altLang="en-US" sz="2400" dirty="0" smtClean="0"/>
            </a:br>
            <a:r>
              <a:rPr lang="en-US" altLang="en-US" sz="2400" dirty="0" smtClean="0"/>
              <a:t>   movement beyond Judaism</a:t>
            </a:r>
          </a:p>
          <a:p>
            <a:pPr lvl="1" eaLnBrk="1" hangingPunct="1"/>
            <a:r>
              <a:rPr lang="en-US" altLang="en-US" sz="2400" dirty="0" smtClean="0"/>
              <a:t>How do you get rid of sin:  repent /confess/ forgive</a:t>
            </a:r>
            <a:br>
              <a:rPr lang="en-US" altLang="en-US" sz="2400" dirty="0" smtClean="0"/>
            </a:br>
            <a:r>
              <a:rPr lang="en-US" altLang="en-US" sz="2400" dirty="0" smtClean="0"/>
              <a:t>    or deny/hide/rationalize/accept/defend/advocate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Justification by Faith – sola Fidei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Is sola </a:t>
            </a:r>
            <a:r>
              <a:rPr lang="en-US" altLang="en-US" dirty="0" err="1" smtClean="0"/>
              <a:t>Fidei</a:t>
            </a:r>
            <a:r>
              <a:rPr lang="en-US" altLang="en-US" dirty="0" smtClean="0"/>
              <a:t> a man made doctrine made up by Martin Luther? –Rom 1:16; 5:1; 10:8-9;  Gal. 2:16</a:t>
            </a:r>
          </a:p>
          <a:p>
            <a:pPr eaLnBrk="1" hangingPunct="1"/>
            <a:r>
              <a:rPr lang="en-US" altLang="en-US" dirty="0" smtClean="0"/>
              <a:t>Careful on the sola—James 2:21ff; Rom 2:6f; Mat 25 sheep/goats; Mat 7:7; Mat 12—who is my brother and sister?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/>
    </p:bldLst>
  </p:timing>
</p:sld>
</file>

<file path=ppt/theme/theme1.xml><?xml version="1.0" encoding="utf-8"?>
<a:theme xmlns:a="http://schemas.openxmlformats.org/drawingml/2006/main" name="Artsy">
  <a:themeElements>
    <a:clrScheme name="Artsy 1">
      <a:dk1>
        <a:srgbClr val="000000"/>
      </a:dk1>
      <a:lt1>
        <a:srgbClr val="FFFFCC"/>
      </a:lt1>
      <a:dk2>
        <a:srgbClr val="4D4D4D"/>
      </a:dk2>
      <a:lt2>
        <a:srgbClr val="FFCC00"/>
      </a:lt2>
      <a:accent1>
        <a:srgbClr val="808000"/>
      </a:accent1>
      <a:accent2>
        <a:srgbClr val="CC9900"/>
      </a:accent2>
      <a:accent3>
        <a:srgbClr val="B2B2B2"/>
      </a:accent3>
      <a:accent4>
        <a:srgbClr val="DADAAE"/>
      </a:accent4>
      <a:accent5>
        <a:srgbClr val="C0C0AA"/>
      </a:accent5>
      <a:accent6>
        <a:srgbClr val="B98A00"/>
      </a:accent6>
      <a:hlink>
        <a:srgbClr val="CC6600"/>
      </a:hlink>
      <a:folHlink>
        <a:srgbClr val="969696"/>
      </a:folHlink>
    </a:clrScheme>
    <a:fontScheme name="Arts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rtsy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8080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C0C0AA"/>
        </a:accent5>
        <a:accent6>
          <a:srgbClr val="B98A00"/>
        </a:accent6>
        <a:hlink>
          <a:srgbClr val="CC66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2">
        <a:dk1>
          <a:srgbClr val="660033"/>
        </a:dk1>
        <a:lt1>
          <a:srgbClr val="FFFFFF"/>
        </a:lt1>
        <a:dk2>
          <a:srgbClr val="B60009"/>
        </a:dk2>
        <a:lt2>
          <a:srgbClr val="B2B2B2"/>
        </a:lt2>
        <a:accent1>
          <a:srgbClr val="CCCC00"/>
        </a:accent1>
        <a:accent2>
          <a:srgbClr val="DE9ABC"/>
        </a:accent2>
        <a:accent3>
          <a:srgbClr val="FFFFFF"/>
        </a:accent3>
        <a:accent4>
          <a:srgbClr val="56002A"/>
        </a:accent4>
        <a:accent5>
          <a:srgbClr val="E2E2AA"/>
        </a:accent5>
        <a:accent6>
          <a:srgbClr val="C98BAA"/>
        </a:accent6>
        <a:hlink>
          <a:srgbClr val="FFAFA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sy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80808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sy 4">
        <a:dk1>
          <a:srgbClr val="2C2C42"/>
        </a:dk1>
        <a:lt1>
          <a:srgbClr val="FFFFCC"/>
        </a:lt1>
        <a:dk2>
          <a:srgbClr val="666699"/>
        </a:dk2>
        <a:lt2>
          <a:srgbClr val="FFCC00"/>
        </a:lt2>
        <a:accent1>
          <a:srgbClr val="FF9933"/>
        </a:accent1>
        <a:accent2>
          <a:srgbClr val="808000"/>
        </a:accent2>
        <a:accent3>
          <a:srgbClr val="B8B8CA"/>
        </a:accent3>
        <a:accent4>
          <a:srgbClr val="DADAAE"/>
        </a:accent4>
        <a:accent5>
          <a:srgbClr val="FFCAAD"/>
        </a:accent5>
        <a:accent6>
          <a:srgbClr val="737300"/>
        </a:accent6>
        <a:hlink>
          <a:srgbClr val="CC6600"/>
        </a:hlink>
        <a:folHlink>
          <a:srgbClr val="33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5">
        <a:dk1>
          <a:srgbClr val="50000F"/>
        </a:dk1>
        <a:lt1>
          <a:srgbClr val="FFCC00"/>
        </a:lt1>
        <a:dk2>
          <a:srgbClr val="800000"/>
        </a:dk2>
        <a:lt2>
          <a:srgbClr val="FFFFCC"/>
        </a:lt2>
        <a:accent1>
          <a:srgbClr val="808000"/>
        </a:accent1>
        <a:accent2>
          <a:srgbClr val="993366"/>
        </a:accent2>
        <a:accent3>
          <a:srgbClr val="C0AAAA"/>
        </a:accent3>
        <a:accent4>
          <a:srgbClr val="DAAE00"/>
        </a:accent4>
        <a:accent5>
          <a:srgbClr val="C0C0AA"/>
        </a:accent5>
        <a:accent6>
          <a:srgbClr val="8A2D5C"/>
        </a:accent6>
        <a:hlink>
          <a:srgbClr val="FF505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6">
        <a:dk1>
          <a:srgbClr val="333300"/>
        </a:dk1>
        <a:lt1>
          <a:srgbClr val="FFCC00"/>
        </a:lt1>
        <a:dk2>
          <a:srgbClr val="666633"/>
        </a:dk2>
        <a:lt2>
          <a:srgbClr val="FFFFCC"/>
        </a:lt2>
        <a:accent1>
          <a:srgbClr val="8F7401"/>
        </a:accent1>
        <a:accent2>
          <a:srgbClr val="CC6600"/>
        </a:accent2>
        <a:accent3>
          <a:srgbClr val="B8B8AD"/>
        </a:accent3>
        <a:accent4>
          <a:srgbClr val="DAAE00"/>
        </a:accent4>
        <a:accent5>
          <a:srgbClr val="C6BCAA"/>
        </a:accent5>
        <a:accent6>
          <a:srgbClr val="B95C00"/>
        </a:accent6>
        <a:hlink>
          <a:srgbClr val="666699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7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Designs\Artsy.pot</Template>
  <TotalTime>1697</TotalTime>
  <Words>817</Words>
  <Application>Microsoft Office PowerPoint</Application>
  <PresentationFormat>On-screen Show (4:3)</PresentationFormat>
  <Paragraphs>140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Times New Roman</vt:lpstr>
      <vt:lpstr>Wingdings</vt:lpstr>
      <vt:lpstr>Artsy</vt:lpstr>
      <vt:lpstr>Romans</vt:lpstr>
      <vt:lpstr>Church History Comments</vt:lpstr>
      <vt:lpstr>Paul the apostle</vt:lpstr>
      <vt:lpstr>Romans</vt:lpstr>
      <vt:lpstr>Major Issue:  Jews &amp; Gentiles</vt:lpstr>
      <vt:lpstr>Romans’ Themes: Harmartiology</vt:lpstr>
      <vt:lpstr>PowerPoint Presentation</vt:lpstr>
      <vt:lpstr>Romans’ Themes</vt:lpstr>
      <vt:lpstr>Justification by Faith – sola Fidei</vt:lpstr>
      <vt:lpstr>Soteriology Terminology</vt:lpstr>
      <vt:lpstr>Paul’s view of Law</vt:lpstr>
      <vt:lpstr>Sanctification </vt:lpstr>
      <vt:lpstr>Election – Predestination</vt:lpstr>
      <vt:lpstr>TULIP Calvinism</vt:lpstr>
      <vt:lpstr>Election – Predestination cont. </vt:lpstr>
      <vt:lpstr>Some difficulties</vt:lpstr>
      <vt:lpstr>Reflections</vt:lpstr>
      <vt:lpstr>Christian Living</vt:lpstr>
    </vt:vector>
  </TitlesOfParts>
  <Company>Gordon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Romans</dc:title>
  <dc:creator>ted hildebrandt</dc:creator>
  <cp:lastModifiedBy>Ted Hildebrandt</cp:lastModifiedBy>
  <cp:revision>102</cp:revision>
  <dcterms:created xsi:type="dcterms:W3CDTF">2000-04-11T14:52:31Z</dcterms:created>
  <dcterms:modified xsi:type="dcterms:W3CDTF">2016-04-19T15:07:41Z</dcterms:modified>
</cp:coreProperties>
</file>