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98" r:id="rId20"/>
    <p:sldId id="289" r:id="rId21"/>
    <p:sldId id="276" r:id="rId22"/>
    <p:sldId id="302" r:id="rId23"/>
    <p:sldId id="303" r:id="rId24"/>
    <p:sldId id="308" r:id="rId25"/>
    <p:sldId id="277" r:id="rId26"/>
    <p:sldId id="294" r:id="rId27"/>
    <p:sldId id="307" r:id="rId28"/>
    <p:sldId id="278" r:id="rId29"/>
    <p:sldId id="309" r:id="rId30"/>
    <p:sldId id="304" r:id="rId31"/>
    <p:sldId id="306" r:id="rId32"/>
    <p:sldId id="296" r:id="rId33"/>
    <p:sldId id="279" r:id="rId34"/>
    <p:sldId id="280" r:id="rId35"/>
    <p:sldId id="292" r:id="rId36"/>
    <p:sldId id="301" r:id="rId37"/>
    <p:sldId id="300" r:id="rId38"/>
    <p:sldId id="28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C3E1D35-C5C8-AB6F-BB96-1520914435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F001FD6-F5C8-182E-5070-F92973BD2A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1318FAE-8391-8B2E-6B22-894A0C89F20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30B3C2D7-D9B5-39AE-2E64-E6B6F2443F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023CE9B8-80C7-A8F1-23A5-7B7333E5FA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626298FC-9DA4-E4E4-0791-8EDBFC78C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84B1CA-6353-44AD-8C74-899D7AF0B6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3CAD2B3-06A2-77CE-6451-0B8EAC2FD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6DC431-0E37-4FCA-B2F4-1172357DA51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1213F9C-669B-4B1A-7800-BA2ABA6923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538C9AC-1D92-72B1-4F25-3CEE197AD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84A20C3-0B44-122C-FD36-DB9E7445E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E04EA-C417-4926-A85F-67421FD3715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195FFEB-DFD2-8006-886F-15A046A433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3246261-819A-1B8B-5515-7E891DFCF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79E9511-D7B5-58BC-9350-BE14328C5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C4DF2E-E600-4AF6-A975-0EA8D4A5A3D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37FF339-068C-919F-8086-24EB042C71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A44C697-515C-79F2-A2C7-179569005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2AB8008-D5CC-E112-A750-05005C6C4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DAECF1-AE87-40B1-B423-59BF4DE0B9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E03F5FC-8E38-51E7-B866-43955D6766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73C2B34-64F3-A7C2-87CA-AEDA16206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718AC77-13ED-E407-4494-0F34D39EA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685492-0AAE-4157-B43A-C74ED61B413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C20BDFB-F42A-44F6-7392-1AF013B30E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71CA7B0-D3E3-34A1-9956-1F68A3D49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F9D4F7D-3E48-1C20-D0FF-34F7F8483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5D440C-ECD2-4F47-8237-C551EF309EF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E6C0CEB-AEFE-F612-BE89-E591C7707F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F115634-B1AE-4CA4-3FE6-18786684F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38F3EEC-9F3A-E2F9-7C56-CEE8185D6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91BAB5-1141-4DEE-8E16-1DA00F9BA06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872A10-0521-0B65-257D-75A3EEE525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5FA3127-F8E0-B429-6F36-8FE906CCC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EC5276F-6E82-BC57-4E14-283F53E08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901DD6-784E-4E83-9204-0B709C382AC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143C93C-D3E0-E8F4-C0F2-7E04E770E4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71984D8-0F81-CB09-4954-00161DEAA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2875A9F-2F20-59FD-5730-375B9B845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A501BB-AA0F-4499-90E5-D6D12F74B92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A00028E-BA74-732F-18B0-82C8FAD313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733F447-5758-A1AB-3B2F-41A2EF7D3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D417A7-9E18-A606-7F71-A15A121DF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A2C9A2-2941-46EA-A772-A19C241DAD0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B89CD9A-2CA3-3941-0626-D34BFF798F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BF653B1-2663-85B3-3C43-D354F0D62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4C05974-1672-ACBB-006F-2E68D3866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C08E90-FD49-4B77-BBDE-C84741A75BC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7D0D306-82D8-DC7C-BFA8-6708EBE599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2F9BE7C-474E-1791-7223-0565EF7B3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77F0B7D-8B4D-2061-54CF-2CC8A6F97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1D320-BC4E-4F2A-839C-FE8D5702BF2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2CDF292-F54E-FE01-4251-A046898984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BEAEC4E-53E8-A498-6381-5F4DFEDCD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8485FB5-BD9C-70AD-9886-A438D2DCE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BF5A31-03D1-4F78-8E0E-5954570B0A4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4D8E66D-650B-8B0D-6930-03C0BD7470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4749913-02C7-114F-6281-CED31CC18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B5D372F-87ED-2A88-ABD5-A02C6C40E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9C1904-6E69-4F2A-8769-1E185347B0DA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DFF6CDF-54CE-47EE-D27A-07797733FB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51138D6-E765-64BC-2C57-5AE9B787F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121ACAA-07A6-58E0-4E23-DDA0D41B4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2C9F8FE-1DB3-CF17-59CC-AF9F395DE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A1F2455-450F-818B-6B74-4FDAC32DD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56519B-9F20-47F8-9016-A9390EA6A38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7DA2B6-4AD1-F773-C4F6-9F030F372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B6EAD4-CE50-4DB7-B3F0-BE6A1AED303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11943C2-2FBA-F0DF-3715-15AAB4FB38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00D6A4C-C25D-B036-C4F1-A2B56D931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2FB81BC-3B40-6D53-36DB-226B1511E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5DE754-BE2A-46F4-8578-CFB42442AF9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81A2411-9B4D-B1A1-14EF-C005EF76A7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5D8AF57-4D9C-1370-BA33-020D65CE3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94C0DEE-657F-977D-04CA-D24570FB8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E0987A-DEAC-4B8C-B1D5-3A6C64991B3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7E2428F-4B9B-655F-5277-6F1059CE32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075A451-FFA9-34BD-B0FB-08551C9F0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849EE67-E584-E25F-99F9-DBA357A5C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19E969-7562-406C-A166-BD872DE72AC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21EE7DF-72A5-CE46-CB5B-E7BB2D91FD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6924E9F-D003-97C3-F51E-7A2E177E9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FB37BED-568C-54F4-5748-6DA364470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A09632-FD2A-4A46-98DB-E6524732BE2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09E5ABA-049F-ABC5-17F4-F8175403D7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E5C6ECE-A66F-0B4A-D1BC-27D9A1E82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36C9B99-CA6B-A026-CEA5-EC050A2C0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F2C1BC-BAB8-43BB-AFBE-4016115A7D5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5FC0268-2B72-E769-2E24-91F111232B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53DD385-E5AD-9472-4557-258000FF1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11195B1-C9BD-DF65-9E2E-15632D240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67D6BE-99E9-4E9F-A422-B3B4F7ECE495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BCAC342-9128-2A62-4D01-0B1203758C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0544A6E-75DB-8A0B-96BF-9E23110FE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A74944-979D-08F4-BAD8-F7FE31F16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12B57A-B934-441E-907C-BDD0E81491C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9E600A2-1A83-7B9B-D85B-D66E097CD5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7BF318-0E93-89A8-C66C-424901BDD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C6102D1-C0B0-A39B-6CE1-95E6972AA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538CD6-452D-4D3C-AA62-C3F3C7A6F761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10B46E2-917B-80C0-3031-58CA53188A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06C58B4-1BBC-F3DF-A0D4-67003FFA1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CA32DE0-8F7B-F20F-ADB4-0843526B9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951BE7-D757-483E-A982-150F3455963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DC67FC4-0DAB-1B77-318D-8A6448A204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18B714B-D747-59BC-3FEA-888105956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F7FCB37-00A5-D510-256B-2EB5721E6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2E1372-0F9C-4F79-B548-228F38107421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CA7C82E-5EA3-8ADD-6534-E125D2EF0E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6BBB733-EA50-39C1-99A4-FC4E2F227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26A20B5-1013-648C-7F5B-D2EC4FD5D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880C28-67CE-45C0-ADEE-563A06DC2999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CB07F62-54D6-B36D-4EC2-A842DACA0B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B9321B8-8BA8-EF7E-399E-A232D431A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F38A00C-F18F-D7C9-EAB1-DF8584AA5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516147-0E28-4802-8D9B-51F3497A4CF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030D84E-649D-ABA4-8C21-D0944AC1A0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F4EB33F-322C-5CDE-A3B9-67C3ABDC2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5C2D78C-CB50-E0F3-37F2-35C41691D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6629D6-6116-48CC-9219-DA9D7E1439F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C601956-0137-4031-D147-6EEC74646F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0E5768F-10EC-FFCF-737D-9FC0E2B31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484A280-5475-6809-BB20-C04829C0D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B09157-3FB1-435B-8E09-DD6BD6D5C2F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1DF4F34-F7C8-33D8-27D9-60EF3A0A23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124A6D-8AD4-DE7D-80D0-CD73F1C29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B2FD430-2E3E-B349-6A49-F1A69D1CE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098D3-55A2-4010-ACE9-BBE74661784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4C18E36-CC96-CF97-5928-72EA14DB8D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06D9F6F-FB32-BAA3-3FA7-0B8384C5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74CA3E7-55FF-1E00-B0BB-0E598602E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5E0A6-05B3-46E6-BDB4-1F2F9D0CCB2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6365364-1AE9-20E4-D259-40D22DD7CA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A649572-469F-C54B-E9AB-3097B02E2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2F2A108-8D62-9D98-CF55-84FA67B59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F7CECB-0AFA-46BD-87EC-639BF7CA128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430D0F6-990B-E277-98A3-FAFC5F5D52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8484178-D700-CF4B-4682-867C71C46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A191-87B0-384A-E3C4-CA511A7B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B1720-B62F-3568-A4FF-733C04514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F51C0-DACF-4766-BE6F-7C59654EAD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EFDEFE-AA90-D59D-413A-7BFE0CDCC6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B198F-63F8-1401-ACB6-09B237A5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8E337D-6736-3068-9615-67E99392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A3E76-F3B4-436F-B799-20BB923299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6D4B0-D339-4398-DC2A-D03E5C29FD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F072-0B8D-45D2-4FB7-A29A245E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07AFCA-AA94-D07F-27BE-7F194EF5A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9C8F63-C486-4240-909B-CEC06DF395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E98BF0-31B4-C6FB-27D8-C1EED3D11E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0E52E-2470-E288-EC6C-58FE7755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0E44BF-FD33-87F3-6196-E670B4B02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F5910D-4BBE-4A8A-BFF4-9A38B90DA4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F44CFB-270D-9F5F-9016-88CCDD3E5C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839F-2470-14C9-6C98-4E39145B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AD81-81DB-FA2B-8D4D-93A1388E5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16F8D-0FF0-43D7-A903-89AE9EA153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445BE3-E2E0-44C1-ADF5-464BAC1CF1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71F127-A2BF-C023-69AF-09EAF19254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C0F109-31CF-B02D-91C4-DB201433F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77C3A3-91EF-48C2-8D37-EAC181F5D8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5A22AF-DBDC-FE53-C669-2A0A48C3928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157EF2-AC4B-DD43-3FE5-F5D70EA6CC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84C83-CC26-E493-C71B-B26F7B4276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58B5EAD-8D17-4F5A-B40B-BD80824CB4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4354EE-65E7-E898-DC38-2CF0B33978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28D86B-C36D-F021-6DE4-E64B36E0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E2E8DE-2B6B-944F-1627-BC6D251BE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67D9-E482-4F99-AB7F-DF8148BFC6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352DB-DF9E-A801-6C04-FBF757490C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BDEE13-6B26-F1A1-F330-4C2BE993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70CF63-DC09-6127-E3FF-CD09A1A9A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78A439-C87E-4F3C-BBAE-E54632AB2B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A9294C-E660-6A86-A075-33E70191B5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22F80A-786E-DAFF-73EC-EF171E95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6BFE-594E-44A7-AD3C-CD8713C0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88B75E-D9F9-4C65-BF7E-3AEABBA7F3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187CCE-69FF-54FE-13D8-EEFB2E9003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5ED73C-B922-D353-D408-6790AA61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DE34-5860-8C41-C6EC-EB43D083D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A9DAAC-EE61-4D43-AC4E-7D24CD1DF4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15A8CA-5B76-552F-685C-321AE3F7D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A83A56-C90E-4856-1125-7165485ED219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47DD2-578E-292D-D230-57851B3F3911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461D005-62C1-D1DB-5DD9-60A6529681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AEBA7C7-911D-8781-C4B0-410341893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2A950-DB5C-3511-FE2F-EB440BCA9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060A1-43FA-0B62-2A4B-E0A92A45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7DA45A-C1AB-4CB3-B012-5306121B94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C54F-6D9A-556F-5EE8-BAC1751CE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4C7965-F35F-D9E3-C768-5521CD0C9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516188"/>
            <a:ext cx="7315200" cy="2595562"/>
          </a:xfrm>
        </p:spPr>
        <p:txBody>
          <a:bodyPr/>
          <a:lstStyle/>
          <a:p>
            <a:pPr eaLnBrk="1" hangingPunct="1"/>
            <a:r>
              <a:rPr lang="en-US" altLang="en-US"/>
              <a:t>                 Acts </a:t>
            </a:r>
            <a:br>
              <a:rPr lang="en-US" altLang="en-US"/>
            </a:br>
            <a:r>
              <a:rPr lang="en-US" altLang="en-US"/>
              <a:t>– The Church Goes Forth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301159-CB3D-D69C-DB32-285195FF09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5167313"/>
            <a:ext cx="7315200" cy="1144587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16AD700-AF27-F484-42F9-0012AD766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/>
              <a:t>Why did Luke write it? CHAMPSS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0D569BB-1416-5B0D-C157-03E3C89662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77200" cy="5105400"/>
          </a:xfrm>
        </p:spPr>
        <p:txBody>
          <a:bodyPr/>
          <a:lstStyle/>
          <a:p>
            <a:pPr eaLnBrk="1" hangingPunct="1"/>
            <a:r>
              <a:rPr lang="en-US" altLang="en-US" sz="2800"/>
              <a:t>Catechetical Instruction for Theophilus</a:t>
            </a:r>
          </a:p>
          <a:p>
            <a:pPr eaLnBrk="1" hangingPunct="1"/>
            <a:r>
              <a:rPr lang="en-US" altLang="en-US" sz="2800"/>
              <a:t>History:  Not a complete history of church</a:t>
            </a:r>
          </a:p>
          <a:p>
            <a:pPr eaLnBrk="1" hangingPunct="1"/>
            <a:r>
              <a:rPr lang="en-US" altLang="en-US" sz="2800"/>
              <a:t>Apologetic –meet charges of Jews:  </a:t>
            </a:r>
          </a:p>
          <a:p>
            <a:pPr lvl="1" eaLnBrk="1" hangingPunct="1"/>
            <a:r>
              <a:rPr lang="en-US" altLang="en-US" sz="2800"/>
              <a:t>Why were Christians persecuted? Atheists, incest, cannibals </a:t>
            </a:r>
          </a:p>
          <a:p>
            <a:pPr eaLnBrk="1" hangingPunct="1"/>
            <a:r>
              <a:rPr lang="en-US" altLang="en-US" sz="2800"/>
              <a:t>Missionary concern—gospel fulfillment “to all peoples”</a:t>
            </a:r>
          </a:p>
          <a:p>
            <a:pPr eaLnBrk="1" hangingPunct="1"/>
            <a:r>
              <a:rPr lang="en-US" altLang="en-US" sz="2800"/>
              <a:t>Paul’s Defense –help from Theophilus?</a:t>
            </a:r>
          </a:p>
          <a:p>
            <a:pPr eaLnBrk="1" hangingPunct="1"/>
            <a:r>
              <a:rPr lang="en-US" altLang="en-US" sz="2800"/>
              <a:t>24 speeches: 9 Peter; 9 Paul, Stephen ch. 7</a:t>
            </a:r>
          </a:p>
          <a:p>
            <a:pPr eaLnBrk="1" hangingPunct="1"/>
            <a:r>
              <a:rPr lang="en-US" altLang="en-US" sz="2800"/>
              <a:t>Spirit coming 4x on different groups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70A335B-DDBA-13B2-5F1D-2264CB23B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When did he write it?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6FD8FEC-74DA-BFA7-3CB8-52992E4DE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315200" cy="3540125"/>
          </a:xfrm>
        </p:spPr>
        <p:txBody>
          <a:bodyPr/>
          <a:lstStyle/>
          <a:p>
            <a:pPr eaLnBrk="1" hangingPunct="1"/>
            <a:r>
              <a:rPr lang="en-US" altLang="en-US" sz="2800"/>
              <a:t>63 AD—Why? 2 silences</a:t>
            </a:r>
          </a:p>
          <a:p>
            <a:pPr lvl="1" eaLnBrk="1" hangingPunct="1"/>
            <a:r>
              <a:rPr lang="en-US" altLang="en-US" sz="2600"/>
              <a:t> No outcome of Paul’s trial in Rome (63 AD) or mention of his death (ca. 68 AD)</a:t>
            </a:r>
          </a:p>
          <a:p>
            <a:pPr lvl="1" eaLnBrk="1" hangingPunct="1"/>
            <a:r>
              <a:rPr lang="en-US" altLang="en-US" sz="2600"/>
              <a:t>No mention of the destruction of the temple (70 AD)</a:t>
            </a:r>
          </a:p>
          <a:p>
            <a:pPr eaLnBrk="1" hangingPunct="1"/>
            <a:r>
              <a:rPr lang="en-US" altLang="en-US" sz="2800"/>
              <a:t>View of Rome favorable—Nero (54-68 AD; Rome fire 64) not yet bad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6E6AA4-03D5-4458-7A35-7EF6F311C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Is Acts normative for modern church?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AD43C43-C12F-C448-AA61-AB1B7C3A1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315200" cy="4038600"/>
          </a:xfrm>
        </p:spPr>
        <p:txBody>
          <a:bodyPr/>
          <a:lstStyle/>
          <a:p>
            <a:pPr eaLnBrk="1" hangingPunct="1"/>
            <a:r>
              <a:rPr lang="en-US" altLang="en-US" sz="2800"/>
              <a:t>Acts as an historical document:  What is the difference between historical and normative material?  Indicative versus Imperative? A record of what happened versus what should happen (“is” versus “ought”)?  </a:t>
            </a:r>
          </a:p>
          <a:p>
            <a:pPr eaLnBrk="1" hangingPunct="1"/>
            <a:r>
              <a:rPr lang="en-US" altLang="en-US" sz="2800"/>
              <a:t>Descriptive versus prescriptive</a:t>
            </a:r>
          </a:p>
          <a:p>
            <a:pPr eaLnBrk="1" hangingPunct="1"/>
            <a:r>
              <a:rPr lang="en-US" altLang="en-US" sz="2800"/>
              <a:t>Examples of non-normative material: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5BE50136-6644-C116-D8CD-C2AA1D30A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1288"/>
            <a:ext cx="73152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do you tell what is historical or what is a universal principle?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3B7E635-48D0-42AA-4DB0-0532754841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3540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4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Then = now (miracles and all)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Then =/= now:  Dispensational Approach – Acts transition (cessationists)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Epistles versus Acts/Gospels: </a:t>
            </a:r>
            <a:br>
              <a:rPr lang="en-US" altLang="en-US" sz="2800"/>
            </a:br>
            <a:r>
              <a:rPr lang="en-US" altLang="en-US" sz="2800"/>
              <a:t>epistles normative; Acts—particular history;</a:t>
            </a:r>
            <a:br>
              <a:rPr lang="en-US" altLang="en-US" sz="2800"/>
            </a:br>
            <a:r>
              <a:rPr lang="en-US" altLang="en-US" sz="2800"/>
              <a:t>canon in a canon idea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Acts as a historical document – Distill principles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38B7E91-2A68-FBB5-2AB3-99BA270A8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Pentecost—Acts 2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C1F4C2-7680-8F02-E48F-F98529CF2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41475"/>
            <a:ext cx="7315200" cy="3540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Background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On what basis do I judge whether something is from God?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Is experience always the best guide for making decisions?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Bible as sole judge of spiritual experiences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Is Acts 2 normative?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3 Pilgrimage feasts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20641E00-F13E-3FDA-B860-46969C753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Acts 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1EFD9E43-0B45-761B-FC59-62AF2465E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3 Signs of Spirit’s coming 2:2: wind, fire, tongues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What is the baptism of the Spirit? 1 </a:t>
            </a:r>
            <a:r>
              <a:rPr lang="en-US" sz="2800" dirty="0" err="1"/>
              <a:t>Cor</a:t>
            </a:r>
            <a:r>
              <a:rPr lang="en-US" sz="2800" dirty="0"/>
              <a:t> 12:13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Second level of holiness? Judas did miracles Mt 10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Purpose of tongues in Acts 2: foreign language, charge of drunkenness?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Careful -- No NT yet </a:t>
            </a:r>
          </a:p>
          <a:p>
            <a:pPr marL="502920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Second Blessing idea –got Christ but not got it all</a:t>
            </a:r>
          </a:p>
          <a:p>
            <a:pPr marL="502920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Instant spirituality </a:t>
            </a:r>
          </a:p>
          <a:p>
            <a:pPr marL="502920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External sign dependence </a:t>
            </a:r>
          </a:p>
          <a:p>
            <a:pPr marL="502920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Not taught to seek it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Who never spoke in tongues:  Christ, Wesley, Spurgeon, Luther ...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Purposes of tongues in Acts 2—2:38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55285F-F035-2781-2850-42DCD1F90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Other groups in Acts &amp; Holy Spirit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FC68318-88A3-09CB-6A39-7AF5B6B06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15200" cy="3540125"/>
          </a:xfrm>
        </p:spPr>
        <p:txBody>
          <a:bodyPr/>
          <a:lstStyle/>
          <a:p>
            <a:pPr eaLnBrk="1" hangingPunct="1"/>
            <a:r>
              <a:rPr lang="en-US" altLang="en-US" sz="2800"/>
              <a:t>8:17 Samaritans receive the Holy Spirit</a:t>
            </a:r>
          </a:p>
          <a:p>
            <a:pPr eaLnBrk="1" hangingPunct="1"/>
            <a:r>
              <a:rPr lang="en-US" altLang="en-US" sz="2800"/>
              <a:t>10:44 Cornelius (Gentile receives H.S.)</a:t>
            </a:r>
          </a:p>
          <a:p>
            <a:pPr eaLnBrk="1" hangingPunct="1"/>
            <a:r>
              <a:rPr lang="en-US" altLang="en-US" sz="2800"/>
              <a:t>19:2-6 Jn Bapt. disciples receive Holy Spirit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A2E47CA-12BE-79D7-F844-DA9894194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about the Corinthians passages?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18DCB37-1A58-6B2B-B7F4-51BB89057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15200" cy="3540125"/>
          </a:xfrm>
        </p:spPr>
        <p:txBody>
          <a:bodyPr/>
          <a:lstStyle/>
          <a:p>
            <a:pPr eaLnBrk="1" hangingPunct="1"/>
            <a:r>
              <a:rPr lang="en-US" altLang="en-US" sz="2800"/>
              <a:t>1 Cor 14:2 sitz im leben</a:t>
            </a:r>
          </a:p>
          <a:p>
            <a:pPr eaLnBrk="1" hangingPunct="1"/>
            <a:r>
              <a:rPr lang="en-US" altLang="en-US" sz="2800"/>
              <a:t>1 Cor 14:22f:  prophecy and tongues</a:t>
            </a:r>
          </a:p>
          <a:p>
            <a:pPr eaLnBrk="1" hangingPunct="1"/>
            <a:r>
              <a:rPr lang="en-US" altLang="en-US" sz="2800"/>
              <a:t>3 Guidelines:  I Cor 14:27-28</a:t>
            </a:r>
          </a:p>
          <a:p>
            <a:pPr lvl="1" eaLnBrk="1" hangingPunct="1"/>
            <a:r>
              <a:rPr lang="en-US" altLang="en-US" sz="2800"/>
              <a:t>One at a time</a:t>
            </a:r>
          </a:p>
          <a:p>
            <a:pPr lvl="1" eaLnBrk="1" hangingPunct="1"/>
            <a:r>
              <a:rPr lang="en-US" altLang="en-US" sz="2800"/>
              <a:t>2 or at most 3</a:t>
            </a:r>
          </a:p>
          <a:p>
            <a:pPr lvl="1" eaLnBrk="1" hangingPunct="1"/>
            <a:r>
              <a:rPr lang="en-US" altLang="en-US" sz="2800"/>
              <a:t>Interpretation must be given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AADF822-3EDD-C3FC-69AC-48D58E4D2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God’s use of Language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2859728-B736-7080-7D9A-FEBC96619A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3540125"/>
          </a:xfrm>
        </p:spPr>
        <p:txBody>
          <a:bodyPr/>
          <a:lstStyle/>
          <a:p>
            <a:pPr eaLnBrk="1" hangingPunct="1"/>
            <a:r>
              <a:rPr lang="en-US" altLang="en-US" sz="2800"/>
              <a:t>God speaks the language of the people</a:t>
            </a:r>
            <a:br>
              <a:rPr lang="en-US" altLang="en-US" sz="2800"/>
            </a:br>
            <a:r>
              <a:rPr lang="en-US" altLang="en-US" sz="2800"/>
              <a:t>[Hebrew, Aramaic, Greek]</a:t>
            </a:r>
          </a:p>
          <a:p>
            <a:pPr eaLnBrk="1" hangingPunct="1"/>
            <a:r>
              <a:rPr lang="en-US" altLang="en-US" sz="2800"/>
              <a:t>Linguistic analysis of “tongues” </a:t>
            </a:r>
          </a:p>
          <a:p>
            <a:pPr eaLnBrk="1" hangingPunct="1"/>
            <a:r>
              <a:rPr lang="en-US" altLang="en-US" sz="2800"/>
              <a:t>Respect with Differences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velation-Seven Churches Topography copy">
            <a:extLst>
              <a:ext uri="{FF2B5EF4-FFF2-40B4-BE49-F238E27FC236}">
                <a16:creationId xmlns:a16="http://schemas.microsoft.com/office/drawing/2014/main" id="{B9864171-8C4F-7BB2-55C8-73A20978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212DC243-AE27-FA21-7319-ECCAC9E0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370638"/>
            <a:ext cx="1143000" cy="258762"/>
          </a:xfrm>
        </p:spPr>
        <p:txBody>
          <a:bodyPr/>
          <a:lstStyle/>
          <a:p>
            <a:pPr eaLnBrk="1" hangingPunct="1"/>
            <a:r>
              <a:rPr lang="en-US" altLang="en-US" sz="100"/>
              <a:t>Revelations-Seven Churches topo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8B55255-0AF1-8446-BBE8-240174EF9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Canonical Importance of Acts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1773189-D934-06BC-AE88-D2D48C1B66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uls-First-MissJourn copy">
            <a:extLst>
              <a:ext uri="{FF2B5EF4-FFF2-40B4-BE49-F238E27FC236}">
                <a16:creationId xmlns:a16="http://schemas.microsoft.com/office/drawing/2014/main" id="{172CC359-FC47-1252-49DA-81A674AC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"/>
            <a:ext cx="8915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A37329AE-0509-F979-7D26-E40F891A4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324600"/>
            <a:ext cx="2286000" cy="334963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First Missionary Journey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B1A6BF3-8199-0243-319E-7BC2319F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Missionary Journeys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96E1794-8ABF-9A3B-1B0E-F51F625017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05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1MJ 48-49 AD Cyprus – central Asia Minor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What 3 levels are there to the Christian call? (Acts 13:2f)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Antioch to </a:t>
            </a:r>
            <a:r>
              <a:rPr lang="en-US" altLang="en-US" sz="2800">
                <a:solidFill>
                  <a:srgbClr val="FFFF00"/>
                </a:solidFill>
              </a:rPr>
              <a:t>Cyprus</a:t>
            </a:r>
            <a:r>
              <a:rPr lang="en-US" altLang="en-US" sz="2800"/>
              <a:t>-Bar Jesus (Acts 13:6ff)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What convinced Sergius Paulus to believe?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Do God’s miracles always heal?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Perga</a:t>
            </a:r>
            <a:r>
              <a:rPr lang="en-US" altLang="en-US" sz="2800"/>
              <a:t>—John Mark quits (Acts 13:13)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Why did John Mark quit?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How have you reacted to betrayal?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Why is trust hard to rebuild?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Antioch</a:t>
            </a:r>
            <a:r>
              <a:rPr lang="en-US" altLang="en-US" sz="2800"/>
              <a:t> in Psidia-synagogue, Jews jealousy (13:44ff), turns to Gentiles,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How does jealousy creep into a church?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What does 13:48 mean--as many as appointed?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DA54EB6-0BB1-2D9F-5AC3-47FB9D561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1 MJ: 48-49 AD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9C47177-F18A-8828-DAF2-F10F20F63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Iconium</a:t>
            </a:r>
            <a:r>
              <a:rPr lang="en-US" altLang="en-US" sz="2800"/>
              <a:t>:  Acts 14:1ff:  Proclamation, believe/unbelief, plot, fled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Is there ever a time to flee a situation?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Lystra</a:t>
            </a:r>
            <a:r>
              <a:rPr lang="en-US" altLang="en-US" sz="2800"/>
              <a:t>:  Acts 14:8ff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Heals cripple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Made gods? –Zeus, Hermes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Stoned and left for dead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Timothy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What does this show us about fickleness of public opinion?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4DF1F-848B-C1AD-0A2F-BCD077ED5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1 MJ: 48-49 AD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7AE530F-1C61-48EC-36B3-59649EDA5C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315200" cy="3538538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Derbe</a:t>
            </a:r>
            <a:r>
              <a:rPr lang="en-US" altLang="en-US" sz="2800"/>
              <a:t>: concluding summary—Acts 14:22—many hardships to enter kingdom</a:t>
            </a:r>
          </a:p>
          <a:p>
            <a:pPr eaLnBrk="1" hangingPunct="1"/>
            <a:r>
              <a:rPr lang="en-US" altLang="en-US" sz="2800"/>
              <a:t>Why does the kingdom grow through hardships?</a:t>
            </a:r>
          </a:p>
          <a:p>
            <a:pPr eaLnBrk="1" hangingPunct="1"/>
            <a:r>
              <a:rPr lang="en-US" altLang="en-US" sz="2800"/>
              <a:t>What does that suggest about marketing Christianity by selling success, peace, etc</a:t>
            </a:r>
            <a:r>
              <a:rPr lang="en-US" altLang="en-US"/>
              <a:t>.?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uls-First-MissJourn copy">
            <a:extLst>
              <a:ext uri="{FF2B5EF4-FFF2-40B4-BE49-F238E27FC236}">
                <a16:creationId xmlns:a16="http://schemas.microsoft.com/office/drawing/2014/main" id="{730087EA-9ADA-9D1F-0D10-0954B685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"/>
            <a:ext cx="8915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277710E7-A275-693E-C3C2-6F63FE1E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324600"/>
            <a:ext cx="2286000" cy="334963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First Missionary Journey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EB19D48-18EC-14D0-4169-2D147FA21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Jerusalem Council (50 AD)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5D39A9C-90CE-294C-A024-56BF84178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Gentiles </a:t>
            </a:r>
            <a:r>
              <a:rPr lang="en-US" altLang="en-US" sz="2800">
                <a:sym typeface="Wingdings" panose="05000000000000000000" pitchFamily="2" charset="2"/>
              </a:rPr>
              <a:t> </a:t>
            </a:r>
            <a:r>
              <a:rPr lang="en-US" altLang="en-US" sz="2800"/>
              <a:t>Jews (circumcision)</a:t>
            </a:r>
            <a:r>
              <a:rPr lang="en-US" altLang="en-US" sz="2800">
                <a:sym typeface="Wingdings" panose="05000000000000000000" pitchFamily="2" charset="2"/>
              </a:rPr>
              <a:t></a:t>
            </a:r>
            <a:r>
              <a:rPr lang="en-US" altLang="en-US" sz="2800"/>
              <a:t>Christians? </a:t>
            </a:r>
          </a:p>
          <a:p>
            <a:pPr eaLnBrk="1" hangingPunct="1"/>
            <a:r>
              <a:rPr lang="en-US" altLang="en-US" sz="2800"/>
              <a:t>or Gentiles </a:t>
            </a:r>
            <a:r>
              <a:rPr lang="en-US" altLang="en-US" sz="2800">
                <a:sym typeface="Wingdings" panose="05000000000000000000" pitchFamily="2" charset="2"/>
              </a:rPr>
              <a:t> Christians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What are the basics for one becoming a Christian?  You must do _______ (Acts 16:9)</a:t>
            </a:r>
            <a:endParaRPr lang="en-US" altLang="en-US" sz="2800"/>
          </a:p>
          <a:p>
            <a:pPr eaLnBrk="1" hangingPunct="1"/>
            <a:r>
              <a:rPr lang="en-US" altLang="en-US" sz="2800"/>
              <a:t>Why?–no blood, sexual immorality, idol meat.</a:t>
            </a:r>
          </a:p>
          <a:p>
            <a:pPr eaLnBrk="1" hangingPunct="1"/>
            <a:r>
              <a:rPr lang="en-US" altLang="en-US" sz="2800"/>
              <a:t>Paul writes Galatians most likely back to 1MJ churches in Galatia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auls-Second-MissJourney copy">
            <a:extLst>
              <a:ext uri="{FF2B5EF4-FFF2-40B4-BE49-F238E27FC236}">
                <a16:creationId xmlns:a16="http://schemas.microsoft.com/office/drawing/2014/main" id="{B154C8EF-636D-C306-A85A-C577892F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338"/>
            <a:ext cx="8839200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C5D5503D-DDBF-AC8C-0FA9-E66716D5C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370638"/>
            <a:ext cx="1828800" cy="334962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Second Missionary Journey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auls-Second-MissJourney copy">
            <a:extLst>
              <a:ext uri="{FF2B5EF4-FFF2-40B4-BE49-F238E27FC236}">
                <a16:creationId xmlns:a16="http://schemas.microsoft.com/office/drawing/2014/main" id="{84C01885-1583-9CE6-C84A-1892847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0" cy="115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7DA1ABE-2CD8-2AFB-AEA6-EB21832DD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2 MJ  Paul and Silas (AD 50-52)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E12323B-BF96-CCBD-94B1-715311326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Dispute over John Mark (Barnabas); Paul/Silas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Lystra</a:t>
            </a:r>
            <a:r>
              <a:rPr lang="en-US" altLang="en-US" sz="2800"/>
              <a:t>: stoned </a:t>
            </a:r>
            <a:r>
              <a:rPr lang="en-US" altLang="en-US" sz="2800">
                <a:sym typeface="Wingdings" panose="05000000000000000000" pitchFamily="2" charset="2"/>
              </a:rPr>
              <a:t></a:t>
            </a:r>
            <a:r>
              <a:rPr lang="en-US" altLang="en-US" sz="2800"/>
              <a:t>Timothy (Acts 16:1)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Question:	</a:t>
            </a:r>
            <a:r>
              <a:rPr lang="en-US" altLang="en-US" sz="2800"/>
              <a:t>After the Jerusalem council why did Paul circumcise Timothy?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Troas</a:t>
            </a:r>
            <a:r>
              <a:rPr lang="en-US" altLang="en-US" sz="2800"/>
              <a:t>: refused into Asia,…Macedonian call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Following God’s leading contrary to our plans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When did Luke join? “we’s” start at Troas</a:t>
            </a:r>
            <a:r>
              <a:rPr lang="en-US" altLang="en-US" sz="2800">
                <a:sym typeface="Wingdings" panose="05000000000000000000" pitchFamily="2" charset="2"/>
              </a:rPr>
              <a:t>Philippi</a:t>
            </a:r>
            <a:endParaRPr lang="en-US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27F9D78A-B073-565E-6603-49C28C8E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113"/>
          </a:xfrm>
        </p:spPr>
        <p:txBody>
          <a:bodyPr/>
          <a:lstStyle/>
          <a:p>
            <a:r>
              <a:rPr lang="en-US" altLang="en-US"/>
              <a:t>2MJ – Macedonia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Philippi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CF20-605F-90ED-4B10-691C5896C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4251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Philippi</a:t>
            </a:r>
            <a:r>
              <a:rPr lang="en-US" altLang="en-US" sz="2800"/>
              <a:t>: Lydia, seller of purple from Thyatira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No synagogue, --Jews?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Slave girl</a:t>
            </a:r>
            <a:r>
              <a:rPr lang="en-US" altLang="en-US" sz="2800">
                <a:sym typeface="Wingdings" panose="05000000000000000000" pitchFamily="2" charset="2"/>
              </a:rPr>
              <a:t> jailed</a:t>
            </a:r>
            <a:r>
              <a:rPr lang="en-US" altLang="en-US" sz="2800"/>
              <a:t> and singing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Philippian Jailor’s question—What must I do to be saved? (Acts 16:30, cf. 2:38)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Question:  What does it mean to believe?</a:t>
            </a:r>
            <a:r>
              <a:rPr lang="en-US" altLang="en-US" sz="2800"/>
              <a:t>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B350EF9-8970-8F65-7116-9B2524536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Plan of the Book: Acts 1:8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854970-0BF8-D541-EC4F-4B046AEA4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315200" cy="3733800"/>
          </a:xfrm>
        </p:spPr>
        <p:txBody>
          <a:bodyPr/>
          <a:lstStyle/>
          <a:p>
            <a:pPr eaLnBrk="1" hangingPunct="1"/>
            <a:r>
              <a:rPr lang="en-US" altLang="en-US" sz="2800"/>
              <a:t>But you will receive power when the Holy Spirit comes on you; and you will be my witnesses in Jerusalem, and in all Judea and Samaria, and to the ends of the earth.”</a:t>
            </a:r>
          </a:p>
          <a:p>
            <a:pPr eaLnBrk="1" hangingPunct="1"/>
            <a:r>
              <a:rPr lang="en-US" altLang="en-US" sz="2800"/>
              <a:t>Jerusalem – Judea 1-7</a:t>
            </a:r>
          </a:p>
          <a:p>
            <a:pPr eaLnBrk="1" hangingPunct="1"/>
            <a:r>
              <a:rPr lang="en-US" altLang="en-US" sz="2800"/>
              <a:t>Judea – Samaria 8-12</a:t>
            </a:r>
          </a:p>
          <a:p>
            <a:pPr eaLnBrk="1" hangingPunct="1"/>
            <a:r>
              <a:rPr lang="en-US" altLang="en-US" sz="2800"/>
              <a:t>Uttermost Part 13-28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CBC0EB-10C8-1611-9D99-E6D8BD36A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2 MJ: 50-52 AD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ECF5410-3539-EF41-FAC6-3FEFF5EDA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4864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Thessalonica</a:t>
            </a:r>
            <a:r>
              <a:rPr lang="en-US" sz="2800" dirty="0"/>
              <a:t>: synagogue custom, 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Why so much negative on Jewish jealousy reaction? 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Jason’s house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Berea</a:t>
            </a:r>
            <a:r>
              <a:rPr lang="en-US" sz="2800" dirty="0"/>
              <a:t>: noble, searched the Scriptures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Athens</a:t>
            </a:r>
            <a:r>
              <a:rPr lang="en-US" sz="2800" dirty="0"/>
              <a:t>: 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Idols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unknown God, 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Paul quotes </a:t>
            </a:r>
            <a:r>
              <a:rPr lang="en-US" sz="2800" dirty="0" err="1"/>
              <a:t>Epimenides</a:t>
            </a:r>
            <a:r>
              <a:rPr lang="en-US" sz="2800" dirty="0"/>
              <a:t>/</a:t>
            </a:r>
            <a:r>
              <a:rPr lang="en-US" sz="2800" dirty="0" err="1"/>
              <a:t>Aretas</a:t>
            </a:r>
            <a:r>
              <a:rPr lang="en-US" sz="2800" dirty="0"/>
              <a:t>: knowing Philosophy and other disciplines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Must we believe before we can know (</a:t>
            </a:r>
            <a:r>
              <a:rPr lang="en-US" sz="2800" dirty="0" err="1"/>
              <a:t>presuppositional</a:t>
            </a:r>
            <a:r>
              <a:rPr lang="en-US" sz="2800" dirty="0"/>
              <a:t>) or can our knowing lead us to belief (evidences)?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How do we use post-modern culture to proclaim Christ?</a:t>
            </a:r>
          </a:p>
          <a:p>
            <a:pPr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B4F2120-0053-4F7B-246B-156EF499B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2 MJ: 50-52 AD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EA8BFB41-A27D-8EF8-2626-A67A6651C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315200" cy="4724400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b="1" dirty="0">
                <a:solidFill>
                  <a:srgbClr val="FFFF00"/>
                </a:solidFill>
              </a:rPr>
              <a:t>Corinth: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/>
              <a:t>Priscilla/</a:t>
            </a:r>
            <a:r>
              <a:rPr lang="en-US" sz="3000" dirty="0" err="1"/>
              <a:t>Aquilla</a:t>
            </a:r>
            <a:r>
              <a:rPr lang="en-US" sz="3000" dirty="0"/>
              <a:t>—Claudius kicked Jews out of Rome; </a:t>
            </a:r>
            <a:r>
              <a:rPr lang="en-US" sz="3000" dirty="0" err="1"/>
              <a:t>tentmaking</a:t>
            </a:r>
            <a:r>
              <a:rPr lang="en-US" sz="3000" dirty="0"/>
              <a:t> 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 err="1"/>
              <a:t>Crispus</a:t>
            </a:r>
            <a:r>
              <a:rPr lang="en-US" sz="3000" dirty="0"/>
              <a:t> synagogue leader believes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 err="1"/>
              <a:t>Sosthenes</a:t>
            </a:r>
            <a:r>
              <a:rPr lang="en-US" sz="3000" dirty="0"/>
              <a:t> the accuser of Paul--beaten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 err="1"/>
              <a:t>Gallio</a:t>
            </a:r>
            <a:r>
              <a:rPr lang="en-US" sz="3000" dirty="0"/>
              <a:t> proconsul favorable—dismisses charges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/>
              <a:t>Stays 1.5 years, Apollos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000" dirty="0"/>
              <a:t>writes 1 &amp; 2 Thess. (after Timothy/Silas brought down support)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auls-Third-MissJourney copy">
            <a:extLst>
              <a:ext uri="{FF2B5EF4-FFF2-40B4-BE49-F238E27FC236}">
                <a16:creationId xmlns:a16="http://schemas.microsoft.com/office/drawing/2014/main" id="{126EDC77-731D-C4A3-7BBF-CEAA6DB4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2E640654-529E-53D1-A816-EC01B0C55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294438"/>
            <a:ext cx="1524000" cy="411162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Third Missionary Journey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42CFF51-1F1F-D09F-18F6-B87BC1456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3 MJ – AD 53-57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CC702EA-79C3-DDB1-64E3-624633C45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315200" cy="3538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Ephesus 3 years</a:t>
            </a:r>
            <a:r>
              <a:rPr lang="en-US" altLang="en-US" sz="2800"/>
              <a:t>:  1 Corinthians written (Acts 19)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John Bapt. Disciples receive Holy Spirit,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magical books burned,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Demetrius’ riot; money and religion;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how does religion fares in the public square?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Revisits Macedonia—2 Corinthians written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FF00"/>
                </a:solidFill>
              </a:rPr>
              <a:t>Corinth</a:t>
            </a:r>
            <a:r>
              <a:rPr lang="en-US" altLang="en-US" sz="2800"/>
              <a:t>—Romans written west –going east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Revisits Macedonia and Asia, Eutychus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Heads back to Jerusalem—gift for poor in famine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37CD2F1-4E7A-DF2A-32DD-91B375FFA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Trials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9A4FF60-6802-32D2-F8A0-CC918F8E6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58200" cy="35385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Jerusalem riot:  </a:t>
            </a:r>
            <a:r>
              <a:rPr lang="en-US" altLang="en-US" sz="2800"/>
              <a:t>Agabus,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/>
              <a:t>citizenship</a:t>
            </a:r>
          </a:p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Felix: </a:t>
            </a:r>
            <a:r>
              <a:rPr lang="en-US" altLang="en-US" sz="2800"/>
              <a:t>procrastinator, 2 yrs., bribe</a:t>
            </a:r>
          </a:p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Festus: </a:t>
            </a:r>
            <a:r>
              <a:rPr lang="en-US" altLang="en-US" sz="2800"/>
              <a:t>please Jews, trap, appeal to Caesar</a:t>
            </a:r>
          </a:p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Agrippa: </a:t>
            </a:r>
            <a:r>
              <a:rPr lang="en-US" altLang="en-US" sz="2800"/>
              <a:t>knowledgeable, almost </a:t>
            </a:r>
          </a:p>
          <a:p>
            <a:pPr eaLnBrk="1" hangingPunct="1"/>
            <a:r>
              <a:rPr lang="en-US" altLang="en-US" sz="2800"/>
              <a:t>Ship wreck on Island of Malta, snake </a:t>
            </a:r>
          </a:p>
          <a:p>
            <a:pPr eaLnBrk="1" hangingPunct="1"/>
            <a:r>
              <a:rPr lang="en-US" altLang="en-US" sz="2800"/>
              <a:t>1</a:t>
            </a:r>
            <a:r>
              <a:rPr lang="en-US" altLang="en-US" sz="2800" baseline="30000"/>
              <a:t>st</a:t>
            </a:r>
            <a:r>
              <a:rPr lang="en-US" altLang="en-US" sz="2800"/>
              <a:t> Roman Imprisonment (AD 60-62) </a:t>
            </a:r>
          </a:p>
          <a:p>
            <a:pPr eaLnBrk="1" hangingPunct="1"/>
            <a:r>
              <a:rPr lang="en-US" altLang="en-US" sz="2800"/>
              <a:t>Freedom </a:t>
            </a:r>
          </a:p>
          <a:p>
            <a:pPr eaLnBrk="1" hangingPunct="1"/>
            <a:r>
              <a:rPr lang="en-US" altLang="en-US" sz="2800"/>
              <a:t>2</a:t>
            </a:r>
            <a:r>
              <a:rPr lang="en-US" altLang="en-US" sz="2800" baseline="30000"/>
              <a:t>nd</a:t>
            </a:r>
            <a:r>
              <a:rPr lang="en-US" altLang="en-US" sz="2800"/>
              <a:t> Roman Imprisonment (AD 67-68)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auls-Journey-To-Rome">
            <a:extLst>
              <a:ext uri="{FF2B5EF4-FFF2-40B4-BE49-F238E27FC236}">
                <a16:creationId xmlns:a16="http://schemas.microsoft.com/office/drawing/2014/main" id="{92C12E2D-B867-1554-76C5-2CB29204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438"/>
            <a:ext cx="88392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40BEFB15-CED5-D70A-CE15-DB2B3A09B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248400"/>
            <a:ext cx="1905000" cy="381000"/>
          </a:xfrm>
        </p:spPr>
        <p:txBody>
          <a:bodyPr/>
          <a:lstStyle/>
          <a:p>
            <a:pPr eaLnBrk="1" hangingPunct="1"/>
            <a:r>
              <a:rPr lang="en-US" altLang="en-US" sz="100"/>
              <a:t>Paul’s Journey To Rome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0335D08-282E-4C5F-729D-7EA972D32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Final Acts Theme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DB351F2-835D-FA25-7492-3A3DFF6CE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Malta (Acts 28) Snake and on the interpretation of history?  Providence and secularism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Acts as history:  how do you see God in your own personal history? Purpose driven life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Writing history:  including God</a:t>
            </a:r>
            <a:r>
              <a:rPr lang="en-US" altLang="en-US" sz="2800">
                <a:sym typeface="Wingdings" panose="05000000000000000000" pitchFamily="2" charset="2"/>
              </a:rPr>
              <a:t> secular, is history moving to an end by design or random?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Wingdings" panose="05000000000000000000" pitchFamily="2" charset="2"/>
              </a:rPr>
              <a:t>God’s design moving history in Acts: 2:23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Wingdings" panose="05000000000000000000" pitchFamily="2" charset="2"/>
              </a:rPr>
              <a:t>History:  foreknowledge fixed, some fixed/some open, totally open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Wingdings" panose="05000000000000000000" pitchFamily="2" charset="2"/>
              </a:rPr>
              <a:t>God did this because…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D420D49-89F8-F54F-3E15-67133BB1E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Paul’s Epistle Chronologically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84193AE-459E-E5B2-174F-877B919FF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After    1 MJ:     Galatians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Jerusalem Council: 50 AD - circumcision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During 2 MJ:  1 &amp; 2 Thess. from Corinth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During 3 MJ:  1 Cor. (from Ephesus); </a:t>
            </a:r>
            <a:br>
              <a:rPr lang="en-US" altLang="en-US" sz="2800"/>
            </a:br>
            <a:r>
              <a:rPr lang="en-US" altLang="en-US" sz="2800"/>
              <a:t>                        2 Cor. (from Macedonia); </a:t>
            </a:r>
            <a:br>
              <a:rPr lang="en-US" altLang="en-US" sz="2800"/>
            </a:br>
            <a:r>
              <a:rPr lang="en-US" altLang="en-US" sz="2800"/>
              <a:t>                        Romans from Corinth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1</a:t>
            </a:r>
            <a:r>
              <a:rPr lang="en-US" altLang="en-US" sz="2800" baseline="30000"/>
              <a:t>st</a:t>
            </a:r>
            <a:r>
              <a:rPr lang="en-US" altLang="en-US" sz="2800"/>
              <a:t> Roman Imprisonment: Prison Epistles:     </a:t>
            </a:r>
            <a:br>
              <a:rPr lang="en-US" altLang="en-US" sz="2800"/>
            </a:br>
            <a:r>
              <a:rPr lang="en-US" altLang="en-US" sz="2800"/>
              <a:t>       PPEC:  Eph. Col., Philippians, Philemon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Freedom:    1 Tim., Titus (Pastoral Epistles)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2</a:t>
            </a:r>
            <a:r>
              <a:rPr lang="en-US" altLang="en-US" sz="2800" baseline="30000"/>
              <a:t>nd</a:t>
            </a:r>
            <a:r>
              <a:rPr lang="en-US" altLang="en-US" sz="2800"/>
              <a:t> Roman Imprisonment:    2 Tim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F13C8C1-4AEF-DA01-B84D-1AEBC2622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Epistles of Paul: Topically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43B9FA2-F586-4240-B5A5-3968AFE5E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Eschatological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1 &amp; 2 Thess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Soteriological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Galatians, 1 &amp; 2 Cor, Romans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Christological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Col., Eph., Philp., Philemon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Ecclesiological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1 &amp; 2 Tim, Titus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0256AD05-684F-AC08-E2A0-D7C917B0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79248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9CB5FCC-6AFB-56BA-8E77-10E11618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098675"/>
            <a:ext cx="7653338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Missionary 		Mission Field           Base         Chs.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Peter – Stephen	Judea		       Jerusalem    1-7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Barnabas –Philip     	Judea-Samaria	        Judea          8-12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Paul                             Uttermost                Antioch       13-28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0" name="Line 6">
            <a:extLst>
              <a:ext uri="{FF2B5EF4-FFF2-40B4-BE49-F238E27FC236}">
                <a16:creationId xmlns:a16="http://schemas.microsoft.com/office/drawing/2014/main" id="{1BE936CE-08F9-3C4D-65DA-D096A432A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9050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" name="Line 7">
            <a:extLst>
              <a:ext uri="{FF2B5EF4-FFF2-40B4-BE49-F238E27FC236}">
                <a16:creationId xmlns:a16="http://schemas.microsoft.com/office/drawing/2014/main" id="{98408F8B-8FFA-369F-69E9-CCF5FDBF2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9050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" name="Line 8">
            <a:extLst>
              <a:ext uri="{FF2B5EF4-FFF2-40B4-BE49-F238E27FC236}">
                <a16:creationId xmlns:a16="http://schemas.microsoft.com/office/drawing/2014/main" id="{1B8BB575-5F07-CED7-0553-18CD34467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050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B00F7DBD-9CE0-7E8D-02C1-D929C4234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667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" name="Title 1">
            <a:extLst>
              <a:ext uri="{FF2B5EF4-FFF2-40B4-BE49-F238E27FC236}">
                <a16:creationId xmlns:a16="http://schemas.microsoft.com/office/drawing/2014/main" id="{EAB20F56-011C-E6CF-DC2B-BF40CE45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F23D9B2-9306-A835-C62E-8FFDEFEBE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Selection of Materials -  How do you write history?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4BCAD6-E16D-A918-2EA3-CF929DF0F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/>
              <a:t>Omissions: </a:t>
            </a:r>
          </a:p>
          <a:p>
            <a:pPr lvl="1" eaLnBrk="1" hangingPunct="1"/>
            <a:r>
              <a:rPr lang="en-US" altLang="en-US" sz="2800"/>
              <a:t>    1) Paul’s 3 yrs. in Arabia-Gal. 1:17;</a:t>
            </a:r>
          </a:p>
          <a:p>
            <a:pPr lvl="1" eaLnBrk="1" hangingPunct="1"/>
            <a:r>
              <a:rPr lang="en-US" altLang="en-US" sz="2800"/>
              <a:t>    2) Mark/Barnabas to Cyprus,</a:t>
            </a:r>
          </a:p>
          <a:p>
            <a:pPr lvl="1" eaLnBrk="1" hangingPunct="1"/>
            <a:r>
              <a:rPr lang="en-US" altLang="en-US" sz="2800"/>
              <a:t>     3) other 12 apostles—e.g. Thomas </a:t>
            </a:r>
            <a:r>
              <a:rPr lang="en-US" altLang="en-US" sz="2800">
                <a:sym typeface="Wingdings" panose="05000000000000000000" pitchFamily="2" charset="2"/>
              </a:rPr>
              <a:t> India, Mark to Egypt</a:t>
            </a:r>
            <a:endParaRPr lang="en-US" altLang="en-US" sz="2800"/>
          </a:p>
          <a:p>
            <a:pPr eaLnBrk="1" hangingPunct="1"/>
            <a:r>
              <a:rPr lang="en-US" altLang="en-US" sz="2800"/>
              <a:t>Summaries key transition points and opposition highlights: 2:42; 6:7; 9:31; 13:46-50, 17:1ff, 22:23 </a:t>
            </a:r>
          </a:p>
          <a:p>
            <a:pPr eaLnBrk="1" hangingPunct="1"/>
            <a:r>
              <a:rPr lang="en-US" altLang="en-US" sz="2800"/>
              <a:t>Jews trouble –13:46, 50; 14:1-2; 22:23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B01B4D-E2B2-C5F7-9BE3-BBED6F643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was the early church like? -POPU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A8BB2D1-5351-82FE-4A9F-29B43874F7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</a:t>
            </a:r>
            <a:r>
              <a:rPr lang="en-US" altLang="en-US" sz="2800"/>
              <a:t>rayer – when do people pray? 2:42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O</a:t>
            </a:r>
            <a:r>
              <a:rPr lang="en-US" altLang="en-US" sz="2800"/>
              <a:t>rganization – simple –  ADEP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Apostles  -- Acts 1:    12 (Matthias)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Deacons  -- Acts 6:   Stephen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Elders/Overseers/Pastors:  Acts 20:17, 28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Prophets/prophetesses:  Acts 11:27f; 21:8f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</a:t>
            </a:r>
            <a:r>
              <a:rPr lang="en-US" altLang="en-US" sz="2800"/>
              <a:t>roviding for physical needs:  2:45; 4:32ff.</a:t>
            </a:r>
            <a:br>
              <a:rPr lang="en-US" altLang="en-US" sz="2800"/>
            </a:br>
            <a:r>
              <a:rPr lang="en-US" altLang="en-US" sz="2800"/>
              <a:t>     Annanias and Saphira (Acts 5) Today?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U</a:t>
            </a:r>
            <a:r>
              <a:rPr lang="en-US" altLang="en-US" sz="2800"/>
              <a:t>nity:  Acts 2:44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DDFA14-927A-6EA1-D4D1-B4A9F1EB0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sources did Luke use?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87F6D0D-5751-B72D-52E2-2DA1C1662A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sz="2800"/>
              <a:t>Not present for Acts 1-15 personally</a:t>
            </a:r>
          </a:p>
          <a:p>
            <a:pPr eaLnBrk="1" hangingPunct="1"/>
            <a:r>
              <a:rPr lang="en-US" altLang="en-US" sz="2800"/>
              <a:t>With Paul during Caesarean imprisonment</a:t>
            </a:r>
          </a:p>
          <a:p>
            <a:pPr eaLnBrk="1" hangingPunct="1"/>
            <a:r>
              <a:rPr lang="en-US" altLang="en-US" sz="2800"/>
              <a:t>Travel diary during some of the Missionary journeys </a:t>
            </a:r>
          </a:p>
          <a:p>
            <a:pPr eaLnBrk="1" hangingPunct="1"/>
            <a:r>
              <a:rPr lang="en-US" altLang="en-US" sz="2800"/>
              <a:t>Stephen’s speech from Paul  (Acts 7)</a:t>
            </a:r>
          </a:p>
          <a:p>
            <a:pPr eaLnBrk="1" hangingPunct="1"/>
            <a:r>
              <a:rPr lang="en-US" altLang="en-US" sz="2800"/>
              <a:t>Peter’s speeches and I Peter:</a:t>
            </a:r>
          </a:p>
          <a:p>
            <a:pPr lvl="1" eaLnBrk="1" hangingPunct="1"/>
            <a:r>
              <a:rPr lang="en-US" altLang="en-US" sz="2400"/>
              <a:t>set purpose and foreknowledge,  Acts 2:23 // 1 Pet 1:2</a:t>
            </a:r>
          </a:p>
          <a:p>
            <a:pPr lvl="1" eaLnBrk="1" hangingPunct="1"/>
            <a:r>
              <a:rPr lang="en-US" altLang="en-US" sz="2400"/>
              <a:t>silver or gold,                                Acts 3:6 // 1 Pet 1:18</a:t>
            </a:r>
          </a:p>
          <a:p>
            <a:pPr lvl="1" eaLnBrk="1" hangingPunct="1"/>
            <a:r>
              <a:rPr lang="en-US" altLang="en-US" sz="2400"/>
              <a:t>judge of the living and the dead.  Acts 10:42 // 1 Pet 4:5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0328AE-3AB9-643D-DD53-63C27CAE5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C45B4BE-2704-E1CD-974C-81C77EE38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648200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Peter and Paul paralleled (</a:t>
            </a:r>
            <a:r>
              <a:rPr lang="en-US" sz="2800" dirty="0" err="1"/>
              <a:t>Witherington</a:t>
            </a:r>
            <a:r>
              <a:rPr lang="en-US" sz="2800" dirty="0"/>
              <a:t>)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Peter      		Paul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2:22ff		13:26ff    both preach resurrection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3:1ff			14:8ff      both heal cripple person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8:17                    19:6         both lay hands on &amp; H.S. 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5:15                    19:12       special healing, crowds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12:6ff                 16:25ff     both angel freed from jail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Emphasis in the Book:  3 conversions of Paul, 3 stories of Cornelius’ conversion, 3 stories of Paul’s trial…</a:t>
            </a: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/>
              <a:t>Contradiction: Judas field/death (Acts 1:18//Mat 27:5ff)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B6D8E7A-B4AD-E7B8-6F2C-5EA55AF26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/>
              <a:t>Did Luke really write this book? 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1A77CA8-FC45-BBAB-081A-F6EA7DE03D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3540125"/>
          </a:xfrm>
        </p:spPr>
        <p:txBody>
          <a:bodyPr/>
          <a:lstStyle/>
          <a:p>
            <a:pPr eaLnBrk="1" hangingPunct="1"/>
            <a:r>
              <a:rPr lang="en-US" altLang="en-US" sz="2800"/>
              <a:t>“3 We” passages: </a:t>
            </a:r>
          </a:p>
          <a:p>
            <a:pPr lvl="1" eaLnBrk="1" hangingPunct="1"/>
            <a:r>
              <a:rPr lang="en-US" altLang="en-US" sz="2600"/>
              <a:t>2MJ Troas to Philippi, </a:t>
            </a:r>
          </a:p>
          <a:p>
            <a:pPr lvl="1" eaLnBrk="1" hangingPunct="1"/>
            <a:r>
              <a:rPr lang="en-US" altLang="en-US" sz="2600"/>
              <a:t>3MJ Philippi to Jerusalem (2 yrs. In Israel while Paul in Prison)</a:t>
            </a:r>
          </a:p>
          <a:p>
            <a:pPr eaLnBrk="1" hangingPunct="1"/>
            <a:r>
              <a:rPr lang="en-US" altLang="en-US" sz="2800"/>
              <a:t>Journeyed to Rome with Paul: Acts 27</a:t>
            </a:r>
          </a:p>
          <a:p>
            <a:pPr eaLnBrk="1" hangingPunct="1"/>
            <a:r>
              <a:rPr lang="en-US" altLang="en-US" sz="2800"/>
              <a:t>2 Tim 4:11 Luke with Paul during Roman imprisonment</a:t>
            </a:r>
          </a:p>
          <a:p>
            <a:pPr eaLnBrk="1" hangingPunct="1"/>
            <a:r>
              <a:rPr lang="en-US" altLang="en-US" sz="2800"/>
              <a:t>Vocab and Style=Luke</a:t>
            </a:r>
          </a:p>
          <a:p>
            <a:pPr eaLnBrk="1" hangingPunct="1"/>
            <a:r>
              <a:rPr lang="en-US" altLang="en-US" sz="2800"/>
              <a:t>Theophilus Lk 1:1-4; Acts 1:1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1874</Words>
  <Application>Microsoft Office PowerPoint</Application>
  <PresentationFormat>On-screen Show (4:3)</PresentationFormat>
  <Paragraphs>261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Wingdings</vt:lpstr>
      <vt:lpstr>Perspective</vt:lpstr>
      <vt:lpstr>                 Acts  – The Church Goes Forth</vt:lpstr>
      <vt:lpstr>Canonical Importance of Acts</vt:lpstr>
      <vt:lpstr>Plan of the Book: Acts 1:8</vt:lpstr>
      <vt:lpstr> </vt:lpstr>
      <vt:lpstr>Selection of Materials -  How do you write history?</vt:lpstr>
      <vt:lpstr>What was the early church like? -POPU</vt:lpstr>
      <vt:lpstr>What sources did Luke use?</vt:lpstr>
      <vt:lpstr>Details</vt:lpstr>
      <vt:lpstr>Did Luke really write this book?  </vt:lpstr>
      <vt:lpstr>Why did Luke write it? CHAMPSS</vt:lpstr>
      <vt:lpstr>When did he write it?</vt:lpstr>
      <vt:lpstr>Is Acts normative for modern church?</vt:lpstr>
      <vt:lpstr>How do you tell what is historical or what is a universal principle?</vt:lpstr>
      <vt:lpstr>Pentecost—Acts 2 </vt:lpstr>
      <vt:lpstr>Acts </vt:lpstr>
      <vt:lpstr>Other groups in Acts &amp; Holy Spirit</vt:lpstr>
      <vt:lpstr>What about the Corinthians passages?</vt:lpstr>
      <vt:lpstr>God’s use of Language</vt:lpstr>
      <vt:lpstr>Revelations-Seven Churches topo</vt:lpstr>
      <vt:lpstr>Paul’s First Missionary Journey</vt:lpstr>
      <vt:lpstr>Missionary Journeys </vt:lpstr>
      <vt:lpstr>1 MJ: 48-49 AD</vt:lpstr>
      <vt:lpstr>1 MJ: 48-49 AD</vt:lpstr>
      <vt:lpstr>Paul’s First Missionary Journey</vt:lpstr>
      <vt:lpstr>Jerusalem Council (50 AD)</vt:lpstr>
      <vt:lpstr>Paul’s Second Missionary Journey</vt:lpstr>
      <vt:lpstr>PowerPoint Presentation</vt:lpstr>
      <vt:lpstr>2 MJ  Paul and Silas (AD 50-52)</vt:lpstr>
      <vt:lpstr>2MJ – Macedonia  Philippi</vt:lpstr>
      <vt:lpstr>2 MJ: 50-52 AD</vt:lpstr>
      <vt:lpstr>2 MJ: 50-52 AD</vt:lpstr>
      <vt:lpstr>Paul’s Third Missionary Journey</vt:lpstr>
      <vt:lpstr>3 MJ – AD 53-57 </vt:lpstr>
      <vt:lpstr>Trials</vt:lpstr>
      <vt:lpstr>Paul’s Journey To Rome</vt:lpstr>
      <vt:lpstr>Final Acts Theme</vt:lpstr>
      <vt:lpstr>Paul’s Epistle Chronologically</vt:lpstr>
      <vt:lpstr>Epistles of Paul: Topically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– The Church Goes Forth</dc:title>
  <dc:creator>ted hildebrandt</dc:creator>
  <cp:lastModifiedBy>Ted Hildebrandt</cp:lastModifiedBy>
  <cp:revision>159</cp:revision>
  <dcterms:created xsi:type="dcterms:W3CDTF">2000-03-23T17:00:13Z</dcterms:created>
  <dcterms:modified xsi:type="dcterms:W3CDTF">2025-03-25T11:45:14Z</dcterms:modified>
</cp:coreProperties>
</file>