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2"/>
  </p:notes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68" r:id="rId9"/>
    <p:sldId id="274" r:id="rId10"/>
    <p:sldId id="269" r:id="rId11"/>
    <p:sldId id="270" r:id="rId12"/>
    <p:sldId id="271" r:id="rId13"/>
    <p:sldId id="272" r:id="rId14"/>
    <p:sldId id="273" r:id="rId15"/>
    <p:sldId id="275" r:id="rId16"/>
    <p:sldId id="261" r:id="rId17"/>
    <p:sldId id="262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26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FAAF268-E68D-479A-9950-1A8EC3BFB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09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4E6B26-3B03-4F5F-BD70-947863D4E77B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7BACAB-15EC-44BE-9D0D-DB3BFE4889E4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FB506D-E838-4D2C-A0B3-4F76B9F42AE3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2CD2E2-E6F5-4D60-876E-6B91CB9CE2DB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C1EC18E-0D2A-45E3-936E-9341B476B06B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7190EE-F1D8-44BB-BDD2-ABD8C41D2D65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11FDA6-38BE-40CC-8DAD-ADDD44B7616D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D07789-BF8F-4C0D-8003-AFAEE43DAA41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5A5FBD-8E6A-4976-89CF-9F42FE4D02B5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73CDF3-CA8E-44B5-9227-10FCD87DE54D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74FE96-C90A-4BD6-A7EC-8DDB38A68088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942A80-6302-4701-BB4A-4B19D8796551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974C73-5B7B-4B7F-8B5A-E7556B2AC8CE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D0711B-CC57-496B-844F-8A0300A9BCC9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8D8473-8078-41AD-8D5F-8BE52291F842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F653FA-AD95-4413-A4E5-43176D005A74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629068-E8DE-40A7-8E21-8E7448EA82B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31DEA5-A07D-4B22-8EC3-95575BF718D7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6910DD-78EE-46C4-BB90-9A79A4AAE30B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D3EC42-35D3-41E1-AAB4-6C49B166AF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C8C85-AD43-4A61-8578-61DAC5D1C9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9A998-C99B-4971-8E95-47E91F29CB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C7F07E-072B-4A44-835B-183F3CA801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BD3DE-9B96-420C-89E2-C5DDE3F0C4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65DC7C-621D-4DED-8D2D-A716BC7A96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2B8B00-175A-49F0-A03E-1FD0A0722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FB7AC5-AA85-4C1E-9EDE-030F5C3C0A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90FE9D-2664-4D13-9B8A-CF1D34192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F39D49-B382-4C91-A818-7B646D9C03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82EB0-B043-46DE-B523-F791646AF8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F98018C1-6A48-46BF-AF89-C19E6C27CA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Synoptic Problem</a:t>
            </a:r>
          </a:p>
        </p:txBody>
      </p:sp>
      <p:sp>
        <p:nvSpPr>
          <p:cNvPr id="2" name="Rectangle 1"/>
          <p:cNvSpPr/>
          <p:nvPr/>
        </p:nvSpPr>
        <p:spPr>
          <a:xfrm>
            <a:off x="-228600" y="3352800"/>
            <a:ext cx="9982200" cy="4038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69225" cy="496644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Found in all four Gospels:  Mt. 21:10ff; Mk. 11:15ff; </a:t>
            </a:r>
            <a:r>
              <a:rPr lang="en-US" sz="3200" dirty="0" err="1" smtClean="0"/>
              <a:t>Lk</a:t>
            </a:r>
            <a:r>
              <a:rPr lang="en-US" sz="3200" dirty="0" smtClean="0"/>
              <a:t>. 19:45f; </a:t>
            </a:r>
            <a:r>
              <a:rPr lang="en-US" sz="3200" dirty="0" err="1" smtClean="0"/>
              <a:t>Jn</a:t>
            </a:r>
            <a:r>
              <a:rPr lang="en-US" sz="3200" dirty="0" smtClean="0"/>
              <a:t> 2:13ff</a:t>
            </a:r>
          </a:p>
          <a:p>
            <a:pPr eaLnBrk="1" hangingPunct="1"/>
            <a:r>
              <a:rPr lang="en-US" sz="3200" dirty="0" smtClean="0"/>
              <a:t>Question:  What is the function of the story of the cleansing of the temple? </a:t>
            </a:r>
            <a:endParaRPr lang="en-US" sz="3200" dirty="0"/>
          </a:p>
          <a:p>
            <a:pPr eaLnBrk="1" hangingPunct="1"/>
            <a:r>
              <a:rPr lang="en-US" sz="3200" dirty="0" smtClean="0"/>
              <a:t>Priestly</a:t>
            </a:r>
          </a:p>
          <a:p>
            <a:pPr eaLnBrk="1" hangingPunct="1"/>
            <a:r>
              <a:rPr lang="en-US" sz="3200" dirty="0" smtClean="0"/>
              <a:t>Sage</a:t>
            </a:r>
          </a:p>
          <a:p>
            <a:pPr eaLnBrk="1" hangingPunct="1"/>
            <a:r>
              <a:rPr lang="en-US" sz="3200" dirty="0" smtClean="0"/>
              <a:t>Messianic King</a:t>
            </a:r>
          </a:p>
          <a:p>
            <a:pPr eaLnBrk="1" hangingPunct="1"/>
            <a:r>
              <a:rPr lang="en-US" sz="3200" dirty="0" smtClean="0"/>
              <a:t>Prophetic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Cleansing of the Temple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01000" cy="4648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Context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1) Framing A ( Curses Fig Tree) 11:12f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2) Temple clearing incident (11:15ff)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3) Outcome: 11:18f; crowds amazed// kill him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4) Framing B (Witnessed Fig Tree) 11:20ff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Changing money/Pilgrims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Prophetic rejection/judgment announcement—Isa 56:7; Jer. 7:11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838200"/>
            <a:ext cx="8610600" cy="1981200"/>
          </a:xfrm>
        </p:spPr>
        <p:txBody>
          <a:bodyPr/>
          <a:lstStyle/>
          <a:p>
            <a:r>
              <a:rPr lang="en-US" dirty="0"/>
              <a:t>Mark 11:  Prophetic </a:t>
            </a:r>
            <a:r>
              <a:rPr lang="en-US" dirty="0" smtClean="0"/>
              <a:t>Rejection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 smtClean="0"/>
              <a:t>Context flow</a:t>
            </a:r>
          </a:p>
          <a:p>
            <a:pPr lvl="1" eaLnBrk="1" hangingPunct="1"/>
            <a:r>
              <a:rPr lang="en-US" sz="3000" dirty="0" smtClean="0"/>
              <a:t>Hosanna to the Son of David 21:9-10</a:t>
            </a:r>
          </a:p>
          <a:p>
            <a:pPr lvl="1" eaLnBrk="1" hangingPunct="1"/>
            <a:r>
              <a:rPr lang="en-US" sz="3000" dirty="0" smtClean="0"/>
              <a:t>Incident: temple cleansing  21:12ff</a:t>
            </a:r>
          </a:p>
          <a:p>
            <a:pPr lvl="1" eaLnBrk="1" hangingPunct="1"/>
            <a:r>
              <a:rPr lang="en-US" sz="3000" dirty="0" smtClean="0"/>
              <a:t>Hosannas continue with healings:  21:14-17 –Son of David; lips of children you ordain praise</a:t>
            </a:r>
          </a:p>
          <a:p>
            <a:pPr eaLnBrk="1" hangingPunct="1"/>
            <a:r>
              <a:rPr lang="en-US" sz="3000" dirty="0" smtClean="0"/>
              <a:t>Messianic restoration: city hosannas v. 9-10</a:t>
            </a:r>
          </a:p>
          <a:p>
            <a:pPr eaLnBrk="1" hangingPunct="1"/>
            <a:r>
              <a:rPr lang="en-US" sz="3000" dirty="0" smtClean="0"/>
              <a:t>Lame healed, outsiders brought in v. 14f</a:t>
            </a:r>
          </a:p>
          <a:p>
            <a:pPr eaLnBrk="1" hangingPunct="1"/>
            <a:r>
              <a:rPr lang="en-US" sz="3000" dirty="0" smtClean="0"/>
              <a:t>Insiders become opponents –minor role v. 16</a:t>
            </a:r>
          </a:p>
          <a:p>
            <a:pPr eaLnBrk="1" hangingPunct="1"/>
            <a:r>
              <a:rPr lang="en-US" sz="3000" dirty="0" smtClean="0"/>
              <a:t>Next day Fig tree: --disconnected from cleansing; lesson on prayer 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381000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Matthew 21:  Messianic restoration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077200" cy="4648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Context: lament over Jerusalem, foreshadow to day of Lord, destruction of Jerusalem; God coming to you… </a:t>
            </a:r>
          </a:p>
          <a:p>
            <a:pPr eaLnBrk="1" hangingPunct="1"/>
            <a:r>
              <a:rPr lang="en-US" sz="3200" dirty="0" smtClean="0"/>
              <a:t>Mutes incident: no reference to money-changers, doves, no details</a:t>
            </a:r>
          </a:p>
          <a:p>
            <a:pPr eaLnBrk="1" hangingPunct="1"/>
            <a:r>
              <a:rPr lang="en-US" sz="3200" dirty="0" smtClean="0"/>
              <a:t>Taken as an example of sage Jesus’ teaching function splits audience, </a:t>
            </a:r>
          </a:p>
          <a:p>
            <a:pPr eaLnBrk="1" hangingPunct="1"/>
            <a:r>
              <a:rPr lang="en-US" sz="3200" dirty="0" smtClean="0"/>
              <a:t>(Luke only: Jesus as child teaching in temple area)—2:46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8763000" cy="1447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Luke 19:45f temple place of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991600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Self-contained story: no triumphal entry, donkey, fig tree</a:t>
            </a:r>
            <a:r>
              <a:rPr lang="en-US" sz="3200" dirty="0" smtClean="0">
                <a:sym typeface="Wingdings" pitchFamily="2" charset="2"/>
              </a:rPr>
              <a:t> destroy this temple 3 days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Beginning or end of Jesus life? 2X? 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Actions more extreme; no quote about “den of thieves, house of prayer” from Jer. 7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Destroy this temple</a:t>
            </a:r>
            <a:r>
              <a:rPr lang="en-US" sz="3200" dirty="0" smtClean="0">
                <a:sym typeface="Wingdings" pitchFamily="2" charset="2"/>
              </a:rPr>
              <a:t> body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>
                <a:sym typeface="Wingdings" pitchFamily="2" charset="2"/>
              </a:rPr>
              <a:t>Reconfiguring of temple from Jerusalem to Jesus as meeting place of God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>
                <a:sym typeface="Wingdings" pitchFamily="2" charset="2"/>
              </a:rPr>
              <a:t>Four Gospels, same story, used 4 different ways</a:t>
            </a:r>
            <a:endParaRPr lang="en-US" sz="32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52400"/>
            <a:ext cx="9144000" cy="1447800"/>
          </a:xfrm>
        </p:spPr>
        <p:txBody>
          <a:bodyPr/>
          <a:lstStyle/>
          <a:p>
            <a:pPr eaLnBrk="1" hangingPunct="1"/>
            <a:r>
              <a:rPr lang="en-US" dirty="0" smtClean="0"/>
              <a:t>John 2: temple building to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Religious defense of temple: Presence of God </a:t>
            </a:r>
            <a:r>
              <a:rPr lang="en-US" sz="3200" dirty="0" smtClean="0">
                <a:sym typeface="Wingdings" pitchFamily="2" charset="2"/>
              </a:rPr>
              <a:t> his body (3 days destroy) </a:t>
            </a:r>
            <a:r>
              <a:rPr lang="en-US" sz="3200" dirty="0" smtClean="0"/>
              <a:t>(John)</a:t>
            </a:r>
          </a:p>
          <a:p>
            <a:pPr eaLnBrk="1" hangingPunct="1"/>
            <a:r>
              <a:rPr lang="en-US" sz="3200" dirty="0" smtClean="0"/>
              <a:t>Coming Day of Lord, sage teaching (Luke)</a:t>
            </a:r>
          </a:p>
          <a:p>
            <a:pPr eaLnBrk="1" hangingPunct="1"/>
            <a:r>
              <a:rPr lang="en-US" sz="3200" dirty="0" smtClean="0"/>
              <a:t>Messianic King: hosannas, redefining the temple in kingdom (Mat.) </a:t>
            </a:r>
          </a:p>
          <a:p>
            <a:pPr eaLnBrk="1" hangingPunct="1"/>
            <a:r>
              <a:rPr lang="en-US" sz="3200" dirty="0" smtClean="0"/>
              <a:t>Prophetic: rejection and judgment (Mark)</a:t>
            </a:r>
          </a:p>
          <a:p>
            <a:endParaRPr lang="en-US" dirty="0" smtClean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543800" cy="914400"/>
          </a:xfrm>
        </p:spPr>
        <p:txBody>
          <a:bodyPr/>
          <a:lstStyle/>
          <a:p>
            <a:r>
              <a:rPr lang="en-US" dirty="0" smtClean="0"/>
              <a:t>Cleansing of the Temple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1371600" y="1295400"/>
            <a:ext cx="6096000" cy="2133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Documentary Theories </a:t>
            </a:r>
          </a:p>
          <a:p>
            <a:pPr lvl="1" eaLnBrk="1" hangingPunct="1"/>
            <a:r>
              <a:rPr lang="en-US" sz="2800" dirty="0" smtClean="0"/>
              <a:t>1 Source Theory</a:t>
            </a:r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Documentary Solutions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429000" y="3124200"/>
            <a:ext cx="24384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505200" y="3200400"/>
            <a:ext cx="2154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Ur-Evangelium </a:t>
            </a:r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>
            <a:off x="4419600" y="36576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2819400" y="45720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>
            <a:off x="2819400" y="4572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>
            <a:off x="4419600" y="4572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>
            <a:off x="6781800" y="4572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2133600" y="5334000"/>
            <a:ext cx="126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Matthew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038600" y="53340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Mark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6477000" y="525780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Luke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7" y="6096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Two Source Theory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581400" y="2057400"/>
            <a:ext cx="19812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3733800" y="2209800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Q = Quelle</a:t>
            </a:r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H="1">
            <a:off x="2590800" y="2514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2590800" y="25146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>
            <a:off x="5562600" y="2514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6781800" y="25146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1828800" y="5181600"/>
            <a:ext cx="126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Matthew</a:t>
            </a:r>
          </a:p>
        </p:txBody>
      </p:sp>
      <p:sp>
        <p:nvSpPr>
          <p:cNvPr id="19466" name="Rectangle 12"/>
          <p:cNvSpPr>
            <a:spLocks noChangeArrowheads="1"/>
          </p:cNvSpPr>
          <p:nvPr/>
        </p:nvSpPr>
        <p:spPr bwMode="auto">
          <a:xfrm>
            <a:off x="3886200" y="37338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4191000" y="38100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Mark</a:t>
            </a:r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 flipH="1">
            <a:off x="2819400" y="44196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9" name="Text Box 15"/>
          <p:cNvSpPr txBox="1">
            <a:spLocks noChangeArrowheads="1"/>
          </p:cNvSpPr>
          <p:nvPr/>
        </p:nvSpPr>
        <p:spPr bwMode="auto">
          <a:xfrm>
            <a:off x="6400800" y="510540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Luke</a:t>
            </a:r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5486400" y="4419600"/>
            <a:ext cx="990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063" y="5334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Four Source Theory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581400" y="2057400"/>
            <a:ext cx="19812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733800" y="2209800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Q = Quelle</a:t>
            </a: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>
            <a:off x="2590800" y="2514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2590800" y="25146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5562600" y="2514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6781800" y="25146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1828800" y="5181600"/>
            <a:ext cx="126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Matthew</a:t>
            </a: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3886200" y="37338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4191000" y="38100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Mark</a:t>
            </a: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H="1">
            <a:off x="2819400" y="44196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3" name="Text Box 14"/>
          <p:cNvSpPr txBox="1">
            <a:spLocks noChangeArrowheads="1"/>
          </p:cNvSpPr>
          <p:nvPr/>
        </p:nvSpPr>
        <p:spPr bwMode="auto">
          <a:xfrm>
            <a:off x="6400800" y="510540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Luke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5486400" y="4419600"/>
            <a:ext cx="990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5" name="Rectangle 16"/>
          <p:cNvSpPr>
            <a:spLocks noChangeArrowheads="1"/>
          </p:cNvSpPr>
          <p:nvPr/>
        </p:nvSpPr>
        <p:spPr bwMode="auto">
          <a:xfrm>
            <a:off x="914400" y="2743200"/>
            <a:ext cx="12954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1008063" y="2895600"/>
            <a:ext cx="1063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Er-Mat</a:t>
            </a:r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1524000" y="3505200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>
            <a:off x="7239000" y="2743200"/>
            <a:ext cx="12954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 flipH="1">
            <a:off x="7010400" y="3505200"/>
            <a:ext cx="9144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7315200" y="2895600"/>
            <a:ext cx="1198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Er-Luke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463391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Oral Traditions</a:t>
            </a:r>
          </a:p>
          <a:p>
            <a:pPr eaLnBrk="1" hangingPunct="1"/>
            <a:r>
              <a:rPr lang="en-US" sz="2800" dirty="0" smtClean="0"/>
              <a:t>Genre types</a:t>
            </a:r>
          </a:p>
          <a:p>
            <a:pPr lvl="1" eaLnBrk="1" hangingPunct="1"/>
            <a:r>
              <a:rPr lang="en-US" sz="2400" dirty="0" smtClean="0"/>
              <a:t>Pronouncement stories—controversy stories </a:t>
            </a:r>
          </a:p>
          <a:p>
            <a:pPr lvl="1" eaLnBrk="1" hangingPunct="1"/>
            <a:r>
              <a:rPr lang="en-US" sz="2400" dirty="0" smtClean="0"/>
              <a:t>Miracle stories (Therapeutic/non-therapeutic)</a:t>
            </a:r>
          </a:p>
          <a:p>
            <a:pPr lvl="1" eaLnBrk="1" hangingPunct="1"/>
            <a:r>
              <a:rPr lang="en-US" sz="2400" dirty="0" smtClean="0"/>
              <a:t>Stories about Jesus</a:t>
            </a:r>
          </a:p>
          <a:p>
            <a:pPr lvl="1" eaLnBrk="1" hangingPunct="1"/>
            <a:r>
              <a:rPr lang="en-US" sz="2400" dirty="0" smtClean="0"/>
              <a:t>Sayings of Jesus</a:t>
            </a:r>
          </a:p>
          <a:p>
            <a:pPr lvl="1" eaLnBrk="1" hangingPunct="1"/>
            <a:r>
              <a:rPr lang="en-US" sz="2400" dirty="0" smtClean="0"/>
              <a:t>Passion Narrative</a:t>
            </a:r>
          </a:p>
          <a:p>
            <a:pPr lvl="1" eaLnBrk="1" hangingPunct="1"/>
            <a:r>
              <a:rPr lang="en-US" sz="2400" dirty="0" smtClean="0"/>
              <a:t>Parables—why hidden meaning? </a:t>
            </a:r>
          </a:p>
          <a:p>
            <a:pPr lvl="1" eaLnBrk="1" hangingPunct="1"/>
            <a:r>
              <a:rPr lang="en-US" sz="2400" dirty="0" smtClean="0"/>
              <a:t>engagement/attractive mystery</a:t>
            </a:r>
          </a:p>
          <a:p>
            <a:pPr lvl="1" eaLnBrk="1" hangingPunct="1"/>
            <a:r>
              <a:rPr lang="en-US" sz="2400" dirty="0" smtClean="0"/>
              <a:t>Oral </a:t>
            </a:r>
            <a:r>
              <a:rPr lang="en-US" sz="2400" dirty="0" smtClean="0">
                <a:sym typeface="Wingdings" pitchFamily="2" charset="2"/>
              </a:rPr>
              <a:t> written needed, why? 3 reasons </a:t>
            </a:r>
            <a:endParaRPr lang="en-US" sz="2400" dirty="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Form Critical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46339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Sun-optic (synoptic)—with one eye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Confidence church saw differences and didn’t correct or try to harmonize them. 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does that say about their belief in the sanctity of  the text and also its historical reliability?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Why not legend? time &amp; corroborating eyewitnesses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Wouldn’t things be covered up like disciples dumbness, tax-collectors, Samaritans, unbelief of disciples, family….Peter’s denials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743200"/>
            <a:ext cx="7924800" cy="36575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Quotes:  = / ≈</a:t>
            </a:r>
          </a:p>
          <a:p>
            <a:pPr eaLnBrk="1" hangingPunct="1"/>
            <a:r>
              <a:rPr lang="en-US" sz="2800" dirty="0" smtClean="0"/>
              <a:t>Twice occurring event</a:t>
            </a:r>
          </a:p>
          <a:p>
            <a:pPr eaLnBrk="1" hangingPunct="1"/>
            <a:r>
              <a:rPr lang="en-US" sz="2800" dirty="0" smtClean="0"/>
              <a:t>Translation differences (Aramaic to Greek)</a:t>
            </a:r>
          </a:p>
          <a:p>
            <a:pPr eaLnBrk="1" hangingPunct="1"/>
            <a:r>
              <a:rPr lang="en-US" sz="2800" dirty="0" smtClean="0"/>
              <a:t>Witnesses different</a:t>
            </a:r>
          </a:p>
          <a:p>
            <a:pPr eaLnBrk="1" hangingPunct="1"/>
            <a:r>
              <a:rPr lang="en-US" sz="2800" dirty="0" smtClean="0"/>
              <a:t>Purpose (writer/audience)</a:t>
            </a:r>
          </a:p>
          <a:p>
            <a:pPr eaLnBrk="1" hangingPunct="1"/>
            <a:r>
              <a:rPr lang="en-US" sz="2800" dirty="0" smtClean="0"/>
              <a:t>Part/Whole: 1 / 2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2590800"/>
          </a:xfrm>
        </p:spPr>
        <p:txBody>
          <a:bodyPr/>
          <a:lstStyle/>
          <a:p>
            <a:pPr eaLnBrk="1" hangingPunct="1"/>
            <a:r>
              <a:rPr lang="en-US" dirty="0" smtClean="0"/>
              <a:t>General Rules for explaining differences  </a:t>
            </a:r>
            <a:br>
              <a:rPr lang="en-US" dirty="0" smtClean="0"/>
            </a:br>
            <a:r>
              <a:rPr lang="en-US" dirty="0" smtClean="0"/>
              <a:t>Q   TTWPP (Q Tip)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4862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Same broad chronological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Same wording in many passages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Healing of the Paralytic: Mat 9:6; Mk 2:10; </a:t>
            </a:r>
            <a:r>
              <a:rPr lang="en-US" sz="2400" dirty="0" err="1" smtClean="0"/>
              <a:t>Lk</a:t>
            </a:r>
            <a:r>
              <a:rPr lang="en-US" sz="2400" dirty="0" smtClean="0"/>
              <a:t> 5:24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Mat 9:6  But so that you may know that the Son of Man has authority on earth to forgive sin...” Then he said to the paralytic.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Mk 2:10 But that you may know that the Son of Man has authority on earth to forgive sin....”  He said to the paralytic.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Lk</a:t>
            </a:r>
            <a:r>
              <a:rPr lang="en-US" sz="2400" dirty="0" smtClean="0"/>
              <a:t> 5:24:  But that you may know that the Son of Man has authority on earth to forgive sins...”  He said to the paralyzed man.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Similarities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45577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John Bapt. OT quote: Mat 3:3;  Mk 1:3;  </a:t>
            </a:r>
            <a:r>
              <a:rPr lang="en-US" sz="3200" dirty="0" err="1" smtClean="0"/>
              <a:t>Lk</a:t>
            </a:r>
            <a:r>
              <a:rPr lang="en-US" sz="3200" dirty="0" smtClean="0"/>
              <a:t> 3:4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 This is he who was spoken of through the prophet Isaiah:  A voice of one calling in the desert, “Prepare the way for the LORD make straight paths for him.”  =LXX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A voice of one calling:  “In the desert prepare the way for the LORD make straight..  = </a:t>
            </a:r>
            <a:r>
              <a:rPr lang="en-US" sz="3200" dirty="0" err="1" smtClean="0"/>
              <a:t>Massoretic</a:t>
            </a:r>
            <a:r>
              <a:rPr lang="en-US" sz="3200" dirty="0" smtClean="0"/>
              <a:t> Text Isa. 40:3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Similarities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5438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Similarities – </a:t>
            </a:r>
            <a:r>
              <a:rPr lang="en-US" sz="3200" dirty="0" err="1" smtClean="0"/>
              <a:t>Wescott’s</a:t>
            </a:r>
            <a:r>
              <a:rPr lang="en-US" sz="3200" dirty="0" smtClean="0"/>
              <a:t> Percentages</a:t>
            </a:r>
            <a:endParaRPr lang="en-US" dirty="0" smtClean="0"/>
          </a:p>
        </p:txBody>
      </p:sp>
      <p:graphicFrame>
        <p:nvGraphicFramePr>
          <p:cNvPr id="5433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524817"/>
              </p:ext>
            </p:extLst>
          </p:nvPr>
        </p:nvGraphicFramePr>
        <p:xfrm>
          <a:off x="990600" y="2133600"/>
          <a:ext cx="7620000" cy="4064000"/>
        </p:xfrm>
        <a:graphic>
          <a:graphicData uri="http://schemas.openxmlformats.org/drawingml/2006/table">
            <a:tbl>
              <a:tblPr/>
              <a:tblGrid>
                <a:gridCol w="2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Gospel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Differences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Similarities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Matthew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Luke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657600" y="304800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7 %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305818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93 %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382018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58 %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382018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42 %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464820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59 %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233377" y="464820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41 %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542038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92 %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172199" y="5426078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8 %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5334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Synoptic Overlap </a:t>
            </a:r>
          </a:p>
        </p:txBody>
      </p:sp>
      <p:sp>
        <p:nvSpPr>
          <p:cNvPr id="8195" name="Oval 5"/>
          <p:cNvSpPr>
            <a:spLocks noChangeArrowheads="1"/>
          </p:cNvSpPr>
          <p:nvPr/>
        </p:nvSpPr>
        <p:spPr bwMode="auto">
          <a:xfrm>
            <a:off x="3886200" y="2133600"/>
            <a:ext cx="2895600" cy="2362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Oval 6"/>
          <p:cNvSpPr>
            <a:spLocks noChangeArrowheads="1"/>
          </p:cNvSpPr>
          <p:nvPr/>
        </p:nvSpPr>
        <p:spPr bwMode="auto">
          <a:xfrm>
            <a:off x="1905000" y="2286000"/>
            <a:ext cx="2895600" cy="2362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3048000" y="3505200"/>
            <a:ext cx="2895600" cy="2362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434917" y="2743200"/>
            <a:ext cx="851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Mark</a:t>
            </a:r>
            <a:endParaRPr lang="en-US" dirty="0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5330936" y="2667000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Matt</a:t>
            </a:r>
            <a:endParaRPr lang="en-US" dirty="0"/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4111488" y="4800600"/>
            <a:ext cx="816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Luke</a:t>
            </a:r>
            <a:endParaRPr lang="en-US" dirty="0"/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3429000" y="4038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20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3962400" y="28956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180</a:t>
            </a: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4648200" y="3886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170=Q</a:t>
            </a:r>
            <a:endParaRPr lang="en-US" dirty="0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4038600" y="35814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480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1600" y="304800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280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031088" y="5158068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500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353527" y="3124200"/>
            <a:ext cx="929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r>
              <a:rPr lang="en-US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1"/>
            <a:ext cx="8610600" cy="36575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b="1" dirty="0" smtClean="0"/>
              <a:t>Order</a:t>
            </a:r>
            <a:r>
              <a:rPr lang="en-US" sz="3200" dirty="0" smtClean="0"/>
              <a:t>  -- Mat 4/</a:t>
            </a:r>
            <a:r>
              <a:rPr lang="en-US" sz="3200" dirty="0" err="1" smtClean="0"/>
              <a:t>Lk</a:t>
            </a:r>
            <a:r>
              <a:rPr lang="en-US" sz="3200" dirty="0" smtClean="0"/>
              <a:t> 4:  Temptation sequence</a:t>
            </a:r>
          </a:p>
          <a:p>
            <a:pPr eaLnBrk="1" hangingPunct="1"/>
            <a:r>
              <a:rPr lang="en-US" sz="3200" dirty="0" smtClean="0"/>
              <a:t>Mat 4                                 Luke 4</a:t>
            </a:r>
          </a:p>
          <a:p>
            <a:pPr lvl="1" eaLnBrk="1" hangingPunct="1"/>
            <a:r>
              <a:rPr lang="en-US" sz="3200" dirty="0" smtClean="0"/>
              <a:t>Rocks to bread             Rocks to bread</a:t>
            </a:r>
          </a:p>
          <a:p>
            <a:pPr lvl="1" eaLnBrk="1" hangingPunct="1"/>
            <a:r>
              <a:rPr lang="en-US" sz="3200" dirty="0" smtClean="0"/>
              <a:t>Pinnacle –jump            Kingdoms-worship</a:t>
            </a:r>
          </a:p>
          <a:p>
            <a:pPr lvl="1" eaLnBrk="1" hangingPunct="1"/>
            <a:r>
              <a:rPr lang="en-US" sz="3200" dirty="0" smtClean="0"/>
              <a:t>Kingdoms-worship     Pinnacle-Jump</a:t>
            </a:r>
          </a:p>
          <a:p>
            <a:pPr lvl="1" eaLnBrk="1" hangingPunct="1"/>
            <a:r>
              <a:rPr lang="en-US" sz="3200" dirty="0"/>
              <a:t> </a:t>
            </a:r>
            <a:r>
              <a:rPr lang="en-US" sz="3200" dirty="0" smtClean="0"/>
              <a:t>Next: Mat. kingdom   Next:  hill-thrown 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off (v.28)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Differences: QC 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915400" cy="5105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Quotation Variation</a:t>
            </a:r>
            <a:r>
              <a:rPr lang="en-US" sz="2800" dirty="0" smtClean="0"/>
              <a:t>:  Title on Cross, Peter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Mat 27:37    This is Jesus,   the king of the Jews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Mk 15:26                              the king of the Jews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err="1" smtClean="0"/>
              <a:t>Lk</a:t>
            </a:r>
            <a:r>
              <a:rPr lang="en-US" sz="2800" dirty="0" smtClean="0"/>
              <a:t> 23:38      This is              the king of the Jews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err="1" smtClean="0"/>
              <a:t>Jn</a:t>
            </a:r>
            <a:r>
              <a:rPr lang="en-US" sz="2800" dirty="0" smtClean="0"/>
              <a:t> 19:19  Jesus of Nazareth, the king of the Jews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Peter’s quote</a:t>
            </a:r>
            <a:r>
              <a:rPr lang="en-US" sz="2800" dirty="0" smtClean="0"/>
              <a:t>:  Who do you say I am?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Mt 16:16 “You are the Christ, </a:t>
            </a:r>
            <a:br>
              <a:rPr lang="en-US" sz="2800" dirty="0" smtClean="0"/>
            </a:br>
            <a:r>
              <a:rPr lang="en-US" sz="2800" dirty="0" smtClean="0"/>
              <a:t>                         the Son of the living God”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Mk 8:29:  “You are the Christ”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err="1" smtClean="0"/>
              <a:t>Lk</a:t>
            </a:r>
            <a:r>
              <a:rPr lang="en-US" sz="2800" dirty="0" smtClean="0"/>
              <a:t> 9:20: “The Christ of God”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Differences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48151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b="1" dirty="0" smtClean="0"/>
              <a:t>Number Variation</a:t>
            </a:r>
            <a:r>
              <a:rPr lang="en-US" sz="3200" dirty="0" smtClean="0"/>
              <a:t>:  Demoniac(s) into pigs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Mat 8:28  2 demoniacs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Mk 5:2 1 demoniac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/>
              <a:t>Timing Variation</a:t>
            </a:r>
            <a:r>
              <a:rPr lang="en-US" sz="3200" dirty="0" smtClean="0"/>
              <a:t>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Temple cleansing: </a:t>
            </a:r>
            <a:r>
              <a:rPr lang="en-US" sz="3200" dirty="0" err="1" smtClean="0"/>
              <a:t>Jn</a:t>
            </a:r>
            <a:r>
              <a:rPr lang="en-US" sz="3200" dirty="0" smtClean="0"/>
              <a:t> 2 beginning, Mat 21 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Fig  withered immediately Mt 21:19; </a:t>
            </a:r>
            <a:br>
              <a:rPr lang="en-US" sz="3200" dirty="0" smtClean="0"/>
            </a:br>
            <a:r>
              <a:rPr lang="en-US" sz="3200" dirty="0" smtClean="0"/>
              <a:t>             Mk 11:20 next </a:t>
            </a:r>
            <a:r>
              <a:rPr lang="en-US" sz="3200" smtClean="0"/>
              <a:t>day—lit. framing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/>
              <a:t>Contradiction</a:t>
            </a:r>
            <a:r>
              <a:rPr lang="en-US" sz="3200" dirty="0" smtClean="0"/>
              <a:t>:  take a staff, do not take staff (Mat 10:10; Mk. 6:8f)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543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Differences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1103</TotalTime>
  <Words>922</Words>
  <Application>Microsoft Office PowerPoint</Application>
  <PresentationFormat>On-screen Show (4:3)</PresentationFormat>
  <Paragraphs>167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Palatino Linotype</vt:lpstr>
      <vt:lpstr>Times New Roman</vt:lpstr>
      <vt:lpstr>Wingdings</vt:lpstr>
      <vt:lpstr>Elemental</vt:lpstr>
      <vt:lpstr>Synoptic Problem</vt:lpstr>
      <vt:lpstr>Definition</vt:lpstr>
      <vt:lpstr>Similarities</vt:lpstr>
      <vt:lpstr>Similarities</vt:lpstr>
      <vt:lpstr>Similarities – Wescott’s Percentages</vt:lpstr>
      <vt:lpstr>Synoptic Overlap </vt:lpstr>
      <vt:lpstr>Differences: QC TON</vt:lpstr>
      <vt:lpstr>Differences</vt:lpstr>
      <vt:lpstr>Differences</vt:lpstr>
      <vt:lpstr>Cleansing of the Temple</vt:lpstr>
      <vt:lpstr>Mark 11:  Prophetic Rejection</vt:lpstr>
      <vt:lpstr>Matthew 21:  Messianic restoration</vt:lpstr>
      <vt:lpstr>Luke 19:45f temple place of teaching</vt:lpstr>
      <vt:lpstr>John 2: temple building to body</vt:lpstr>
      <vt:lpstr>Cleansing of the Temple</vt:lpstr>
      <vt:lpstr>Documentary Solutions</vt:lpstr>
      <vt:lpstr>Two Source Theory</vt:lpstr>
      <vt:lpstr>Four Source Theory</vt:lpstr>
      <vt:lpstr>Form Critical Approach</vt:lpstr>
      <vt:lpstr>General Rules for explaining differences   Q   TTWPP (Q Tip)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Fasting</dc:title>
  <dc:creator>ted hildebrandt</dc:creator>
  <cp:lastModifiedBy>Ted Hildebrandt</cp:lastModifiedBy>
  <cp:revision>69</cp:revision>
  <dcterms:created xsi:type="dcterms:W3CDTF">2000-02-17T15:49:44Z</dcterms:created>
  <dcterms:modified xsi:type="dcterms:W3CDTF">2016-03-17T17:09:19Z</dcterms:modified>
</cp:coreProperties>
</file>