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27"/>
  </p:notesMasterIdLst>
  <p:sldIdLst>
    <p:sldId id="256" r:id="rId2"/>
    <p:sldId id="277" r:id="rId3"/>
    <p:sldId id="257" r:id="rId4"/>
    <p:sldId id="281" r:id="rId5"/>
    <p:sldId id="273" r:id="rId6"/>
    <p:sldId id="278" r:id="rId7"/>
    <p:sldId id="274" r:id="rId8"/>
    <p:sldId id="279" r:id="rId9"/>
    <p:sldId id="258" r:id="rId10"/>
    <p:sldId id="264" r:id="rId11"/>
    <p:sldId id="259" r:id="rId12"/>
    <p:sldId id="260" r:id="rId13"/>
    <p:sldId id="266" r:id="rId14"/>
    <p:sldId id="265" r:id="rId15"/>
    <p:sldId id="267" r:id="rId16"/>
    <p:sldId id="263" r:id="rId17"/>
    <p:sldId id="268" r:id="rId18"/>
    <p:sldId id="275" r:id="rId19"/>
    <p:sldId id="270" r:id="rId20"/>
    <p:sldId id="261" r:id="rId21"/>
    <p:sldId id="269" r:id="rId22"/>
    <p:sldId id="276" r:id="rId23"/>
    <p:sldId id="271" r:id="rId24"/>
    <p:sldId id="272" r:id="rId25"/>
    <p:sldId id="28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75" autoAdjust="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5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B69C452-0F13-40F4-9477-35B89DA46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44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F197591-06ED-4379-8E1C-179122E97456}" type="slidenum">
              <a:rPr lang="en-US" sz="1200" smtClean="0">
                <a:latin typeface="Arial" pitchFamily="34" charset="0"/>
              </a:rPr>
              <a:pPr eaLnBrk="1" hangingPunct="1"/>
              <a:t>1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E7AC80F-C3FA-4E57-9DDD-FF9BF10BC45A}" type="slidenum">
              <a:rPr lang="en-US" sz="1200" smtClean="0">
                <a:latin typeface="Arial" pitchFamily="34" charset="0"/>
              </a:rPr>
              <a:pPr eaLnBrk="1" hangingPunct="1"/>
              <a:t>15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D022792-49F3-42AF-8BA5-2EAE73A0B98E}" type="slidenum">
              <a:rPr lang="en-US" sz="1200" smtClean="0">
                <a:latin typeface="Arial" pitchFamily="34" charset="0"/>
              </a:rPr>
              <a:pPr eaLnBrk="1" hangingPunct="1"/>
              <a:t>16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5166059-851F-4E3D-BEA5-F7C7F3B53AED}" type="slidenum">
              <a:rPr lang="en-US" sz="1200" smtClean="0">
                <a:latin typeface="Arial" pitchFamily="34" charset="0"/>
              </a:rPr>
              <a:pPr eaLnBrk="1" hangingPunct="1"/>
              <a:t>17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1EBB11-3324-4CE5-B09A-7DFC590791C9}" type="slidenum">
              <a:rPr lang="en-US" sz="1200" smtClean="0">
                <a:latin typeface="Arial" pitchFamily="34" charset="0"/>
              </a:rPr>
              <a:pPr eaLnBrk="1" hangingPunct="1"/>
              <a:t>19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DCA0CB6-1A40-48C5-88E6-04B732FCC250}" type="slidenum">
              <a:rPr lang="en-US" sz="1200" smtClean="0">
                <a:latin typeface="Arial" pitchFamily="34" charset="0"/>
              </a:rPr>
              <a:pPr eaLnBrk="1" hangingPunct="1"/>
              <a:t>20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491E2C5-6995-497F-8C54-530E3B75AF2B}" type="slidenum">
              <a:rPr lang="en-US" sz="1200" smtClean="0">
                <a:latin typeface="Arial" pitchFamily="34" charset="0"/>
              </a:rPr>
              <a:pPr eaLnBrk="1" hangingPunct="1"/>
              <a:t>21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A829776-3130-4572-B77F-A4DF858BF521}" type="slidenum">
              <a:rPr lang="en-US" sz="1200" smtClean="0">
                <a:latin typeface="Arial" pitchFamily="34" charset="0"/>
              </a:rPr>
              <a:pPr eaLnBrk="1" hangingPunct="1"/>
              <a:t>23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22F9589-33F9-4766-BE95-1B2C332B52CF}" type="slidenum">
              <a:rPr lang="en-US" sz="1200" smtClean="0">
                <a:latin typeface="Arial" pitchFamily="34" charset="0"/>
              </a:rPr>
              <a:pPr eaLnBrk="1" hangingPunct="1"/>
              <a:t>24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67BD67-C282-403C-9267-AA4B6B740F57}" type="slidenum">
              <a:rPr lang="en-US" sz="1200" smtClean="0">
                <a:latin typeface="Arial" pitchFamily="34" charset="0"/>
              </a:rPr>
              <a:pPr eaLnBrk="1" hangingPunct="1"/>
              <a:t>3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BC6C6A-2DC8-4FAA-AD6F-5F08D3438BFD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472EBE-75A7-4CAF-9FC8-815E3387BD11}" type="slidenum">
              <a:rPr lang="en-US" sz="1200" smtClean="0">
                <a:latin typeface="Arial" pitchFamily="34" charset="0"/>
              </a:rPr>
              <a:pPr eaLnBrk="1" hangingPunct="1"/>
              <a:t>9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27835D1-FEF4-4E9E-A485-0760D4BA0F3D}" type="slidenum">
              <a:rPr lang="en-US" sz="1200" smtClean="0">
                <a:latin typeface="Arial" pitchFamily="34" charset="0"/>
              </a:rPr>
              <a:pPr eaLnBrk="1" hangingPunct="1"/>
              <a:t>10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146F72-26E0-44C8-A967-6337F82971C0}" type="slidenum">
              <a:rPr lang="en-US" sz="1200" smtClean="0">
                <a:latin typeface="Arial" pitchFamily="34" charset="0"/>
              </a:rPr>
              <a:pPr eaLnBrk="1" hangingPunct="1"/>
              <a:t>11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2780246-56E7-4F38-A9F9-577AE680B679}" type="slidenum">
              <a:rPr lang="en-US" sz="1200" smtClean="0">
                <a:latin typeface="Arial" pitchFamily="34" charset="0"/>
              </a:rPr>
              <a:pPr eaLnBrk="1" hangingPunct="1"/>
              <a:t>12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0860054-C0F0-4A04-A208-4A5D846E1828}" type="slidenum">
              <a:rPr lang="en-US" sz="1200" smtClean="0">
                <a:latin typeface="Arial" pitchFamily="34" charset="0"/>
              </a:rPr>
              <a:pPr eaLnBrk="1" hangingPunct="1"/>
              <a:t>13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C5B73E3-9646-42A6-8643-B88F93299AAC}" type="slidenum">
              <a:rPr lang="en-US" sz="1200" smtClean="0">
                <a:latin typeface="Arial" pitchFamily="34" charset="0"/>
              </a:rPr>
              <a:pPr eaLnBrk="1" hangingPunct="1"/>
              <a:t>14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009DAD-C0D8-4A64-864B-E57D07BBA8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60110B-895A-44B8-A145-430D6CADCF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72C7C-0E5A-4F2C-BD90-A0124C9214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2B9BC-96F8-4301-B733-00EC7A489A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69760-DB91-48EA-B579-13B0860987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434A1-9A0D-4E93-8132-0FB8714240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6D187-5BE4-413A-B5E7-299BB60F7A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93B3A-51CB-42AD-9D41-3CBFF8B056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13239C-162D-4ECC-8E3B-F5F99020B4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598C5-0620-4F9F-ACF8-E7B593C1A6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pPr>
              <a:defRPr/>
            </a:pPr>
            <a:fld id="{97CE81B5-6AFE-4857-9B6C-71EDD4BFA9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8186544-5095-4B75-9F36-0E93B05951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8458200" cy="1975104"/>
          </a:xfrm>
        </p:spPr>
        <p:txBody>
          <a:bodyPr/>
          <a:lstStyle/>
          <a:p>
            <a:pPr eaLnBrk="1" hangingPunct="1"/>
            <a:r>
              <a:rPr lang="en-US" dirty="0" smtClean="0"/>
              <a:t>Luke – Christ the Perfect 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12064"/>
            <a:ext cx="80010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Where did Luke get his info.?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1941513"/>
            <a:ext cx="8510587" cy="4114800"/>
          </a:xfrm>
        </p:spPr>
        <p:txBody>
          <a:bodyPr/>
          <a:lstStyle/>
          <a:p>
            <a:pPr eaLnBrk="1" hangingPunct="1"/>
            <a:r>
              <a:rPr lang="en-US" b="1" dirty="0" smtClean="0"/>
              <a:t>Where did Luke’s get his information from?</a:t>
            </a:r>
          </a:p>
          <a:p>
            <a:pPr lvl="1" eaLnBrk="1" hangingPunct="1"/>
            <a:r>
              <a:rPr lang="en-US" b="1" dirty="0" smtClean="0"/>
              <a:t>Paul, Silas –2MJ</a:t>
            </a:r>
          </a:p>
          <a:p>
            <a:pPr lvl="1" eaLnBrk="1" hangingPunct="1"/>
            <a:r>
              <a:rPr lang="en-US" b="1" dirty="0" smtClean="0"/>
              <a:t>2 Years in Israel while Paul in prison in Caesarea</a:t>
            </a:r>
          </a:p>
          <a:p>
            <a:pPr lvl="1" eaLnBrk="1" hangingPunct="1"/>
            <a:r>
              <a:rPr lang="en-US" b="1" dirty="0" smtClean="0"/>
              <a:t>Peter and Mark at Rome (2 Tim. 4:11f)</a:t>
            </a:r>
          </a:p>
          <a:p>
            <a:pPr lvl="1" eaLnBrk="1" hangingPunct="1"/>
            <a:r>
              <a:rPr lang="en-US" b="1" dirty="0" smtClean="0"/>
              <a:t>Mary [1:29; 2:19,33, 51], in Israel while Paul was in jail at Caesarea 2 yrs.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Before Acts (65 AD) Paul still living awaiting first trial in Rome </a:t>
            </a:r>
          </a:p>
          <a:p>
            <a:pPr eaLnBrk="1" hangingPunct="1"/>
            <a:r>
              <a:rPr lang="en-US" b="1" dirty="0" smtClean="0"/>
              <a:t>After 70 AD prophecy after the fact</a:t>
            </a:r>
          </a:p>
          <a:p>
            <a:pPr lvl="1" eaLnBrk="1" hangingPunct="1"/>
            <a:r>
              <a:rPr lang="en-US" b="1" dirty="0" err="1" smtClean="0"/>
              <a:t>Vaticinium</a:t>
            </a:r>
            <a:r>
              <a:rPr lang="en-US" b="1" dirty="0" smtClean="0"/>
              <a:t> post </a:t>
            </a:r>
            <a:r>
              <a:rPr lang="en-US" b="1" dirty="0" err="1" smtClean="0"/>
              <a:t>eventum</a:t>
            </a:r>
            <a:r>
              <a:rPr lang="en-US" b="1" dirty="0" smtClean="0"/>
              <a:t> </a:t>
            </a:r>
            <a:r>
              <a:rPr lang="en-US" b="1" dirty="0" err="1" smtClean="0"/>
              <a:t>Lk</a:t>
            </a:r>
            <a:r>
              <a:rPr lang="en-US" b="1" dirty="0" smtClean="0"/>
              <a:t>. 21:20f</a:t>
            </a:r>
          </a:p>
          <a:p>
            <a:pPr eaLnBrk="1" hangingPunct="1"/>
            <a:r>
              <a:rPr lang="en-US" b="1" dirty="0" smtClean="0"/>
              <a:t>Set in Roman time frame: </a:t>
            </a:r>
            <a:r>
              <a:rPr lang="en-US" b="1" dirty="0" err="1" smtClean="0"/>
              <a:t>Lk</a:t>
            </a:r>
            <a:r>
              <a:rPr lang="en-US" b="1" dirty="0" smtClean="0"/>
              <a:t>. 2:1; 3:1 </a:t>
            </a:r>
          </a:p>
          <a:p>
            <a:pPr eaLnBrk="1" hangingPunct="1"/>
            <a:r>
              <a:rPr lang="en-US" b="1" dirty="0" smtClean="0"/>
              <a:t>Most excellent </a:t>
            </a:r>
            <a:r>
              <a:rPr lang="en-US" b="1" dirty="0" err="1" smtClean="0"/>
              <a:t>Theophilus</a:t>
            </a:r>
            <a:r>
              <a:rPr lang="en-US" b="1" dirty="0" smtClean="0"/>
              <a:t>—community or help in Paul’s case pre-65 AD</a:t>
            </a:r>
          </a:p>
          <a:p>
            <a:pPr eaLnBrk="1" hangingPunct="1"/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357188"/>
            <a:ext cx="8637588" cy="1014412"/>
          </a:xfrm>
        </p:spPr>
        <p:txBody>
          <a:bodyPr/>
          <a:lstStyle/>
          <a:p>
            <a:pPr eaLnBrk="1" hangingPunct="1"/>
            <a:r>
              <a:rPr lang="en-US" sz="3600" dirty="0" smtClean="0"/>
              <a:t>Luke Characteristics (HH CD SSPPP)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328612" y="1524000"/>
            <a:ext cx="8358187" cy="4687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</a:rPr>
              <a:t>Holy Spirit </a:t>
            </a:r>
            <a:r>
              <a:rPr lang="en-US" b="1" dirty="0" smtClean="0"/>
              <a:t>(vid. John </a:t>
            </a:r>
            <a:r>
              <a:rPr lang="en-US" b="1" dirty="0" err="1" smtClean="0"/>
              <a:t>Bapt</a:t>
            </a:r>
            <a:r>
              <a:rPr lang="en-US" b="1" dirty="0" smtClean="0"/>
              <a:t> 1:15, Zacharias 1:67, Mary 1:35, Simeon 2:25f., Jesus 4:1; Acts 2)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</a:rPr>
              <a:t>Humanity</a:t>
            </a:r>
            <a:r>
              <a:rPr lang="en-US" b="1" dirty="0" smtClean="0"/>
              <a:t> of Christ: 2:52 grew, 4:16 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</a:rPr>
              <a:t>Distinct</a:t>
            </a:r>
            <a:r>
              <a:rPr lang="en-US" b="1" dirty="0" smtClean="0"/>
              <a:t>—6 miracles, birth stories (Shepherds, Simeon, Anna), 19 parables (</a:t>
            </a:r>
            <a:r>
              <a:rPr lang="en-US" b="1" dirty="0" err="1" smtClean="0"/>
              <a:t>chs</a:t>
            </a:r>
            <a:r>
              <a:rPr lang="en-US" b="1" dirty="0" smtClean="0"/>
              <a:t>. 9-18), unique stories-e.g. Zacchaeus, Road to Emmaus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</a:rPr>
              <a:t>19 Parables unique</a:t>
            </a:r>
            <a:r>
              <a:rPr lang="en-US" b="1" dirty="0" smtClean="0"/>
              <a:t>: Good Samaritan, Rich fool’s barns, Prodigal son, persistent widow/judge, Lazarus/Dives, Pharisee and tax collector praying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Parables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Why did Jesus use parables? Mk. 4:12</a:t>
            </a:r>
          </a:p>
          <a:p>
            <a:pPr eaLnBrk="1" hangingPunct="1"/>
            <a:r>
              <a:rPr lang="en-US" b="1" dirty="0" smtClean="0"/>
              <a:t>What is a parable:  4 types</a:t>
            </a:r>
          </a:p>
          <a:p>
            <a:pPr lvl="1" eaLnBrk="1" hangingPunct="1"/>
            <a:r>
              <a:rPr lang="en-US" b="1" dirty="0" smtClean="0"/>
              <a:t>Simile: kingdom like mustard seed</a:t>
            </a:r>
            <a:endParaRPr lang="en-US" b="1" dirty="0" smtClean="0"/>
          </a:p>
          <a:p>
            <a:pPr lvl="1" eaLnBrk="1" hangingPunct="1"/>
            <a:r>
              <a:rPr lang="en-US" b="1" dirty="0" smtClean="0"/>
              <a:t>Example </a:t>
            </a:r>
            <a:r>
              <a:rPr lang="en-US" b="1" dirty="0" smtClean="0"/>
              <a:t>story: Good Samaritan</a:t>
            </a:r>
            <a:endParaRPr lang="en-US" b="1" dirty="0" smtClean="0"/>
          </a:p>
          <a:p>
            <a:pPr lvl="1" eaLnBrk="1" hangingPunct="1"/>
            <a:r>
              <a:rPr lang="en-US" b="1" dirty="0" smtClean="0"/>
              <a:t>Parable </a:t>
            </a:r>
            <a:r>
              <a:rPr lang="en-US" b="1" dirty="0" smtClean="0"/>
              <a:t>story: Banquet </a:t>
            </a:r>
            <a:endParaRPr lang="en-US" b="1" dirty="0" smtClean="0"/>
          </a:p>
          <a:p>
            <a:pPr lvl="1" eaLnBrk="1" hangingPunct="1"/>
            <a:r>
              <a:rPr lang="en-US" b="1" dirty="0" smtClean="0"/>
              <a:t>Allegory: Sower</a:t>
            </a:r>
            <a:endParaRPr lang="en-US" b="1" dirty="0" smtClean="0"/>
          </a:p>
          <a:p>
            <a:pPr lvl="1" eaLnBrk="1" hangingPunct="1"/>
            <a:r>
              <a:rPr lang="en-US" b="1" dirty="0" smtClean="0"/>
              <a:t>Hyperbole in some to make a point</a:t>
            </a:r>
          </a:p>
          <a:p>
            <a:pPr lvl="1" eaLnBrk="1" hangingPunct="1"/>
            <a:r>
              <a:rPr lang="en-US" b="1" dirty="0" smtClean="0"/>
              <a:t>Apocalyptic nature of </a:t>
            </a:r>
            <a:r>
              <a:rPr lang="en-US" b="1" dirty="0" smtClean="0"/>
              <a:t>some (sheep/goats; 10 bridesmaids)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12064"/>
            <a:ext cx="8001000" cy="914400"/>
          </a:xfrm>
        </p:spPr>
        <p:txBody>
          <a:bodyPr/>
          <a:lstStyle/>
          <a:p>
            <a:pPr eaLnBrk="1" hangingPunct="1"/>
            <a:r>
              <a:rPr lang="en-US" sz="3800" dirty="0" smtClean="0"/>
              <a:t>How do you interpret parables?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b="1" dirty="0" smtClean="0"/>
              <a:t>Jewish parables—Nathan to David (2 Sam. 12)</a:t>
            </a:r>
          </a:p>
          <a:p>
            <a:pPr eaLnBrk="1" hangingPunct="1"/>
            <a:r>
              <a:rPr lang="en-US" sz="2800" b="1" dirty="0" smtClean="0"/>
              <a:t>Allegorically: early church—Good Samaritan</a:t>
            </a:r>
          </a:p>
          <a:p>
            <a:pPr eaLnBrk="1" hangingPunct="1"/>
            <a:r>
              <a:rPr lang="en-US" sz="2800" b="1" dirty="0" smtClean="0"/>
              <a:t>One point: 19</a:t>
            </a:r>
            <a:r>
              <a:rPr lang="en-US" sz="2800" b="1" baseline="30000" dirty="0" smtClean="0"/>
              <a:t>th</a:t>
            </a:r>
            <a:r>
              <a:rPr lang="en-US" sz="2800" b="1" dirty="0" smtClean="0"/>
              <a:t> century critical</a:t>
            </a:r>
          </a:p>
          <a:p>
            <a:pPr eaLnBrk="1" hangingPunct="1"/>
            <a:r>
              <a:rPr lang="en-US" sz="2800" b="1" dirty="0" smtClean="0"/>
              <a:t>Apocalyptic versus realized eschatology</a:t>
            </a:r>
          </a:p>
          <a:p>
            <a:pPr eaLnBrk="1" hangingPunct="1"/>
            <a:r>
              <a:rPr lang="en-US" sz="2800" b="1" dirty="0" smtClean="0"/>
              <a:t>Jesus seminar, </a:t>
            </a:r>
            <a:r>
              <a:rPr lang="en-US" sz="2800" b="1" dirty="0" err="1" smtClean="0"/>
              <a:t>ipssissima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verba</a:t>
            </a:r>
            <a:r>
              <a:rPr lang="en-US" sz="2800" b="1" dirty="0" smtClean="0"/>
              <a:t>// </a:t>
            </a:r>
            <a:r>
              <a:rPr lang="en-US" sz="2800" b="1" dirty="0" err="1" smtClean="0"/>
              <a:t>ipsissma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vox</a:t>
            </a:r>
            <a:r>
              <a:rPr lang="en-US" sz="2800" b="1" dirty="0" smtClean="0"/>
              <a:t>--red, pink, grey and black words</a:t>
            </a:r>
          </a:p>
          <a:p>
            <a:pPr eaLnBrk="1" hangingPunct="1"/>
            <a:r>
              <a:rPr lang="en-US" sz="2800" b="1" dirty="0" smtClean="0"/>
              <a:t>Re-reading the Good Samaritan (</a:t>
            </a:r>
            <a:r>
              <a:rPr lang="en-US" sz="2800" b="1" dirty="0" err="1" smtClean="0"/>
              <a:t>Lk</a:t>
            </a:r>
            <a:r>
              <a:rPr lang="en-US" sz="2800" b="1" dirty="0" smtClean="0"/>
              <a:t> 10:25ff)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Parables	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Rereading the Parable of the Good Samaritan</a:t>
            </a:r>
          </a:p>
          <a:p>
            <a:pPr eaLnBrk="1" hangingPunct="1"/>
            <a:r>
              <a:rPr lang="en-US" b="1" dirty="0" smtClean="0"/>
              <a:t>Why a lawyer?  What’s initial question?</a:t>
            </a:r>
          </a:p>
          <a:p>
            <a:pPr eaLnBrk="1" hangingPunct="1"/>
            <a:r>
              <a:rPr lang="en-US" b="1" dirty="0" smtClean="0"/>
              <a:t>Geography?  </a:t>
            </a:r>
          </a:p>
          <a:p>
            <a:pPr eaLnBrk="1" hangingPunct="1"/>
            <a:r>
              <a:rPr lang="en-US" b="1" dirty="0" smtClean="0"/>
              <a:t>Sociology? </a:t>
            </a:r>
          </a:p>
          <a:p>
            <a:pPr eaLnBrk="1" hangingPunct="1"/>
            <a:r>
              <a:rPr lang="en-US" b="1" dirty="0" smtClean="0"/>
              <a:t>Jesus shifting question? </a:t>
            </a:r>
          </a:p>
          <a:p>
            <a:pPr eaLnBrk="1" hangingPunct="1"/>
            <a:r>
              <a:rPr lang="en-US" b="1" dirty="0" smtClean="0"/>
              <a:t>Questions on the Parable of the sower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4340" name="Picture 5" descr="Benjamin-Par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38400" y="0"/>
            <a:ext cx="11582400" cy="96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Luke—Jesus--Savior of all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1941513"/>
            <a:ext cx="8510587" cy="4611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Question:  How does the story about </a:t>
            </a:r>
            <a:r>
              <a:rPr lang="en-US" sz="2800" b="1" dirty="0" err="1" smtClean="0"/>
              <a:t>Zacchaeus</a:t>
            </a:r>
            <a:r>
              <a:rPr lang="en-US" sz="2800" b="1" dirty="0" smtClean="0"/>
              <a:t> play off Rich Young Ruler (RYR) story? </a:t>
            </a:r>
            <a:r>
              <a:rPr lang="en-US" sz="2800" b="1" dirty="0" err="1" smtClean="0"/>
              <a:t>Lk</a:t>
            </a:r>
            <a:r>
              <a:rPr lang="en-US" sz="2800" b="1" dirty="0" smtClean="0"/>
              <a:t>. 19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What’s obstacle for Zach and RYR (</a:t>
            </a:r>
            <a:r>
              <a:rPr lang="en-US" sz="2800" dirty="0" err="1" smtClean="0"/>
              <a:t>Lk</a:t>
            </a:r>
            <a:r>
              <a:rPr lang="en-US" sz="2800" dirty="0" smtClean="0"/>
              <a:t> 18)?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Zach and RYR both wealthy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RYR keeps commandments // Zach violates them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RYR counseled to sell all give // Zach volunteers to give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Conclusion: RYR can wealthy be saved?  Zach salvation is come to your house today-play, Abraham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Seeking </a:t>
            </a:r>
            <a:r>
              <a:rPr lang="en-US" sz="2800" dirty="0" err="1" smtClean="0"/>
              <a:t>inclusio</a:t>
            </a:r>
            <a:r>
              <a:rPr lang="en-US" sz="2800" dirty="0" smtClean="0"/>
              <a:t>:  who’s seeking whom?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Zachaeus’ seeking to salvation</a:t>
            </a:r>
          </a:p>
        </p:txBody>
      </p:sp>
      <p:sp>
        <p:nvSpPr>
          <p:cNvPr id="142340" name="Line 4"/>
          <p:cNvSpPr>
            <a:spLocks noChangeShapeType="1"/>
          </p:cNvSpPr>
          <p:nvPr/>
        </p:nvSpPr>
        <p:spPr bwMode="auto">
          <a:xfrm flipH="1">
            <a:off x="2286000" y="2362200"/>
            <a:ext cx="1676400" cy="2209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2341" name="Line 5"/>
          <p:cNvSpPr>
            <a:spLocks noChangeShapeType="1"/>
          </p:cNvSpPr>
          <p:nvPr/>
        </p:nvSpPr>
        <p:spPr bwMode="auto">
          <a:xfrm>
            <a:off x="3962400" y="2438400"/>
            <a:ext cx="1600200" cy="2209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2342" name="Line 6"/>
          <p:cNvSpPr>
            <a:spLocks noChangeShapeType="1"/>
          </p:cNvSpPr>
          <p:nvPr/>
        </p:nvSpPr>
        <p:spPr bwMode="auto">
          <a:xfrm>
            <a:off x="2209800" y="4568825"/>
            <a:ext cx="3352800" cy="809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2343" name="Text Box 7"/>
          <p:cNvSpPr txBox="1">
            <a:spLocks noChangeArrowheads="1"/>
          </p:cNvSpPr>
          <p:nvPr/>
        </p:nvSpPr>
        <p:spPr bwMode="auto">
          <a:xfrm>
            <a:off x="1828800" y="4625975"/>
            <a:ext cx="10652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b="1"/>
              <a:t>Zach</a:t>
            </a:r>
          </a:p>
        </p:txBody>
      </p:sp>
      <p:sp>
        <p:nvSpPr>
          <p:cNvPr id="142344" name="Text Box 8"/>
          <p:cNvSpPr txBox="1">
            <a:spLocks noChangeArrowheads="1"/>
          </p:cNvSpPr>
          <p:nvPr/>
        </p:nvSpPr>
        <p:spPr bwMode="auto">
          <a:xfrm>
            <a:off x="5251450" y="4625975"/>
            <a:ext cx="1111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b="1"/>
              <a:t>Jesus</a:t>
            </a:r>
          </a:p>
        </p:txBody>
      </p:sp>
      <p:sp>
        <p:nvSpPr>
          <p:cNvPr id="142345" name="Text Box 9"/>
          <p:cNvSpPr txBox="1">
            <a:spLocks noChangeArrowheads="1"/>
          </p:cNvSpPr>
          <p:nvPr/>
        </p:nvSpPr>
        <p:spPr bwMode="auto">
          <a:xfrm>
            <a:off x="3184525" y="1828800"/>
            <a:ext cx="1539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b="1"/>
              <a:t>Crowds</a:t>
            </a:r>
          </a:p>
        </p:txBody>
      </p:sp>
      <p:sp>
        <p:nvSpPr>
          <p:cNvPr id="142346" name="Line 10"/>
          <p:cNvSpPr>
            <a:spLocks noChangeShapeType="1"/>
          </p:cNvSpPr>
          <p:nvPr/>
        </p:nvSpPr>
        <p:spPr bwMode="auto">
          <a:xfrm flipH="1">
            <a:off x="4572000" y="3276600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2347" name="Line 11"/>
          <p:cNvSpPr>
            <a:spLocks noChangeShapeType="1"/>
          </p:cNvSpPr>
          <p:nvPr/>
        </p:nvSpPr>
        <p:spPr bwMode="auto">
          <a:xfrm flipH="1">
            <a:off x="4724400" y="3429000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2348" name="Line 12"/>
          <p:cNvSpPr>
            <a:spLocks noChangeShapeType="1"/>
          </p:cNvSpPr>
          <p:nvPr/>
        </p:nvSpPr>
        <p:spPr bwMode="auto">
          <a:xfrm>
            <a:off x="3048000" y="50292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2349" name="Text Box 13"/>
          <p:cNvSpPr txBox="1">
            <a:spLocks noChangeArrowheads="1"/>
          </p:cNvSpPr>
          <p:nvPr/>
        </p:nvSpPr>
        <p:spPr bwMode="auto">
          <a:xfrm>
            <a:off x="3336925" y="4972050"/>
            <a:ext cx="14716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b="1"/>
              <a:t>seeking</a:t>
            </a:r>
          </a:p>
        </p:txBody>
      </p:sp>
      <p:sp>
        <p:nvSpPr>
          <p:cNvPr id="142350" name="Line 14"/>
          <p:cNvSpPr>
            <a:spLocks noChangeShapeType="1"/>
          </p:cNvSpPr>
          <p:nvPr/>
        </p:nvSpPr>
        <p:spPr bwMode="auto">
          <a:xfrm flipV="1">
            <a:off x="2133600" y="2514600"/>
            <a:ext cx="137160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2351" name="Text Box 15"/>
          <p:cNvSpPr txBox="1">
            <a:spLocks noChangeArrowheads="1"/>
          </p:cNvSpPr>
          <p:nvPr/>
        </p:nvSpPr>
        <p:spPr bwMode="auto">
          <a:xfrm rot="-3087845">
            <a:off x="895350" y="3371850"/>
            <a:ext cx="278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Overcomes obstacle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 rot="-3087845">
            <a:off x="2038350" y="3295650"/>
            <a:ext cx="278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Mumurs, rejects</a:t>
            </a:r>
          </a:p>
        </p:txBody>
      </p:sp>
      <p:sp>
        <p:nvSpPr>
          <p:cNvPr id="142353" name="Line 17"/>
          <p:cNvSpPr>
            <a:spLocks noChangeShapeType="1"/>
          </p:cNvSpPr>
          <p:nvPr/>
        </p:nvSpPr>
        <p:spPr bwMode="auto">
          <a:xfrm flipH="1">
            <a:off x="2971800" y="3124200"/>
            <a:ext cx="1066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2354" name="Line 18"/>
          <p:cNvSpPr>
            <a:spLocks noChangeShapeType="1"/>
          </p:cNvSpPr>
          <p:nvPr/>
        </p:nvSpPr>
        <p:spPr bwMode="auto">
          <a:xfrm flipV="1">
            <a:off x="1447800" y="2362200"/>
            <a:ext cx="14478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2355" name="Text Box 19"/>
          <p:cNvSpPr txBox="1">
            <a:spLocks noChangeArrowheads="1"/>
          </p:cNvSpPr>
          <p:nvPr/>
        </p:nvSpPr>
        <p:spPr bwMode="auto">
          <a:xfrm rot="-3087845">
            <a:off x="285750" y="3143250"/>
            <a:ext cx="278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Repents/repays/gives</a:t>
            </a:r>
          </a:p>
        </p:txBody>
      </p:sp>
      <p:sp>
        <p:nvSpPr>
          <p:cNvPr id="142356" name="Line 20"/>
          <p:cNvSpPr>
            <a:spLocks noChangeShapeType="1"/>
          </p:cNvSpPr>
          <p:nvPr/>
        </p:nvSpPr>
        <p:spPr bwMode="auto">
          <a:xfrm flipH="1">
            <a:off x="2667000" y="56388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2357" name="Text Box 21"/>
          <p:cNvSpPr txBox="1">
            <a:spLocks noChangeArrowheads="1"/>
          </p:cNvSpPr>
          <p:nvPr/>
        </p:nvSpPr>
        <p:spPr bwMode="auto">
          <a:xfrm>
            <a:off x="2667000" y="5592763"/>
            <a:ext cx="3276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b="1"/>
              <a:t>seeking/salvation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4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42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4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4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4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4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2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42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 animBg="1"/>
      <p:bldP spid="142341" grpId="0" animBg="1"/>
      <p:bldP spid="142342" grpId="0" animBg="1"/>
      <p:bldP spid="142343" grpId="0"/>
      <p:bldP spid="142344" grpId="0"/>
      <p:bldP spid="142345" grpId="0"/>
      <p:bldP spid="142346" grpId="0" animBg="1"/>
      <p:bldP spid="142347" grpId="0" animBg="1"/>
      <p:bldP spid="142348" grpId="0" animBg="1"/>
      <p:bldP spid="142349" grpId="0"/>
      <p:bldP spid="142350" grpId="0" animBg="1"/>
      <p:bldP spid="142351" grpId="0"/>
      <p:bldP spid="142352" grpId="0"/>
      <p:bldP spid="142353" grpId="0" animBg="1"/>
      <p:bldP spid="142354" grpId="0" animBg="1"/>
      <p:bldP spid="142355" grpId="0"/>
      <p:bldP spid="142356" grpId="0" animBg="1"/>
      <p:bldP spid="14235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Savior of All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smtClean="0"/>
              <a:t>3:6 [a voice calling in the wilderness…] all have quote only Luke adds “all flesh shall see the salvation of God.” </a:t>
            </a:r>
          </a:p>
          <a:p>
            <a:pPr eaLnBrk="1" hangingPunct="1"/>
            <a:r>
              <a:rPr lang="en-US" sz="2800" smtClean="0"/>
              <a:t>Universal setting: Birth—Caesar Augustus census (2:1); 15</a:t>
            </a:r>
            <a:r>
              <a:rPr lang="en-US" sz="2800" baseline="30000" smtClean="0"/>
              <a:t>th</a:t>
            </a:r>
            <a:r>
              <a:rPr lang="en-US" sz="2800" smtClean="0"/>
              <a:t> year of Tiberius Caesar,… (3:1) </a:t>
            </a:r>
          </a:p>
          <a:p>
            <a:pPr eaLnBrk="1" hangingPunct="1"/>
            <a:r>
              <a:rPr lang="en-US" sz="2800" smtClean="0"/>
              <a:t>Date problem: 2:1-7  1) no census? Quirinius census not till AD 6 [Josephus]; 2) no travel to Bethlehem ordered??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Intro. To Luke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How does Luke portray Christ?</a:t>
            </a:r>
          </a:p>
          <a:p>
            <a:r>
              <a:rPr lang="en-US" b="1" dirty="0" smtClean="0"/>
              <a:t>How do we know Luke wrote it?</a:t>
            </a:r>
          </a:p>
          <a:p>
            <a:pPr marL="68580" indent="0">
              <a:buNone/>
            </a:pPr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163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Luke Characteristics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1828800"/>
            <a:ext cx="8208962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Songs</a:t>
            </a:r>
          </a:p>
          <a:p>
            <a:pPr lvl="1" eaLnBrk="1" hangingPunct="1"/>
            <a:r>
              <a:rPr lang="en-US" dirty="0" err="1" smtClean="0"/>
              <a:t>Magnificat</a:t>
            </a:r>
            <a:r>
              <a:rPr lang="en-US" dirty="0" smtClean="0"/>
              <a:t> 1:46ff</a:t>
            </a:r>
          </a:p>
          <a:p>
            <a:pPr lvl="1" eaLnBrk="1" hangingPunct="1"/>
            <a:r>
              <a:rPr lang="en-US" dirty="0" smtClean="0"/>
              <a:t>Benedictus 1:68ff</a:t>
            </a:r>
          </a:p>
          <a:p>
            <a:pPr lvl="1" eaLnBrk="1" hangingPunct="1"/>
            <a:r>
              <a:rPr lang="en-US" dirty="0" smtClean="0"/>
              <a:t>Gloria in </a:t>
            </a:r>
            <a:r>
              <a:rPr lang="en-US" dirty="0" err="1" smtClean="0"/>
              <a:t>Excelsis</a:t>
            </a:r>
            <a:r>
              <a:rPr lang="en-US" dirty="0" smtClean="0"/>
              <a:t> 2:14</a:t>
            </a:r>
          </a:p>
          <a:p>
            <a:pPr lvl="1" eaLnBrk="1" hangingPunct="1"/>
            <a:r>
              <a:rPr lang="en-US" dirty="0" err="1" smtClean="0"/>
              <a:t>Nunc</a:t>
            </a:r>
            <a:r>
              <a:rPr lang="en-US" dirty="0" smtClean="0"/>
              <a:t> </a:t>
            </a:r>
            <a:r>
              <a:rPr lang="en-US" dirty="0" err="1" smtClean="0"/>
              <a:t>Dimittis</a:t>
            </a:r>
            <a:r>
              <a:rPr lang="en-US" dirty="0" smtClean="0"/>
              <a:t> 2:29ff</a:t>
            </a:r>
          </a:p>
          <a:p>
            <a:pPr eaLnBrk="1" hangingPunct="1"/>
            <a:r>
              <a:rPr lang="en-US" dirty="0" smtClean="0"/>
              <a:t>People interest</a:t>
            </a:r>
          </a:p>
          <a:p>
            <a:pPr lvl="1" eaLnBrk="1" hangingPunct="1"/>
            <a:r>
              <a:rPr lang="en-US" dirty="0" smtClean="0"/>
              <a:t>Prodigal son </a:t>
            </a:r>
          </a:p>
          <a:p>
            <a:pPr lvl="1" eaLnBrk="1" hangingPunct="1"/>
            <a:r>
              <a:rPr lang="en-US" dirty="0" smtClean="0"/>
              <a:t>Emmaus road –Cleopas</a:t>
            </a:r>
          </a:p>
          <a:p>
            <a:pPr lvl="1" eaLnBrk="1" hangingPunct="1"/>
            <a:r>
              <a:rPr lang="en-US" dirty="0" smtClean="0"/>
              <a:t>Women &amp; children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uiExpand="1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Luke Characteristics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1941513"/>
            <a:ext cx="8358187" cy="4535487"/>
          </a:xfrm>
        </p:spPr>
        <p:txBody>
          <a:bodyPr/>
          <a:lstStyle/>
          <a:p>
            <a:pPr eaLnBrk="1" hangingPunct="1"/>
            <a:r>
              <a:rPr lang="en-US" dirty="0" smtClean="0"/>
              <a:t>Poor focused on</a:t>
            </a:r>
          </a:p>
          <a:p>
            <a:pPr lvl="1" eaLnBrk="1" hangingPunct="1"/>
            <a:r>
              <a:rPr lang="en-US" dirty="0" smtClean="0"/>
              <a:t>Mary’s song—</a:t>
            </a:r>
            <a:r>
              <a:rPr lang="en-US" dirty="0" err="1" smtClean="0"/>
              <a:t>Magnificat</a:t>
            </a:r>
            <a:endParaRPr lang="en-US" dirty="0" smtClean="0"/>
          </a:p>
          <a:p>
            <a:pPr lvl="1" eaLnBrk="1" hangingPunct="1"/>
            <a:r>
              <a:rPr lang="en-US" dirty="0" smtClean="0"/>
              <a:t>Evangel to poor: 4:16-19</a:t>
            </a:r>
          </a:p>
          <a:p>
            <a:pPr lvl="1" eaLnBrk="1" hangingPunct="1"/>
            <a:r>
              <a:rPr lang="en-US" dirty="0" smtClean="0"/>
              <a:t>Sell everything 3x—12:31; 14:33; 18:22(RYR)</a:t>
            </a:r>
          </a:p>
          <a:p>
            <a:pPr lvl="1" eaLnBrk="1" hangingPunct="1"/>
            <a:r>
              <a:rPr lang="en-US" dirty="0" smtClean="0"/>
              <a:t>Parables: rich fools barns (</a:t>
            </a:r>
            <a:r>
              <a:rPr lang="en-US" dirty="0" err="1" smtClean="0"/>
              <a:t>Lk</a:t>
            </a:r>
            <a:r>
              <a:rPr lang="en-US" dirty="0" smtClean="0"/>
              <a:t> 12), </a:t>
            </a:r>
          </a:p>
          <a:p>
            <a:pPr lvl="1" eaLnBrk="1" hangingPunct="1"/>
            <a:r>
              <a:rPr lang="en-US" dirty="0" err="1" smtClean="0"/>
              <a:t>Lazarus+Dives</a:t>
            </a:r>
            <a:r>
              <a:rPr lang="en-US" dirty="0" smtClean="0"/>
              <a:t>  -- on heaven/hell reversal of this life (</a:t>
            </a:r>
            <a:r>
              <a:rPr lang="en-US" dirty="0" err="1" smtClean="0"/>
              <a:t>Lk</a:t>
            </a:r>
            <a:r>
              <a:rPr lang="en-US" dirty="0" smtClean="0"/>
              <a:t> 16)</a:t>
            </a:r>
          </a:p>
          <a:p>
            <a:pPr lvl="1" eaLnBrk="1" hangingPunct="1"/>
            <a:r>
              <a:rPr lang="en-US" dirty="0" smtClean="0"/>
              <a:t>Riches for good ends (</a:t>
            </a:r>
            <a:r>
              <a:rPr lang="en-US" dirty="0" err="1" smtClean="0"/>
              <a:t>Lk</a:t>
            </a:r>
            <a:r>
              <a:rPr lang="en-US" dirty="0" smtClean="0"/>
              <a:t> 8:1-3)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0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0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Prayer in Luke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Prayer—8x Jesus (7 only in this gospel)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Vending machine prayer:  ask and you will receive (Mat 7:7)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Jesus prayer (of tax collector)—18:13—humility in prayer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Woman and unjust judge 18:1-8-persistence in prayer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Jesus in Gethsemane—3 times asks…remove the cup (Mat 26:36) –Paul thorn in flesh 2 </a:t>
            </a:r>
            <a:r>
              <a:rPr lang="en-US" sz="2400" dirty="0" err="1" smtClean="0"/>
              <a:t>Cor</a:t>
            </a:r>
            <a:r>
              <a:rPr lang="en-US" sz="2400" dirty="0" smtClean="0"/>
              <a:t> 12:7f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Praying when it matters and when feel helpless: son in Afghanistan (Twig, Canal, </a:t>
            </a:r>
            <a:r>
              <a:rPr lang="en-US" sz="2400" smtClean="0"/>
              <a:t>that mission).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Jim Kinney’s Bryan with Leukemia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Rebekah’s prayer and coming to Gordon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Heaven and Hell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1941513"/>
            <a:ext cx="8434387" cy="4687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Lk 16:19ff:  Lazarus and the rich man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Contrasting descriptions in this life and the next:  reversals, who is named in the story?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Place of suffering, chasm (no escape), remembers brothers—Lazarus absent?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They have Moses and the prophets…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Foreshadowing Jesus—one who came back from the dead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Is heaven/hell the point?  Does now matter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NT Hell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1941513"/>
            <a:ext cx="8510587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Three words:  Sheol (OT), gehenna, hades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Jesus more on hell than on heaven:  contra modern culture (2</a:t>
            </a:r>
            <a:r>
              <a:rPr lang="en-US" sz="2800" baseline="30000" smtClean="0"/>
              <a:t>nd</a:t>
            </a:r>
            <a:r>
              <a:rPr lang="en-US" sz="2800" smtClean="0"/>
              <a:t> chances, love, sin no big; always forgiveness therefore no problem)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Sheep/goats (Mat. 25)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Mk 9:47ff—eye offends you; --worm dieth not, fire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Mt. 7:22 Lord, Lord--depart from me,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Mt. 23:23;  better for Sodom than for X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Rev. 20 lake of fire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Emmaus 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Luke 24:13ff</a:t>
            </a:r>
          </a:p>
          <a:p>
            <a:r>
              <a:rPr lang="en-US" dirty="0" smtClean="0"/>
              <a:t>Their understanding of Jesus: prophet, redemption of Israel</a:t>
            </a:r>
          </a:p>
          <a:p>
            <a:r>
              <a:rPr lang="en-US" dirty="0" smtClean="0"/>
              <a:t>Jesus:  prophets suffering </a:t>
            </a:r>
            <a:r>
              <a:rPr lang="en-US" dirty="0" smtClean="0">
                <a:sym typeface="Wingdings" pitchFamily="2" charset="2"/>
              </a:rPr>
              <a:t> Isa. 53 et al. </a:t>
            </a:r>
          </a:p>
          <a:p>
            <a:r>
              <a:rPr lang="en-US" dirty="0" smtClean="0">
                <a:sym typeface="Wingdings" pitchFamily="2" charset="2"/>
              </a:rPr>
              <a:t>Moses, all the prophets, Psalms = OT</a:t>
            </a:r>
          </a:p>
          <a:p>
            <a:r>
              <a:rPr lang="en-US" dirty="0" smtClean="0">
                <a:sym typeface="Wingdings" pitchFamily="2" charset="2"/>
              </a:rPr>
              <a:t>Breaking of bread  eyes opened</a:t>
            </a:r>
          </a:p>
          <a:p>
            <a:r>
              <a:rPr lang="en-US" dirty="0" smtClean="0">
                <a:sym typeface="Wingdings" pitchFamily="2" charset="2"/>
              </a:rPr>
              <a:t>Their response and ours:  24:32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65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12064"/>
            <a:ext cx="79248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How do we know Luke wrote it?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941513"/>
            <a:ext cx="9144000" cy="4611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“We” passages in Acts: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Picks him up </a:t>
            </a:r>
            <a:r>
              <a:rPr lang="en-US" b="1" dirty="0" smtClean="0">
                <a:solidFill>
                  <a:srgbClr val="FFFF00"/>
                </a:solidFill>
              </a:rPr>
              <a:t>2MJ -51 </a:t>
            </a:r>
            <a:r>
              <a:rPr lang="en-US" b="1" dirty="0" smtClean="0"/>
              <a:t>AD at Troas to Philippi</a:t>
            </a:r>
            <a:br>
              <a:rPr lang="en-US" b="1" dirty="0" smtClean="0"/>
            </a:br>
            <a:r>
              <a:rPr lang="en-US" b="1" dirty="0" smtClean="0"/>
              <a:t>Acts 16:10, (leaves him at Philippi)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On </a:t>
            </a:r>
            <a:r>
              <a:rPr lang="en-US" b="1" dirty="0" smtClean="0">
                <a:solidFill>
                  <a:srgbClr val="FFFF00"/>
                </a:solidFill>
              </a:rPr>
              <a:t>3MJ </a:t>
            </a:r>
            <a:r>
              <a:rPr lang="en-US" b="1" dirty="0" smtClean="0"/>
              <a:t>picks him up at Philippi as Paul is returning to Jerusalem Acts 20:5, --2 years in Israel while Paul in prison in Caesarea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/>
              <a:t>Goes with Paul on the </a:t>
            </a:r>
            <a:r>
              <a:rPr lang="en-US" b="1" dirty="0" smtClean="0">
                <a:solidFill>
                  <a:srgbClr val="FFFF00"/>
                </a:solidFill>
              </a:rPr>
              <a:t>voyage to Rome</a:t>
            </a:r>
            <a:r>
              <a:rPr lang="en-US" b="1" dirty="0" smtClean="0"/>
              <a:t>/Shipwreck Acts 27:2 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Elimination procedure = Luke (Col. 4:12; 2 Tim 4:11)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Pauls-Second-MissJourney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29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6370638"/>
            <a:ext cx="1828800" cy="334962"/>
          </a:xfrm>
        </p:spPr>
        <p:txBody>
          <a:bodyPr/>
          <a:lstStyle/>
          <a:p>
            <a:pPr eaLnBrk="1" hangingPunct="1"/>
            <a:r>
              <a:rPr lang="en-US" sz="100" smtClean="0"/>
              <a:t>Paul’s Second Missionary Journey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922572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Luke’s Background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1941513"/>
            <a:ext cx="8510587" cy="4916487"/>
          </a:xfrm>
        </p:spPr>
        <p:txBody>
          <a:bodyPr/>
          <a:lstStyle/>
          <a:p>
            <a:pPr eaLnBrk="1" hangingPunct="1"/>
            <a:r>
              <a:rPr lang="en-US" b="1" dirty="0" smtClean="0"/>
              <a:t>Question: Was Luke a Doctor?</a:t>
            </a:r>
          </a:p>
          <a:p>
            <a:pPr eaLnBrk="1" hangingPunct="1"/>
            <a:r>
              <a:rPr lang="en-US" b="1" dirty="0" smtClean="0"/>
              <a:t>Medical language? 4:38; 5:12 </a:t>
            </a:r>
          </a:p>
          <a:p>
            <a:pPr eaLnBrk="1" hangingPunct="1"/>
            <a:r>
              <a:rPr lang="en-US" b="1" dirty="0" smtClean="0"/>
              <a:t>Josephus too; </a:t>
            </a:r>
          </a:p>
          <a:p>
            <a:pPr eaLnBrk="1" hangingPunct="1"/>
            <a:r>
              <a:rPr lang="en-US" b="1" dirty="0" smtClean="0"/>
              <a:t>Col 4:14—Paul calls him “beloved physician”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Luke Gentile or Jewish?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Gentile descent – </a:t>
            </a:r>
          </a:p>
          <a:p>
            <a:pPr lvl="1" eaLnBrk="1" hangingPunct="1"/>
            <a:r>
              <a:rPr lang="en-US" b="1" dirty="0" smtClean="0"/>
              <a:t>Jesus never speaks Aramaic </a:t>
            </a:r>
          </a:p>
          <a:p>
            <a:pPr lvl="1" eaLnBrk="1" hangingPunct="1"/>
            <a:r>
              <a:rPr lang="en-US" b="1" dirty="0" smtClean="0"/>
              <a:t>Hebrew names avoided (no Satan, Gethsemane </a:t>
            </a:r>
            <a:r>
              <a:rPr lang="en-US" b="1" smtClean="0"/>
              <a:t>or Golgotha), </a:t>
            </a:r>
            <a:r>
              <a:rPr lang="en-US" b="1" dirty="0" smtClean="0"/>
              <a:t>no hosannas, </a:t>
            </a:r>
          </a:p>
          <a:p>
            <a:pPr lvl="1" eaLnBrk="1" hangingPunct="1"/>
            <a:r>
              <a:rPr lang="en-US" b="1" dirty="0" smtClean="0"/>
              <a:t>Grouped with Gentiles in Col. 4:10-14; </a:t>
            </a:r>
          </a:p>
          <a:p>
            <a:pPr lvl="1" eaLnBrk="1" hangingPunct="1"/>
            <a:r>
              <a:rPr lang="en-US" b="1" dirty="0" smtClean="0"/>
              <a:t>Acts 1:19—Aceldama, in their language, </a:t>
            </a:r>
          </a:p>
          <a:p>
            <a:pPr lvl="1" eaLnBrk="1" hangingPunct="1"/>
            <a:r>
              <a:rPr lang="en-US" b="1" dirty="0" smtClean="0"/>
              <a:t>Explains locations 1:26</a:t>
            </a:r>
          </a:p>
          <a:p>
            <a:pPr lvl="1" eaLnBrk="1" hangingPunct="1"/>
            <a:r>
              <a:rPr lang="en-US" b="1" dirty="0" smtClean="0"/>
              <a:t>OT quotes—mostly only in mouth of Jesus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6772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Are Acts and Luke related?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815387" cy="51816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sz="3100" b="1" dirty="0" smtClean="0"/>
              <a:t>Acts &amp; Luke both to </a:t>
            </a:r>
            <a:r>
              <a:rPr lang="en-US" sz="3100" b="1" dirty="0" err="1" smtClean="0"/>
              <a:t>Theophilus</a:t>
            </a:r>
            <a:r>
              <a:rPr lang="en-US" sz="3100" b="1" dirty="0" smtClean="0"/>
              <a:t> (28% of NT)</a:t>
            </a:r>
          </a:p>
          <a:p>
            <a:r>
              <a:rPr lang="en-US" sz="3100" b="1" dirty="0" smtClean="0"/>
              <a:t>Luke 1:1-4:  Many </a:t>
            </a:r>
            <a:r>
              <a:rPr lang="en-US" sz="3100" b="1" dirty="0"/>
              <a:t>have undertaken to draw up an account of the things </a:t>
            </a:r>
            <a:r>
              <a:rPr lang="en-US" sz="3100" b="1" dirty="0" smtClean="0"/>
              <a:t>that </a:t>
            </a:r>
            <a:r>
              <a:rPr lang="en-US" sz="3100" b="1" dirty="0"/>
              <a:t>have been fulfilled among us,</a:t>
            </a:r>
          </a:p>
          <a:p>
            <a:r>
              <a:rPr lang="en-US" sz="3100" b="1" dirty="0"/>
              <a:t> </a:t>
            </a:r>
            <a:r>
              <a:rPr lang="en-US" sz="3100" b="1" baseline="30000" dirty="0"/>
              <a:t>2</a:t>
            </a:r>
            <a:r>
              <a:rPr lang="en-US" sz="3100" b="1" dirty="0"/>
              <a:t> just as they were handed down to us by those who from 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the </a:t>
            </a:r>
            <a:r>
              <a:rPr lang="en-US" sz="3100" b="1" dirty="0"/>
              <a:t>first were eyewitnesses and servants of the word.</a:t>
            </a:r>
          </a:p>
          <a:p>
            <a:r>
              <a:rPr lang="en-US" sz="3100" b="1" dirty="0"/>
              <a:t> </a:t>
            </a:r>
            <a:r>
              <a:rPr lang="en-US" sz="3100" b="1" baseline="30000" dirty="0"/>
              <a:t>3</a:t>
            </a:r>
            <a:r>
              <a:rPr lang="en-US" sz="3100" b="1" dirty="0"/>
              <a:t> Therefore, since I myself have carefully investigated 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everything </a:t>
            </a:r>
            <a:r>
              <a:rPr lang="en-US" sz="3100" b="1" dirty="0"/>
              <a:t>from the beginning, it seemed good also to me to write an orderly account for you, </a:t>
            </a:r>
            <a:r>
              <a:rPr lang="en-US" sz="3100" b="1" dirty="0">
                <a:solidFill>
                  <a:srgbClr val="FFFF00"/>
                </a:solidFill>
              </a:rPr>
              <a:t>most excellent </a:t>
            </a:r>
            <a:r>
              <a:rPr lang="en-US" sz="3100" b="1" dirty="0" err="1">
                <a:solidFill>
                  <a:srgbClr val="FFFF00"/>
                </a:solidFill>
              </a:rPr>
              <a:t>Theophilus</a:t>
            </a:r>
            <a:r>
              <a:rPr lang="en-US" sz="3100" b="1" dirty="0"/>
              <a:t>,</a:t>
            </a:r>
          </a:p>
          <a:p>
            <a:r>
              <a:rPr lang="en-US" sz="3100" b="1" dirty="0"/>
              <a:t> </a:t>
            </a:r>
            <a:r>
              <a:rPr lang="en-US" sz="3100" b="1" baseline="30000" dirty="0"/>
              <a:t>4</a:t>
            </a:r>
            <a:r>
              <a:rPr lang="en-US" sz="3100" b="1" dirty="0"/>
              <a:t> so that you may know the certainty of the things you 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have </a:t>
            </a:r>
            <a:r>
              <a:rPr lang="en-US" sz="3100" b="1" dirty="0"/>
              <a:t>been taught</a:t>
            </a:r>
            <a:r>
              <a:rPr lang="en-US" sz="3100" b="1" dirty="0" smtClean="0"/>
              <a:t>. </a:t>
            </a:r>
            <a:r>
              <a:rPr lang="en-US" sz="3100" b="1" dirty="0"/>
              <a:t>(</a:t>
            </a:r>
            <a:r>
              <a:rPr lang="en-US" sz="3100" b="1" dirty="0" smtClean="0"/>
              <a:t>Luke</a:t>
            </a:r>
            <a:r>
              <a:rPr lang="en-US" sz="3100" b="1" dirty="0"/>
              <a:t> </a:t>
            </a:r>
            <a:r>
              <a:rPr lang="en-US" sz="3100" b="1" dirty="0" smtClean="0"/>
              <a:t>1:1-4)</a:t>
            </a:r>
          </a:p>
          <a:p>
            <a:r>
              <a:rPr lang="en-US" sz="2800" b="1" dirty="0" smtClean="0"/>
              <a:t>Acts 1:1: In </a:t>
            </a:r>
            <a:r>
              <a:rPr lang="en-US" sz="2800" b="1" dirty="0"/>
              <a:t>my </a:t>
            </a:r>
            <a:r>
              <a:rPr lang="en-US" sz="2800" b="1" dirty="0">
                <a:solidFill>
                  <a:srgbClr val="FFFF00"/>
                </a:solidFill>
              </a:rPr>
              <a:t>former book</a:t>
            </a:r>
            <a:r>
              <a:rPr lang="en-US" sz="2800" b="1" dirty="0"/>
              <a:t>, </a:t>
            </a:r>
            <a:r>
              <a:rPr lang="en-US" sz="2800" b="1" dirty="0" err="1">
                <a:solidFill>
                  <a:srgbClr val="FFFF00"/>
                </a:solidFill>
              </a:rPr>
              <a:t>Theophilus</a:t>
            </a:r>
            <a:r>
              <a:rPr lang="en-US" sz="2800" b="1" dirty="0"/>
              <a:t>, I wrote about all that Jesus began to do and to teach (Act 1:1 NIV)</a:t>
            </a:r>
            <a:endParaRPr lang="en-US" sz="2800" b="1" dirty="0" smtClean="0"/>
          </a:p>
          <a:p>
            <a:pPr eaLnBrk="1" hangingPunct="1"/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Luke and Acts related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Former book:  Acts 1:1 referring back to </a:t>
            </a:r>
            <a:r>
              <a:rPr lang="en-US" b="1" dirty="0" err="1"/>
              <a:t>Lk</a:t>
            </a:r>
            <a:r>
              <a:rPr lang="en-US" b="1" dirty="0"/>
              <a:t>.</a:t>
            </a:r>
          </a:p>
          <a:p>
            <a:r>
              <a:rPr lang="en-US" b="1" dirty="0"/>
              <a:t>Not anonymous – Luke 1:3</a:t>
            </a:r>
          </a:p>
          <a:p>
            <a:r>
              <a:rPr lang="en-US" b="1" dirty="0"/>
              <a:t>Picks up story where Luke left off</a:t>
            </a:r>
          </a:p>
          <a:p>
            <a:r>
              <a:rPr lang="en-US" b="1" dirty="0" smtClean="0"/>
              <a:t>Vocabulary (800 </a:t>
            </a:r>
            <a:r>
              <a:rPr lang="en-US" b="1" dirty="0" err="1" smtClean="0"/>
              <a:t>hapax</a:t>
            </a:r>
            <a:r>
              <a:rPr lang="en-US" b="1" dirty="0" smtClean="0"/>
              <a:t> </a:t>
            </a:r>
            <a:r>
              <a:rPr lang="en-US" b="1" dirty="0" err="1" smtClean="0"/>
              <a:t>legomena</a:t>
            </a:r>
            <a:r>
              <a:rPr lang="en-US" b="1" dirty="0" smtClean="0"/>
              <a:t>) </a:t>
            </a:r>
            <a:r>
              <a:rPr lang="en-US" b="1" dirty="0"/>
              <a:t>and style similar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75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3700" y="228600"/>
            <a:ext cx="9055100" cy="762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Luke 1:1-4 and Inspiration process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208963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Question:  If Luke was not Jewish, not a disciple or not an eyewitness who saw Jesus how does he get to write a gospel?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What is the relation of inspiration and historical research?    [FRASES] </a:t>
            </a:r>
            <a:r>
              <a:rPr lang="en-US" sz="2800" b="1" dirty="0" err="1" smtClean="0"/>
              <a:t>Lk</a:t>
            </a:r>
            <a:r>
              <a:rPr lang="en-US" sz="2800" b="1" dirty="0" smtClean="0"/>
              <a:t>. 1:1-4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Not  FIRST hand information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Does RESEARCH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Many ACCOUNTS available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SYSTEMATIC orderly account his goal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EYEWITNESSES –keenly aware of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SOURCES used by Luke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2421</TotalTime>
  <Words>1179</Words>
  <Application>Microsoft Office PowerPoint</Application>
  <PresentationFormat>On-screen Show (4:3)</PresentationFormat>
  <Paragraphs>172</Paragraphs>
  <Slides>25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Consolas</vt:lpstr>
      <vt:lpstr>Corbel</vt:lpstr>
      <vt:lpstr>Times New Roman</vt:lpstr>
      <vt:lpstr>Wingdings</vt:lpstr>
      <vt:lpstr>Wingdings 2</vt:lpstr>
      <vt:lpstr>Wingdings 3</vt:lpstr>
      <vt:lpstr>Metro</vt:lpstr>
      <vt:lpstr>Luke – Christ the Perfect Man</vt:lpstr>
      <vt:lpstr>Intro. To Luke</vt:lpstr>
      <vt:lpstr>How do we know Luke wrote it?</vt:lpstr>
      <vt:lpstr>Paul’s Second Missionary Journey</vt:lpstr>
      <vt:lpstr>Luke’s Background</vt:lpstr>
      <vt:lpstr>Luke Gentile or Jewish?</vt:lpstr>
      <vt:lpstr>Are Acts and Luke related?</vt:lpstr>
      <vt:lpstr>Luke and Acts related</vt:lpstr>
      <vt:lpstr>Luke 1:1-4 and Inspiration process</vt:lpstr>
      <vt:lpstr>Where did Luke get his info.?</vt:lpstr>
      <vt:lpstr>Date</vt:lpstr>
      <vt:lpstr>Luke Characteristics (HH CD SSPPP)</vt:lpstr>
      <vt:lpstr>Parables</vt:lpstr>
      <vt:lpstr>How do you interpret parables?</vt:lpstr>
      <vt:lpstr>Parables </vt:lpstr>
      <vt:lpstr>PowerPoint Presentation</vt:lpstr>
      <vt:lpstr>Luke—Jesus--Savior of all</vt:lpstr>
      <vt:lpstr>Zachaeus’ seeking to salvation</vt:lpstr>
      <vt:lpstr>Savior of All</vt:lpstr>
      <vt:lpstr>Luke Characteristics</vt:lpstr>
      <vt:lpstr>Luke Characteristics</vt:lpstr>
      <vt:lpstr>Prayer in Luke</vt:lpstr>
      <vt:lpstr>Heaven and Hell</vt:lpstr>
      <vt:lpstr>NT Hell</vt:lpstr>
      <vt:lpstr>Emmaus Road</vt:lpstr>
    </vt:vector>
  </TitlesOfParts>
  <Company>Gordon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Matthew Theme Notes</dc:title>
  <dc:creator>ted hildebrandt</dc:creator>
  <cp:lastModifiedBy>Ted Hildebrandt</cp:lastModifiedBy>
  <cp:revision>133</cp:revision>
  <cp:lastPrinted>1601-01-01T00:00:00Z</cp:lastPrinted>
  <dcterms:created xsi:type="dcterms:W3CDTF">2000-01-27T15:51:52Z</dcterms:created>
  <dcterms:modified xsi:type="dcterms:W3CDTF">2016-03-15T12:49:02Z</dcterms:modified>
</cp:coreProperties>
</file>