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256" r:id="rId2"/>
    <p:sldId id="272" r:id="rId3"/>
    <p:sldId id="257" r:id="rId4"/>
    <p:sldId id="265" r:id="rId5"/>
    <p:sldId id="290" r:id="rId6"/>
    <p:sldId id="266" r:id="rId7"/>
    <p:sldId id="258" r:id="rId8"/>
    <p:sldId id="284" r:id="rId9"/>
    <p:sldId id="259" r:id="rId10"/>
    <p:sldId id="271" r:id="rId11"/>
    <p:sldId id="260" r:id="rId12"/>
    <p:sldId id="289" r:id="rId13"/>
    <p:sldId id="285" r:id="rId14"/>
    <p:sldId id="273" r:id="rId15"/>
    <p:sldId id="268" r:id="rId16"/>
    <p:sldId id="261" r:id="rId17"/>
    <p:sldId id="274" r:id="rId18"/>
    <p:sldId id="269" r:id="rId19"/>
    <p:sldId id="263" r:id="rId20"/>
    <p:sldId id="288" r:id="rId21"/>
    <p:sldId id="286" r:id="rId22"/>
    <p:sldId id="287" r:id="rId23"/>
    <p:sldId id="283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26" autoAdjust="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BE790FC1-495B-406F-9085-60F0B3A81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85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B3D9B0-43A6-4C27-83AC-0C7D99DCE1EE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9A3B88-79A4-43F2-BAD8-49A993B7AD66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27D780F-126C-4232-849E-8474E4340C13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7E8F07-3F4E-48A4-9536-BF75CC501D2D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E491D3-ED69-418C-817D-8426B5DDBBAF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04AAE5-C4AE-4912-A933-98FB4093071E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678AE3-12CC-42B6-84D2-EE8201390F02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354BFF7-A8FD-452D-8769-695814388F1B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4650CD-FF34-402F-BF9E-1AEBB3B94904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E1425B-721C-4AE2-BF3D-C80E7F330675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E161351-5AB8-45BD-9FD5-2B8FFE6D9DB0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10EEA4-9B4E-4C57-B341-16A395AE0B88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F8132F-402D-42F3-B4E2-81BE68B8EE3D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B9FA30-3E17-4177-89E1-E0055DB98CBA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DC4083-C372-498F-AAEE-96A52DCE2C56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70E7DC-9079-4A5E-86DC-44019FE66832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D1D03EB-87CC-4461-9A6C-9D6E4C6E7639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B9C902C3-7334-4EDB-8C31-E337DE172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6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1E4CD-E4F9-4689-BB5C-0E6474042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74730-90DA-4A96-A02D-2DF4E9917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4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4CBBE-9F69-482B-B885-6247B27EC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79FB3-B26A-45A0-9015-8D58445A2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0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9AFBA-98B4-4510-BBA1-BA9625C70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67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4508-F938-49EB-8715-375909EF3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8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2B7CE-404B-4D87-86C3-47A6C8C94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7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3C4A5-250E-4CA4-97B7-3A909E4A4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4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7AAD1-DD1F-4E71-A3DE-88ED016AF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2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0F765-3C4E-406A-82B5-03EFEC714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3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6DE63ABD-A846-4F20-B2FD-64B55C05D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143000"/>
            <a:ext cx="6400800" cy="2362200"/>
          </a:xfrm>
        </p:spPr>
        <p:txBody>
          <a:bodyPr/>
          <a:lstStyle/>
          <a:p>
            <a:pPr algn="l" eaLnBrk="1" hangingPunct="1"/>
            <a:r>
              <a:rPr lang="en-US" smtClean="0"/>
              <a:t>                 Mark: </a:t>
            </a:r>
            <a:br>
              <a:rPr lang="en-US" smtClean="0"/>
            </a:br>
            <a:r>
              <a:rPr lang="en-US" smtClean="0"/>
              <a:t>Jesus as Amazing Servant</a:t>
            </a:r>
            <a:br>
              <a:rPr lang="en-US" smtClean="0"/>
            </a:br>
            <a:r>
              <a:rPr lang="en-US" smtClean="0"/>
              <a:t>             of the Lord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Latin Audience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Rome:  puts Greek into Latin  </a:t>
            </a:r>
            <a:br>
              <a:rPr lang="en-US" sz="2800" dirty="0" smtClean="0"/>
            </a:br>
            <a:r>
              <a:rPr lang="en-US" sz="2800" dirty="0" smtClean="0"/>
              <a:t>  </a:t>
            </a:r>
            <a:r>
              <a:rPr lang="en-US" sz="2800" dirty="0" smtClean="0">
                <a:latin typeface="Greekth" pitchFamily="18" charset="0"/>
              </a:rPr>
              <a:t>au]</a:t>
            </a:r>
            <a:r>
              <a:rPr lang="en-US" sz="2800" dirty="0" err="1" smtClean="0">
                <a:latin typeface="Greekth" pitchFamily="18" charset="0"/>
              </a:rPr>
              <a:t>lh?j</a:t>
            </a:r>
            <a:r>
              <a:rPr lang="en-US" sz="2800" dirty="0" smtClean="0">
                <a:latin typeface="Greekth" pitchFamily="18" charset="0"/>
              </a:rPr>
              <a:t> </a:t>
            </a:r>
            <a:r>
              <a:rPr lang="en-US" sz="2800" dirty="0" err="1" smtClean="0"/>
              <a:t>aules</a:t>
            </a:r>
            <a:r>
              <a:rPr lang="en-US" sz="2800" dirty="0" smtClean="0">
                <a:sym typeface="Wingdings" pitchFamily="2" charset="2"/>
              </a:rPr>
              <a:t> palace </a:t>
            </a:r>
            <a:r>
              <a:rPr lang="en-US" sz="2800" dirty="0" err="1" smtClean="0">
                <a:sym typeface="Wingdings" pitchFamily="2" charset="2"/>
              </a:rPr>
              <a:t>praetorium</a:t>
            </a:r>
            <a:r>
              <a:rPr lang="en-US" sz="2800" dirty="0" smtClean="0"/>
              <a:t> (Mk 15:16)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Roman folks mentioned: Rufus, Alexander (Mk 15:21) cf. Romans 16:13. Simon Cyrene’s kids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Roman conceptual framework: </a:t>
            </a:r>
            <a:br>
              <a:rPr lang="en-US" sz="2800" dirty="0" smtClean="0"/>
            </a:br>
            <a:r>
              <a:rPr lang="en-US" sz="2800" dirty="0" smtClean="0"/>
              <a:t>power 1:7,     demons 1:33, </a:t>
            </a:r>
            <a:br>
              <a:rPr lang="en-US" sz="2800" dirty="0" smtClean="0"/>
            </a:br>
            <a:r>
              <a:rPr lang="en-US" sz="2800" dirty="0" smtClean="0"/>
              <a:t>crowds 1:45, banquets 6:21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Importance of understanding who the audience is and who the author is (today many drop the author in favor of the audience; both/and)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5181600" cy="838200"/>
          </a:xfrm>
        </p:spPr>
        <p:txBody>
          <a:bodyPr/>
          <a:lstStyle/>
          <a:p>
            <a:pPr eaLnBrk="1" hangingPunct="1"/>
            <a:r>
              <a:rPr lang="en-US" smtClean="0"/>
              <a:t>Portrayal of Christ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752600"/>
            <a:ext cx="8081962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First “Gospel” –cf. Acts 10:34-43</a:t>
            </a:r>
          </a:p>
          <a:p>
            <a:pPr eaLnBrk="1" hangingPunct="1"/>
            <a:r>
              <a:rPr lang="en-US" dirty="0" err="1" smtClean="0"/>
              <a:t>Eu-aggelion</a:t>
            </a:r>
            <a:r>
              <a:rPr lang="en-US" dirty="0" smtClean="0"/>
              <a:t> (</a:t>
            </a:r>
            <a:r>
              <a:rPr lang="en-US" dirty="0" err="1" smtClean="0"/>
              <a:t>angelion</a:t>
            </a:r>
            <a:r>
              <a:rPr lang="en-US" dirty="0" smtClean="0"/>
              <a:t>):  </a:t>
            </a:r>
            <a:r>
              <a:rPr lang="en-US" dirty="0" err="1" smtClean="0"/>
              <a:t>eu</a:t>
            </a:r>
            <a:r>
              <a:rPr lang="en-US" dirty="0" smtClean="0"/>
              <a:t>=good, message</a:t>
            </a:r>
          </a:p>
          <a:p>
            <a:pPr eaLnBrk="1" hangingPunct="1"/>
            <a:r>
              <a:rPr lang="en-US" dirty="0" smtClean="0"/>
              <a:t>Mk 1:1f.—deity of Christ (OT quotes)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Mk 1:2: </a:t>
            </a:r>
            <a:r>
              <a:rPr lang="en-US" dirty="0">
                <a:sym typeface="Wingdings" pitchFamily="2" charset="2"/>
              </a:rPr>
              <a:t> messenger prepares way before you (=Jesus)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Mal. 3:1f   messenger prepares way before me (=YHWH)…comes into his temple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Mk 1:3 “voice crying in the desert prepare the way of the YHWH (Is. 40:3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Gospel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Why is it called “good news”? </a:t>
            </a:r>
          </a:p>
          <a:p>
            <a:pPr eaLnBrk="1" hangingPunct="1"/>
            <a:r>
              <a:rPr lang="en-US" dirty="0"/>
              <a:t>Life/death; sin/pardon, emptiness/love, breathiness/significance, God/human, kingdom </a:t>
            </a:r>
            <a:r>
              <a:rPr lang="en-US" dirty="0" smtClean="0"/>
              <a:t>near--hope</a:t>
            </a:r>
            <a:endParaRPr lang="en-US" dirty="0"/>
          </a:p>
          <a:p>
            <a:pPr eaLnBrk="1" hangingPunct="1"/>
            <a:r>
              <a:rPr lang="en-US" dirty="0"/>
              <a:t>Christ as human: eats, drinks, hungry, </a:t>
            </a:r>
            <a:r>
              <a:rPr lang="en-US" dirty="0" smtClean="0"/>
              <a:t>touches, gets angry</a:t>
            </a:r>
          </a:p>
          <a:p>
            <a:pPr eaLnBrk="1" hangingPunct="1"/>
            <a:r>
              <a:rPr lang="en-US" dirty="0" smtClean="0"/>
              <a:t>Key Verse:  10:45:  For even the Son of Man did not come to be served, but to serve, and to give his life a ransom for many.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7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Christ as divine in Mark 1 (OT)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766888"/>
            <a:ext cx="7769225" cy="4710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So John came baptizing preparing way before Jesus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Jesus Bapt. Mk. 1:11:  “You are my Son,” </a:t>
            </a:r>
            <a:r>
              <a:rPr lang="en-US" sz="2400" dirty="0" smtClean="0">
                <a:sym typeface="Wingdings" pitchFamily="2" charset="2"/>
              </a:rPr>
              <a:t> Ps. 2:7 (son of God=Messiah).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ym typeface="Wingdings" pitchFamily="2" charset="2"/>
              </a:rPr>
              <a:t>“Whom I am well pleased”=Is. 42:1 (of the suffering servant on whom God will put his Spirit and he will bring deliverance and justice to the earth. 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is the Son of Man?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766888"/>
            <a:ext cx="7769225" cy="448151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What does “son of ”____ mean? 3 options </a:t>
            </a:r>
          </a:p>
          <a:p>
            <a:pPr eaLnBrk="1" hangingPunct="1"/>
            <a:r>
              <a:rPr lang="en-US" sz="2800" dirty="0" smtClean="0"/>
              <a:t>Jesus Self-identification—what he calls himself (Mat 16:13; Mark 2:10) </a:t>
            </a:r>
          </a:p>
          <a:p>
            <a:pPr eaLnBrk="1" hangingPunct="1"/>
            <a:r>
              <a:rPr lang="en-US" sz="2800" dirty="0" smtClean="0"/>
              <a:t>5 Nuances of the Son of Man [AI SED]</a:t>
            </a:r>
          </a:p>
          <a:p>
            <a:pPr lvl="1" eaLnBrk="1" hangingPunct="1"/>
            <a:r>
              <a:rPr lang="en-US" sz="2400" b="1" dirty="0" smtClean="0"/>
              <a:t>Identification</a:t>
            </a:r>
            <a:r>
              <a:rPr lang="en-US" sz="2400" dirty="0" smtClean="0"/>
              <a:t> with humans Mt 8:20—foxes have holes</a:t>
            </a:r>
          </a:p>
          <a:p>
            <a:pPr lvl="1" eaLnBrk="1" hangingPunct="1"/>
            <a:r>
              <a:rPr lang="en-US" sz="2400" b="1" dirty="0" smtClean="0"/>
              <a:t>Authority</a:t>
            </a:r>
            <a:r>
              <a:rPr lang="en-US" sz="2400" dirty="0" smtClean="0"/>
              <a:t> Mk 2:10—SM ability to forgive sin/heal</a:t>
            </a:r>
          </a:p>
          <a:p>
            <a:pPr lvl="1" eaLnBrk="1" hangingPunct="1"/>
            <a:r>
              <a:rPr lang="en-US" sz="2400" b="1" dirty="0" smtClean="0"/>
              <a:t>Suffering</a:t>
            </a:r>
            <a:r>
              <a:rPr lang="en-US" sz="2400" dirty="0" smtClean="0"/>
              <a:t>:  Messiah ben David//Messiah ben Joseph</a:t>
            </a:r>
            <a:br>
              <a:rPr lang="en-US" sz="2400" dirty="0" smtClean="0"/>
            </a:br>
            <a:r>
              <a:rPr lang="en-US" sz="2400" dirty="0" smtClean="0"/>
              <a:t>Mk 8:31 (suffering); 9:31 (kill); 10:33 (betrayal)</a:t>
            </a:r>
          </a:p>
          <a:p>
            <a:pPr lvl="1" eaLnBrk="1" hangingPunct="1"/>
            <a:r>
              <a:rPr lang="en-US" sz="2400" b="1" dirty="0" smtClean="0"/>
              <a:t>Eschatological</a:t>
            </a:r>
            <a:r>
              <a:rPr lang="en-US" sz="2400" dirty="0" smtClean="0"/>
              <a:t> coming judgment: Mk 14:61f </a:t>
            </a:r>
            <a:br>
              <a:rPr lang="en-US" sz="2400" dirty="0" smtClean="0"/>
            </a:br>
            <a:r>
              <a:rPr lang="en-US" sz="2400" dirty="0" smtClean="0"/>
              <a:t>Christ as divine—”Son of Man” Dan. 7:13</a:t>
            </a:r>
          </a:p>
          <a:p>
            <a:pPr lvl="1" eaLnBrk="1" hangingPunct="1"/>
            <a:r>
              <a:rPr lang="en-US" sz="2400" b="1" dirty="0" smtClean="0"/>
              <a:t>Divine</a:t>
            </a:r>
            <a:r>
              <a:rPr lang="en-US" sz="2400" dirty="0" smtClean="0"/>
              <a:t>:  Mk. 14:61ff; cf. Mat 26:63f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Messianic secret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766888"/>
            <a:ext cx="7769225" cy="4938712"/>
          </a:xfrm>
        </p:spPr>
        <p:txBody>
          <a:bodyPr/>
          <a:lstStyle/>
          <a:p>
            <a:pPr eaLnBrk="1" hangingPunct="1"/>
            <a:r>
              <a:rPr lang="en-US" dirty="0" smtClean="0"/>
              <a:t>Question:  Why did Jesus tell people not to tell what he did? </a:t>
            </a:r>
          </a:p>
          <a:p>
            <a:pPr eaLnBrk="1" hangingPunct="1"/>
            <a:r>
              <a:rPr lang="en-US" dirty="0" smtClean="0"/>
              <a:t>Messianic secret—Why?</a:t>
            </a:r>
          </a:p>
          <a:p>
            <a:pPr lvl="1" eaLnBrk="1" hangingPunct="1"/>
            <a:r>
              <a:rPr lang="en-US" dirty="0" smtClean="0">
                <a:solidFill>
                  <a:srgbClr val="0070C0"/>
                </a:solidFill>
              </a:rPr>
              <a:t>Healed ones </a:t>
            </a:r>
            <a:r>
              <a:rPr lang="en-US" dirty="0" smtClean="0"/>
              <a:t>—settings/reason: crowds/magician Mk. 1:44f, arrest, reverse psych.</a:t>
            </a:r>
          </a:p>
          <a:p>
            <a:pPr lvl="1" eaLnBrk="1" hangingPunct="1"/>
            <a:r>
              <a:rPr lang="en-US" dirty="0" smtClean="0">
                <a:solidFill>
                  <a:srgbClr val="0070C0"/>
                </a:solidFill>
              </a:rPr>
              <a:t>Demons</a:t>
            </a:r>
            <a:r>
              <a:rPr lang="en-US" dirty="0" smtClean="0"/>
              <a:t> —settings/reason: bad PR; Mk. 1:33; 3:11</a:t>
            </a:r>
          </a:p>
          <a:p>
            <a:pPr lvl="1" eaLnBrk="1" hangingPunct="1"/>
            <a:r>
              <a:rPr lang="en-US" dirty="0" smtClean="0">
                <a:solidFill>
                  <a:srgbClr val="0070C0"/>
                </a:solidFill>
              </a:rPr>
              <a:t>Disciples</a:t>
            </a:r>
            <a:r>
              <a:rPr lang="en-US" dirty="0" smtClean="0"/>
              <a:t> —settings/reason: understand; Mk 9:9f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Mark’s Characteristics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97844"/>
            <a:ext cx="8074025" cy="4786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Brevity – actions not words</a:t>
            </a:r>
            <a:r>
              <a:rPr lang="en-US" sz="2800" dirty="0" smtClean="0"/>
              <a:t>—too busy to eat (3:20; 6:31)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Miracles:  faith </a:t>
            </a:r>
            <a:r>
              <a:rPr lang="en-US" dirty="0" smtClean="0">
                <a:sym typeface="Wingdings" pitchFamily="2" charset="2"/>
              </a:rPr>
              <a:t> miracles 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 Faith character contrasts [suppliants] </a:t>
            </a:r>
            <a:br>
              <a:rPr lang="en-US" dirty="0" smtClean="0"/>
            </a:br>
            <a:r>
              <a:rPr lang="en-US" dirty="0" smtClean="0"/>
              <a:t>                 suppliants + faith 2:5; 5:34, 36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opponents 2:7               disciples-little faith 4:40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contra John:  faith comes after miracles--</a:t>
            </a:r>
            <a:r>
              <a:rPr lang="en-US" dirty="0" err="1" smtClean="0"/>
              <a:t>Jn</a:t>
            </a:r>
            <a:r>
              <a:rPr lang="en-US" dirty="0" smtClean="0"/>
              <a:t> 2:11</a:t>
            </a:r>
          </a:p>
        </p:txBody>
      </p:sp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2971800" y="4191000"/>
            <a:ext cx="2209800" cy="1219200"/>
            <a:chOff x="1680" y="2592"/>
            <a:chExt cx="1392" cy="768"/>
          </a:xfrm>
        </p:grpSpPr>
        <p:sp>
          <p:nvSpPr>
            <p:cNvPr id="18437" name="Line 4"/>
            <p:cNvSpPr>
              <a:spLocks noChangeShapeType="1"/>
            </p:cNvSpPr>
            <p:nvPr/>
          </p:nvSpPr>
          <p:spPr bwMode="auto">
            <a:xfrm flipH="1">
              <a:off x="1680" y="2592"/>
              <a:ext cx="72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38" name="Line 5"/>
            <p:cNvSpPr>
              <a:spLocks noChangeShapeType="1"/>
            </p:cNvSpPr>
            <p:nvPr/>
          </p:nvSpPr>
          <p:spPr bwMode="auto">
            <a:xfrm>
              <a:off x="1680" y="3360"/>
              <a:ext cx="13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39" name="Line 6"/>
            <p:cNvSpPr>
              <a:spLocks noChangeShapeType="1"/>
            </p:cNvSpPr>
            <p:nvPr/>
          </p:nvSpPr>
          <p:spPr bwMode="auto">
            <a:xfrm>
              <a:off x="2400" y="2592"/>
              <a:ext cx="672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Mark’s Characteristics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Vividness graphic details 1:13, 26, 27, 31</a:t>
            </a:r>
          </a:p>
          <a:p>
            <a:pPr eaLnBrk="1" hangingPunct="1"/>
            <a:r>
              <a:rPr lang="en-US" dirty="0" err="1" smtClean="0"/>
              <a:t>Euthus</a:t>
            </a:r>
            <a:r>
              <a:rPr lang="en-US" dirty="0" smtClean="0"/>
              <a:t>=immediately – 42x 1:12, 5:42...</a:t>
            </a:r>
            <a:br>
              <a:rPr lang="en-US" dirty="0" smtClean="0"/>
            </a:br>
            <a:r>
              <a:rPr lang="en-US" dirty="0" smtClean="0"/>
              <a:t>  Present tense used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Mark’s characteristics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766888"/>
            <a:ext cx="7769225" cy="50911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Realism – disciples not understanding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Only here the Jesus = “carpenter” 6:3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Suffering emphasized: 8:31; 9:31; 10:33ff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Minor characters//disciples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3 boat scenes [boat [rebuke] + miracle]</a:t>
            </a:r>
            <a:br>
              <a:rPr lang="en-US" sz="2400" dirty="0" smtClean="0"/>
            </a:br>
            <a:r>
              <a:rPr lang="en-US" sz="2400" dirty="0" smtClean="0"/>
              <a:t> 	1. </a:t>
            </a:r>
            <a:r>
              <a:rPr lang="en-US" sz="2400" b="1" dirty="0" smtClean="0"/>
              <a:t>Stills storm </a:t>
            </a:r>
            <a:r>
              <a:rPr lang="en-US" sz="2400" dirty="0" smtClean="0"/>
              <a:t>—why afraid + 3 miracle stories of folks who overcame fear: </a:t>
            </a:r>
            <a:r>
              <a:rPr lang="en-US" sz="2400" dirty="0" err="1" smtClean="0"/>
              <a:t>Gerasene</a:t>
            </a:r>
            <a:r>
              <a:rPr lang="en-US" sz="2400" dirty="0" smtClean="0"/>
              <a:t> demoniac, </a:t>
            </a:r>
            <a:r>
              <a:rPr lang="en-US" sz="2400" dirty="0" err="1" smtClean="0"/>
              <a:t>Jairus</a:t>
            </a:r>
            <a:r>
              <a:rPr lang="en-US" sz="2400" dirty="0" smtClean="0"/>
              <a:t> daughter, hemorrhaging woman; 4:40ff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2. </a:t>
            </a:r>
            <a:r>
              <a:rPr lang="en-US" sz="2400" b="1" dirty="0" smtClean="0"/>
              <a:t>Walks on water;--</a:t>
            </a:r>
            <a:r>
              <a:rPr lang="en-US" sz="2400" dirty="0" smtClean="0"/>
              <a:t>don’t be afraid + Canaanite woman overcomes obstacle </a:t>
            </a:r>
            <a:r>
              <a:rPr lang="en-US" sz="2400" dirty="0" smtClean="0">
                <a:sym typeface="Wingdings" pitchFamily="2" charset="2"/>
              </a:rPr>
              <a:t> daughter healed; 6:45ff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ym typeface="Wingdings" pitchFamily="2" charset="2"/>
              </a:rPr>
              <a:t>3. </a:t>
            </a:r>
            <a:r>
              <a:rPr lang="en-US" sz="2400" b="1" dirty="0" smtClean="0">
                <a:sym typeface="Wingdings" pitchFamily="2" charset="2"/>
              </a:rPr>
              <a:t>N</a:t>
            </a:r>
            <a:r>
              <a:rPr lang="en-US" sz="2400" b="1" dirty="0" smtClean="0"/>
              <a:t>o bread/yeast:  </a:t>
            </a:r>
            <a:r>
              <a:rPr lang="en-US" sz="2400" dirty="0" smtClean="0"/>
              <a:t>rebuke of disciples 8:14, + deaf man healed before and blind man after 7:34 &amp; 8:22ff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Centurion at the cross: gets it—Mk 15:39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End of book: women afraid 16:7f </a:t>
            </a:r>
            <a:r>
              <a:rPr lang="en-US" sz="2400" dirty="0" smtClean="0">
                <a:sym typeface="Wingdings" panose="05000000000000000000" pitchFamily="2" charset="2"/>
              </a:rPr>
              <a:t> personal fear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Question: Forgives sin – Mk 2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690688"/>
            <a:ext cx="8081962" cy="50911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Is there ever a connection between sin and sickness?—give examples, 4 levels of sin/suffering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Question of Jesus “authority” and growing opposition: healing –yes; forgiving sin—woe, thoughts of opponents 2:6f; 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Context of the story: 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Why did Jesus switch from healing to forgiveness? 4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How is it true that forgiving sins is easier than healing? –a fortiori argument –</a:t>
            </a:r>
            <a:r>
              <a:rPr lang="en-US" sz="2800" smtClean="0"/>
              <a:t>theological positions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Sin – Sickness connection is there a connection? Yes/no, careful (balance) --Randy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Purposes of sickness: punishment, repentance, wisdom, obedience, humility, glory of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Amazing Servant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Mk. 1:22, 27 People amazed at Jesus</a:t>
            </a:r>
          </a:p>
          <a:p>
            <a:pPr eaLnBrk="1" hangingPunct="1"/>
            <a:r>
              <a:rPr lang="en-US" dirty="0" smtClean="0"/>
              <a:t>Mk. 6:6 Jesus amazed at people’s lack of faith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dirty="0" smtClean="0"/>
              <a:t>Healing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038" y="1766888"/>
            <a:ext cx="7769225" cy="5014912"/>
          </a:xfrm>
        </p:spPr>
        <p:txBody>
          <a:bodyPr/>
          <a:lstStyle/>
          <a:p>
            <a:r>
              <a:rPr lang="en-US" sz="2800" dirty="0" smtClean="0"/>
              <a:t> Jesus acknowledges need for doctors (Mk. 2:17)</a:t>
            </a:r>
          </a:p>
          <a:p>
            <a:r>
              <a:rPr lang="en-US" sz="2800" dirty="0" smtClean="0"/>
              <a:t>Paul acknowledges need for medicine 1 Tim 5:23</a:t>
            </a:r>
          </a:p>
          <a:p>
            <a:r>
              <a:rPr lang="en-US" sz="2800" dirty="0" smtClean="0"/>
              <a:t>Not all sickness from sin: Jn. 9:2; </a:t>
            </a:r>
            <a:r>
              <a:rPr lang="en-US" sz="2800" dirty="0" err="1" smtClean="0"/>
              <a:t>Lk</a:t>
            </a:r>
            <a:r>
              <a:rPr lang="en-US" sz="2800" dirty="0" smtClean="0"/>
              <a:t>. 13:4f</a:t>
            </a:r>
          </a:p>
          <a:p>
            <a:r>
              <a:rPr lang="en-US" sz="2800" dirty="0" smtClean="0"/>
              <a:t>Paul sick: 2 </a:t>
            </a:r>
            <a:r>
              <a:rPr lang="en-US" sz="2800" dirty="0" err="1" smtClean="0"/>
              <a:t>Cor</a:t>
            </a:r>
            <a:r>
              <a:rPr lang="en-US" sz="2800" dirty="0" smtClean="0"/>
              <a:t> 12:7—thorn in flesh</a:t>
            </a:r>
          </a:p>
          <a:p>
            <a:r>
              <a:rPr lang="en-US" sz="2800" dirty="0" smtClean="0"/>
              <a:t>Job sick</a:t>
            </a:r>
            <a:r>
              <a:rPr lang="en-US" sz="2800" dirty="0" smtClean="0">
                <a:sym typeface="Wingdings" pitchFamily="2" charset="2"/>
              </a:rPr>
              <a:t> means of attaining knowledge</a:t>
            </a:r>
          </a:p>
          <a:p>
            <a:r>
              <a:rPr lang="en-US" sz="2800" dirty="0" smtClean="0">
                <a:sym typeface="Wingdings" pitchFamily="2" charset="2"/>
              </a:rPr>
              <a:t>Keener’s arguments for miracles today</a:t>
            </a:r>
          </a:p>
          <a:p>
            <a:r>
              <a:rPr lang="en-US" sz="2800" b="1" dirty="0" smtClean="0">
                <a:sym typeface="Wingdings" pitchFamily="2" charset="2"/>
              </a:rPr>
              <a:t>Already</a:t>
            </a:r>
            <a:r>
              <a:rPr lang="en-US" sz="2800" dirty="0" smtClean="0">
                <a:sym typeface="Wingdings" pitchFamily="2" charset="2"/>
              </a:rPr>
              <a:t>: see Jesus healing folks; </a:t>
            </a:r>
            <a:r>
              <a:rPr lang="en-US" sz="2800" dirty="0" smtClean="0">
                <a:sym typeface="Wingdings" pitchFamily="2" charset="2"/>
              </a:rPr>
              <a:t>inauguration of the kingdom</a:t>
            </a:r>
            <a:r>
              <a:rPr lang="en-US" sz="2800" dirty="0" smtClean="0">
                <a:sym typeface="Wingdings" pitchFamily="2" charset="2"/>
              </a:rPr>
              <a:t/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b="1" dirty="0" smtClean="0">
                <a:sym typeface="Wingdings" pitchFamily="2" charset="2"/>
              </a:rPr>
              <a:t>Not yet</a:t>
            </a:r>
            <a:r>
              <a:rPr lang="en-US" sz="2800" dirty="0" smtClean="0">
                <a:sym typeface="Wingdings" pitchFamily="2" charset="2"/>
              </a:rPr>
              <a:t>: perfect state where sickness banished Rev. 21:4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8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Geographical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2 Geographical contradictions?—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1) Mark--Mk. 7:31 </a:t>
            </a:r>
            <a:r>
              <a:rPr lang="en-US" dirty="0" err="1" smtClean="0"/>
              <a:t>Tyre</a:t>
            </a:r>
            <a:r>
              <a:rPr lang="en-US" dirty="0" smtClean="0"/>
              <a:t>, cf. 2 Sam 24:6;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2) </a:t>
            </a:r>
            <a:r>
              <a:rPr lang="en-US" dirty="0" err="1" smtClean="0"/>
              <a:t>Gerasa</a:t>
            </a:r>
            <a:r>
              <a:rPr lang="en-US" dirty="0" smtClean="0"/>
              <a:t>--Mk. 5:1</a:t>
            </a:r>
          </a:p>
        </p:txBody>
      </p:sp>
    </p:spTree>
    <p:extLst>
      <p:ext uri="{BB962C8B-B14F-4D97-AF65-F5344CB8AC3E}">
        <p14:creationId xmlns:p14="http://schemas.microsoft.com/office/powerpoint/2010/main" val="34947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401175" cy="946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5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Question: end of Mark 16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Endings of Mark:  short, medium, long</a:t>
            </a:r>
          </a:p>
          <a:p>
            <a:pPr eaLnBrk="1" hangingPunct="1"/>
            <a:r>
              <a:rPr lang="en-US" dirty="0" smtClean="0"/>
              <a:t>Purpose of short ending finishes with fear of minor characters (women) 16:8 </a:t>
            </a:r>
          </a:p>
          <a:p>
            <a:pPr eaLnBrk="1" hangingPunct="1"/>
            <a:r>
              <a:rPr lang="en-US" dirty="0" smtClean="0"/>
              <a:t>John Mark’s personal history; disciples flee too (14:50f) </a:t>
            </a:r>
          </a:p>
          <a:p>
            <a:pPr eaLnBrk="1" hangingPunct="1"/>
            <a:r>
              <a:rPr lang="en-US" dirty="0" smtClean="0"/>
              <a:t>Church at Roman –fear and flight (audience)</a:t>
            </a:r>
          </a:p>
          <a:p>
            <a:pPr eaLnBrk="1" hangingPunct="1"/>
            <a:r>
              <a:rPr lang="en-US" dirty="0" smtClean="0"/>
              <a:t>The theological significance of the long ending? Be </a:t>
            </a:r>
            <a:r>
              <a:rPr lang="en-US" dirty="0" smtClean="0"/>
              <a:t>careful; Mat </a:t>
            </a:r>
            <a:r>
              <a:rPr lang="en-US" smtClean="0"/>
              <a:t>28 possibility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Authorship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What kind of person was Mark? </a:t>
            </a:r>
          </a:p>
          <a:p>
            <a:pPr eaLnBrk="1" hangingPunct="1"/>
            <a:r>
              <a:rPr lang="en-US" sz="3600" dirty="0" smtClean="0"/>
              <a:t>Since he is inspired does it make any difference who he was?  </a:t>
            </a:r>
          </a:p>
          <a:p>
            <a:pPr eaLnBrk="1" hangingPunct="1"/>
            <a:r>
              <a:rPr lang="en-US" sz="3600" dirty="0" smtClean="0"/>
              <a:t>What kind of personal trail does the writer leave in the text he/she writes?</a:t>
            </a:r>
          </a:p>
          <a:p>
            <a:pPr eaLnBrk="1" hangingPunct="1"/>
            <a:r>
              <a:rPr lang="en-US" sz="3600" dirty="0" smtClean="0"/>
              <a:t>Name—John Mark (Acts 12:12) disambiguation (John)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Authorship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Apostolic meeting place in his house—Acts 12:12</a:t>
            </a:r>
          </a:p>
          <a:p>
            <a:pPr eaLnBrk="1" hangingPunct="1"/>
            <a:r>
              <a:rPr lang="en-US" sz="2800" dirty="0" smtClean="0"/>
              <a:t>Pitcher bearer?-- 14:13—upper room, last supper</a:t>
            </a:r>
          </a:p>
          <a:p>
            <a:pPr eaLnBrk="1" hangingPunct="1"/>
            <a:r>
              <a:rPr lang="en-US" sz="2800" dirty="0" smtClean="0"/>
              <a:t>Personal touch—14:51f.</a:t>
            </a:r>
          </a:p>
          <a:p>
            <a:pPr eaLnBrk="1" hangingPunct="1"/>
            <a:r>
              <a:rPr lang="en-US" sz="2800" dirty="0" smtClean="0"/>
              <a:t>Peter’s secretary?—</a:t>
            </a:r>
            <a:r>
              <a:rPr lang="en-US" sz="2800" dirty="0" err="1" smtClean="0"/>
              <a:t>Papias</a:t>
            </a:r>
            <a:r>
              <a:rPr lang="en-US" sz="2800" dirty="0" smtClean="0"/>
              <a:t>, 1 Pet. 5:13</a:t>
            </a:r>
          </a:p>
          <a:p>
            <a:pPr eaLnBrk="1" hangingPunct="1"/>
            <a:r>
              <a:rPr lang="en-US" sz="2800" dirty="0" smtClean="0"/>
              <a:t>Barnabas’ younger cousin Col. 4:10</a:t>
            </a:r>
          </a:p>
          <a:p>
            <a:pPr eaLnBrk="1" hangingPunct="1"/>
            <a:r>
              <a:rPr lang="en-US" sz="2800" dirty="0" smtClean="0"/>
              <a:t>1 MJ Paul/Barnabas—Acts 12:25; 13:5</a:t>
            </a:r>
          </a:p>
          <a:p>
            <a:pPr eaLnBrk="1" hangingPunct="1"/>
            <a:r>
              <a:rPr lang="en-US" sz="2800" dirty="0" smtClean="0"/>
              <a:t>Quits at </a:t>
            </a:r>
            <a:r>
              <a:rPr lang="en-US" sz="2800" dirty="0" err="1" smtClean="0"/>
              <a:t>Perga</a:t>
            </a:r>
            <a:r>
              <a:rPr lang="en-US" sz="2800" dirty="0" smtClean="0"/>
              <a:t> – why? Acts 13:13; </a:t>
            </a:r>
          </a:p>
          <a:p>
            <a:pPr eaLnBrk="1" hangingPunct="1"/>
            <a:r>
              <a:rPr lang="en-US" sz="2800" dirty="0" smtClean="0"/>
              <a:t>Paul’s rejection of John Mark:  Acts 15:36ff.</a:t>
            </a:r>
          </a:p>
          <a:p>
            <a:pPr eaLnBrk="1" hangingPunct="1"/>
            <a:r>
              <a:rPr lang="en-US" sz="2800" dirty="0" smtClean="0"/>
              <a:t>Why suggestions: Homesick, Paul, Gentiles?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auls-First-MissJourn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9678074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69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Authorship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766888"/>
            <a:ext cx="7769225" cy="50911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Can godly folks disagree so strongly they split? Paul/Barnabas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Peter’s affirmation 1 Pet 5:13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Do people change over time? Do young people make bad choices they regret later? 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Paul finally values him 2 Tim 4:11—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For Demas, because he loved this world, has deserted me and has gone to Thessalonica.  </a:t>
            </a:r>
            <a:r>
              <a:rPr lang="en-US" sz="2800" dirty="0" err="1" smtClean="0"/>
              <a:t>Crescens</a:t>
            </a:r>
            <a:r>
              <a:rPr lang="en-US" sz="2800" dirty="0" smtClean="0"/>
              <a:t> has gone to Galatia, and Titus to Dalmatia.  Only Luke is with me.  Get Mark and bring him with you, because he is helpful to me in my ministry.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Nature of reconciliation: the struggle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Authorship:  Internal evidence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Omits Peter as hero 3x (walks on water, keys of kingdom, temple tax)</a:t>
            </a:r>
          </a:p>
          <a:p>
            <a:pPr eaLnBrk="1" hangingPunct="1"/>
            <a:r>
              <a:rPr lang="en-US" dirty="0" smtClean="0"/>
              <a:t>Peter’s 3 bungles elaborates on (get behind me Satan, transfiguration, 3 denials of X)</a:t>
            </a:r>
          </a:p>
          <a:p>
            <a:pPr eaLnBrk="1" hangingPunct="1"/>
            <a:r>
              <a:rPr lang="en-US" dirty="0" smtClean="0"/>
              <a:t>Peter’s comment:  7:19 –(In saying this, Jesus declared all foods “clean.”) cf. Acts 10-11</a:t>
            </a:r>
          </a:p>
          <a:p>
            <a:pPr eaLnBrk="1" hangingPunct="1"/>
            <a:r>
              <a:rPr lang="en-US" dirty="0" smtClean="0"/>
              <a:t>Scriptural honesty:  apostles have problems, realism, not legend, flawed heroes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was Mark written?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Early Church  - Peter connection – </a:t>
            </a:r>
            <a:r>
              <a:rPr lang="en-US" dirty="0" err="1" smtClean="0"/>
              <a:t>Papias</a:t>
            </a:r>
            <a:r>
              <a:rPr lang="en-US" dirty="0" smtClean="0"/>
              <a:t>, Peter dead by 65 AD so before that so Peter could ratify it</a:t>
            </a:r>
          </a:p>
          <a:p>
            <a:pPr eaLnBrk="1" hangingPunct="1"/>
            <a:r>
              <a:rPr lang="en-US" dirty="0" smtClean="0"/>
              <a:t>Synoptic ordering –first “gospel” 40-65 AD</a:t>
            </a:r>
          </a:p>
          <a:p>
            <a:pPr eaLnBrk="1" hangingPunct="1"/>
            <a:r>
              <a:rPr lang="en-US" dirty="0" smtClean="0"/>
              <a:t>Date:  pre – 65 AD –Mk 13:2 temple destruction prediction (temple destroyed 70)</a:t>
            </a:r>
          </a:p>
          <a:p>
            <a:pPr eaLnBrk="1" hangingPunct="1"/>
            <a:r>
              <a:rPr lang="en-US" dirty="0" smtClean="0"/>
              <a:t>Liberal aversion to predictive prophecy and miracles: </a:t>
            </a:r>
            <a:r>
              <a:rPr lang="en-US" dirty="0" err="1" smtClean="0"/>
              <a:t>Vaticinium</a:t>
            </a:r>
            <a:r>
              <a:rPr lang="en-US" dirty="0" smtClean="0"/>
              <a:t> post </a:t>
            </a:r>
            <a:r>
              <a:rPr lang="en-US" dirty="0" err="1" smtClean="0"/>
              <a:t>eventu</a:t>
            </a:r>
            <a:r>
              <a:rPr lang="en-US" dirty="0" smtClean="0"/>
              <a:t>—13:2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To whom was Mark written? Audience?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66888"/>
            <a:ext cx="8382000" cy="5091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Church History says:  Rome (Eusebius, </a:t>
            </a:r>
            <a:r>
              <a:rPr lang="en-US" dirty="0" err="1" smtClean="0"/>
              <a:t>Papias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Presence in Rome (1 Pet. 5:13; Col. 4:10)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Non-Jewish audience 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Translates Hebrew expressions:  </a:t>
            </a:r>
            <a:r>
              <a:rPr lang="en-US" dirty="0" err="1" smtClean="0"/>
              <a:t>talitha</a:t>
            </a:r>
            <a:r>
              <a:rPr lang="en-US" dirty="0" smtClean="0"/>
              <a:t> cum 5:41, </a:t>
            </a:r>
            <a:r>
              <a:rPr lang="en-US" dirty="0" err="1" smtClean="0"/>
              <a:t>Boanerges</a:t>
            </a:r>
            <a:r>
              <a:rPr lang="en-US" dirty="0" smtClean="0"/>
              <a:t> 3:17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Explains Jewish customs 14:12-Passover lamb, 7:2ff Unwashed hands explanation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 mention of the law (Cf. Mat 5:17f;); </a:t>
            </a:r>
            <a:br>
              <a:rPr lang="en-US" dirty="0" smtClean="0"/>
            </a:br>
            <a:r>
              <a:rPr lang="en-US" dirty="0" smtClean="0"/>
              <a:t>No sending of 12 order not to go to Gentiles (Mt 10)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Explains geography (13:3) Mount Olives–temple)</a:t>
            </a: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Designs\Expedition.pot</Template>
  <TotalTime>2141</TotalTime>
  <Words>1155</Words>
  <Application>Microsoft Office PowerPoint</Application>
  <PresentationFormat>On-screen Show (4:3)</PresentationFormat>
  <Paragraphs>141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Greekth</vt:lpstr>
      <vt:lpstr>Times New Roman</vt:lpstr>
      <vt:lpstr>Wingdings</vt:lpstr>
      <vt:lpstr>Expedition</vt:lpstr>
      <vt:lpstr>                 Mark:  Jesus as Amazing Servant              of the Lord</vt:lpstr>
      <vt:lpstr>Amazing Servant</vt:lpstr>
      <vt:lpstr>Authorship</vt:lpstr>
      <vt:lpstr>Authorship</vt:lpstr>
      <vt:lpstr>PowerPoint Presentation</vt:lpstr>
      <vt:lpstr>Authorship</vt:lpstr>
      <vt:lpstr>Authorship:  Internal evidence</vt:lpstr>
      <vt:lpstr>When was Mark written? </vt:lpstr>
      <vt:lpstr>To whom was Mark written? Audience?</vt:lpstr>
      <vt:lpstr>Latin Audience</vt:lpstr>
      <vt:lpstr>Portrayal of Christ</vt:lpstr>
      <vt:lpstr>Gospel </vt:lpstr>
      <vt:lpstr>Christ as divine in Mark 1 (OT)</vt:lpstr>
      <vt:lpstr>Who is the Son of Man?</vt:lpstr>
      <vt:lpstr>Messianic secret</vt:lpstr>
      <vt:lpstr>Mark’s Characteristics</vt:lpstr>
      <vt:lpstr>Mark’s Characteristics</vt:lpstr>
      <vt:lpstr>Mark’s characteristics</vt:lpstr>
      <vt:lpstr>Question: Forgives sin – Mk 2</vt:lpstr>
      <vt:lpstr>Healing today?</vt:lpstr>
      <vt:lpstr>Geographical Questions:</vt:lpstr>
      <vt:lpstr>PowerPoint Presentation</vt:lpstr>
      <vt:lpstr>Question: end of Mark 16</vt:lpstr>
    </vt:vector>
  </TitlesOfParts>
  <Company>Gordon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Fasting</dc:title>
  <dc:creator>ted hildebrandt</dc:creator>
  <cp:lastModifiedBy>Ted Hildebrandt</cp:lastModifiedBy>
  <cp:revision>144</cp:revision>
  <dcterms:created xsi:type="dcterms:W3CDTF">2000-02-17T15:49:44Z</dcterms:created>
  <dcterms:modified xsi:type="dcterms:W3CDTF">2016-03-01T14:38:22Z</dcterms:modified>
</cp:coreProperties>
</file>