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74" r:id="rId4"/>
    <p:sldId id="259" r:id="rId5"/>
    <p:sldId id="260" r:id="rId6"/>
    <p:sldId id="275" r:id="rId7"/>
    <p:sldId id="258" r:id="rId8"/>
    <p:sldId id="261" r:id="rId9"/>
    <p:sldId id="276" r:id="rId10"/>
    <p:sldId id="273" r:id="rId11"/>
    <p:sldId id="262" r:id="rId12"/>
    <p:sldId id="277" r:id="rId13"/>
    <p:sldId id="263" r:id="rId14"/>
    <p:sldId id="269" r:id="rId15"/>
    <p:sldId id="279" r:id="rId16"/>
    <p:sldId id="264" r:id="rId17"/>
    <p:sldId id="265" r:id="rId18"/>
    <p:sldId id="268" r:id="rId19"/>
    <p:sldId id="271" r:id="rId20"/>
    <p:sldId id="272" r:id="rId21"/>
    <p:sldId id="27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64" autoAdjust="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026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8195" name="Freeform 1027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Freeform 1028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" name="Freeform 1029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Freeform 1030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Freeform 1031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Freeform 1032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Freeform 1033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Freeform 1034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Freeform 1035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Freeform 1036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Freeform 1037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Rectangle 1038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Freeform 1039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Freeform 1040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Freeform 1041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Freeform 1042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Rectangle 1043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Freeform 1044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Freeform 1045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Freeform 1046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Freeform 1047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Freeform 1048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Freeform 1049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Freeform 1050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Freeform 1051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Freeform 1052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Rectangle 1053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Rectangle 1054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Rectangle 1055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224" name="Picture 1056" descr="BTZBUL1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225" name="Rectangle 1057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226" name="Rectangle 1058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227" name="Rectangle 1059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28" name="Rectangle 106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29" name="Rectangle 106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3458EC4-85FC-40B0-852C-54EFD9BE8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B1E97-B544-4EA5-811D-7B9A927A66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0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BF9F2-F090-4BDA-AFAC-A02790F76A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9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8BECA-B1FF-42BA-B412-F101C66C2C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3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12B2E-25A3-477B-8A44-28C77498E0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13A75-2492-44A4-9236-1009966990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7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4B8B5-F968-444C-BC97-49AC856C3A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3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A23CF-B724-408B-AA5A-EEE83C1BEE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7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2DF90-0000-4D74-A6AB-52725BDB1C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8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A1307-E2FF-4A3E-8025-946264427A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5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81FE8-C1B2-4946-A553-309963C3C3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8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026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7171" name="Freeform 1027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" name="Freeform 1028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Freeform 1029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Freeform 1030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Freeform 1031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Freeform 1032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Freeform 1033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Freeform 1034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Freeform 1035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Freeform 1036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Freeform 1037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Rectangle 1038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Freeform 1039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Freeform 1040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Freeform 1041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Freeform 1042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Rectangle 1043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Freeform 1044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Freeform 1045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Freeform 1046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Freeform 1047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Freeform 1048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Freeform 1049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Freeform 1050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5" name="Freeform 1051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Freeform 1052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Rectangle 1053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98" name="Rectangle 105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99" name="Rectangle 105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200" name="Rectangle 105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201" name="Rectangle 105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202" name="Rectangle 105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71E21D0-D05A-4C53-900D-AD5685879B5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Matthew Comments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Types of OT Fulfillment: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This = that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(</a:t>
            </a:r>
            <a:r>
              <a:rPr lang="en-US" sz="2400" dirty="0" err="1"/>
              <a:t>Mic</a:t>
            </a:r>
            <a:r>
              <a:rPr lang="en-US" sz="2400" dirty="0"/>
              <a:t> 5:2 Messiah = Bethlehem)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This is a type/symbol </a:t>
            </a:r>
            <a:r>
              <a:rPr lang="en-US" sz="2800" dirty="0"/>
              <a:t>of that: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Out of Egypt I called my son (Hos 11:1) Jesus </a:t>
            </a:r>
            <a:r>
              <a:rPr lang="en-US" sz="2400" dirty="0" smtClean="0"/>
              <a:t> new </a:t>
            </a:r>
            <a:r>
              <a:rPr lang="en-US" sz="2400" dirty="0"/>
              <a:t>Israel nation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This particular fulfills OT broad idea: 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Nazarene--despised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This parallel to that: (this reminds me of that)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Jonah 3 days </a:t>
            </a:r>
            <a:r>
              <a:rPr lang="en-US" sz="2400" dirty="0" smtClean="0"/>
              <a:t>Mat. 12:40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Matthew 3:  John Bapt.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Why </a:t>
            </a:r>
            <a:r>
              <a:rPr lang="en-US" dirty="0"/>
              <a:t>John in </a:t>
            </a:r>
            <a:r>
              <a:rPr lang="en-US" dirty="0" smtClean="0"/>
              <a:t>wilderness?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Fulfill Scripture: Isa. 40:3—environment=message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Kingdom at hand – how so</a:t>
            </a:r>
            <a:r>
              <a:rPr lang="en-US" dirty="0" smtClean="0"/>
              <a:t>?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en-US" dirty="0" smtClean="0"/>
              <a:t>Matthew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On “all” always meaning “all” 3:5f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Hyperbole—literal versus figurative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John and the Pharisees: 3:9f—Abraham?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Why was Christ baptized for repentance?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John passing prophetic baton on to Jesus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Voice from heaven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53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/>
              <a:t>Matthew 4:  temptation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763000" cy="4953000"/>
          </a:xfrm>
        </p:spPr>
        <p:txBody>
          <a:bodyPr/>
          <a:lstStyle/>
          <a:p>
            <a:r>
              <a:rPr lang="en-US" dirty="0"/>
              <a:t>What did it mean for Christ to be tempted? </a:t>
            </a:r>
            <a:endParaRPr lang="en-US" dirty="0" smtClean="0"/>
          </a:p>
          <a:p>
            <a:r>
              <a:rPr lang="en-US" dirty="0" smtClean="0"/>
              <a:t>Why is Jesus tempted in wilderness—New Israel—get it right this time</a:t>
            </a:r>
            <a:endParaRPr lang="en-US" dirty="0"/>
          </a:p>
          <a:p>
            <a:r>
              <a:rPr lang="en-US" dirty="0"/>
              <a:t>What’s wrong with making stones into bread?</a:t>
            </a:r>
          </a:p>
          <a:p>
            <a:r>
              <a:rPr lang="en-US" dirty="0"/>
              <a:t>What’s wrong with trusting God? </a:t>
            </a:r>
          </a:p>
          <a:p>
            <a:pPr lvl="1"/>
            <a:r>
              <a:rPr lang="en-US" sz="3200" dirty="0" smtClean="0"/>
              <a:t>If Satan quotes Scripture is it true? On evil</a:t>
            </a:r>
            <a:endParaRPr lang="en-US" sz="3200" dirty="0"/>
          </a:p>
          <a:p>
            <a:r>
              <a:rPr lang="en-US" dirty="0"/>
              <a:t>Why is the 3</a:t>
            </a:r>
            <a:r>
              <a:rPr lang="en-US" baseline="30000" dirty="0"/>
              <a:t>rd</a:t>
            </a:r>
            <a:r>
              <a:rPr lang="en-US" dirty="0"/>
              <a:t> temptation so powerful?</a:t>
            </a:r>
          </a:p>
          <a:p>
            <a:r>
              <a:rPr lang="en-US" dirty="0"/>
              <a:t>What is common in Christ’s </a:t>
            </a:r>
            <a:r>
              <a:rPr lang="en-US" dirty="0" smtClean="0"/>
              <a:t>responses?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Matthew 1-4 Structure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dirty="0"/>
              <a:t>Ch.   </a:t>
            </a:r>
            <a:r>
              <a:rPr lang="en-US" dirty="0" smtClean="0"/>
              <a:t>Protagonist     Antagonist     OT</a:t>
            </a:r>
            <a:endParaRPr lang="en-US" dirty="0"/>
          </a:p>
          <a:p>
            <a:r>
              <a:rPr lang="en-US" dirty="0"/>
              <a:t>1       </a:t>
            </a:r>
            <a:r>
              <a:rPr lang="en-US" dirty="0" smtClean="0"/>
              <a:t>Mary               Joseph         David’s son</a:t>
            </a:r>
            <a:endParaRPr lang="en-US" dirty="0"/>
          </a:p>
          <a:p>
            <a:r>
              <a:rPr lang="en-US" dirty="0"/>
              <a:t>2       </a:t>
            </a:r>
            <a:r>
              <a:rPr lang="en-US" dirty="0" smtClean="0"/>
              <a:t>Magi               Herod           Abraham C</a:t>
            </a:r>
            <a:endParaRPr lang="en-US" dirty="0"/>
          </a:p>
          <a:p>
            <a:r>
              <a:rPr lang="en-US" dirty="0"/>
              <a:t>3       </a:t>
            </a:r>
            <a:r>
              <a:rPr lang="en-US" dirty="0" smtClean="0"/>
              <a:t>John </a:t>
            </a:r>
            <a:r>
              <a:rPr lang="en-US" dirty="0"/>
              <a:t>Bapt.    </a:t>
            </a:r>
            <a:r>
              <a:rPr lang="en-US" dirty="0" smtClean="0"/>
              <a:t>  Pharisees     Messenger</a:t>
            </a:r>
            <a:endParaRPr lang="en-US" dirty="0"/>
          </a:p>
          <a:p>
            <a:r>
              <a:rPr lang="en-US" dirty="0"/>
              <a:t>4       </a:t>
            </a:r>
            <a:r>
              <a:rPr lang="en-US" dirty="0" smtClean="0"/>
              <a:t>Spirit               Satan 		New Israel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Matthew 5:  Sermon on the Mount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Purpose</a:t>
            </a:r>
          </a:p>
          <a:p>
            <a:pPr>
              <a:lnSpc>
                <a:spcPct val="90000"/>
              </a:lnSpc>
            </a:pPr>
            <a:r>
              <a:rPr lang="en-US" dirty="0"/>
              <a:t>Is the Sermon on the mount for today?</a:t>
            </a:r>
          </a:p>
          <a:p>
            <a:pPr>
              <a:lnSpc>
                <a:spcPct val="90000"/>
              </a:lnSpc>
            </a:pPr>
            <a:r>
              <a:rPr lang="en-US" dirty="0"/>
              <a:t>Why is it opposed today? </a:t>
            </a:r>
          </a:p>
          <a:p>
            <a:pPr>
              <a:lnSpc>
                <a:spcPct val="90000"/>
              </a:lnSpc>
            </a:pPr>
            <a:r>
              <a:rPr lang="en-US" dirty="0"/>
              <a:t>Beatitudes  - Forms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Poor in spirit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Those that mourn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Meek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Hunger and thirsts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Matthew 5:  Sermon on Mount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Beatitudes</a:t>
            </a:r>
          </a:p>
          <a:p>
            <a:pPr lvl="1"/>
            <a:r>
              <a:rPr lang="en-US"/>
              <a:t>Merciful</a:t>
            </a:r>
          </a:p>
          <a:p>
            <a:pPr lvl="1"/>
            <a:r>
              <a:rPr lang="en-US"/>
              <a:t>Pure in heart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60425"/>
            <a:ext cx="7772400" cy="641350"/>
          </a:xfrm>
        </p:spPr>
        <p:txBody>
          <a:bodyPr/>
          <a:lstStyle/>
          <a:p>
            <a:r>
              <a:rPr lang="en-US" sz="3600"/>
              <a:t>Matthew Questions - Anger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Have you ever murdered? </a:t>
            </a:r>
          </a:p>
          <a:p>
            <a:r>
              <a:rPr lang="en-US"/>
              <a:t>Is all anger sinful?</a:t>
            </a:r>
          </a:p>
          <a:p>
            <a:r>
              <a:rPr lang="en-US"/>
              <a:t>What is the source of anger?</a:t>
            </a:r>
          </a:p>
          <a:p>
            <a:r>
              <a:rPr lang="en-US"/>
              <a:t>How do you separate good/bad anger?</a:t>
            </a:r>
          </a:p>
          <a:p>
            <a:r>
              <a:rPr lang="en-US"/>
              <a:t>What ways do people handle anger?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Matthew Questions – Lust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Lust = adultery </a:t>
            </a:r>
          </a:p>
          <a:p>
            <a:r>
              <a:rPr lang="en-US"/>
              <a:t>Attraction not = lust</a:t>
            </a:r>
          </a:p>
          <a:p>
            <a:r>
              <a:rPr lang="en-US"/>
              <a:t>Intent</a:t>
            </a:r>
          </a:p>
          <a:p>
            <a:r>
              <a:rPr lang="en-US"/>
              <a:t>Cultural setting</a:t>
            </a:r>
          </a:p>
          <a:p>
            <a:r>
              <a:rPr lang="en-US"/>
              <a:t>Guarding one’s heart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826"/>
            <a:ext cx="7772400" cy="1446550"/>
          </a:xfrm>
        </p:spPr>
        <p:txBody>
          <a:bodyPr/>
          <a:lstStyle/>
          <a:p>
            <a:r>
              <a:rPr lang="en-US" dirty="0"/>
              <a:t>Matthew 1:   </a:t>
            </a:r>
            <a:r>
              <a:rPr lang="en-US" dirty="0" smtClean="0"/>
              <a:t>5 Initial Questions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Why does Matthew start off with a mention of Jesus as son of David and Abraham? 1:1</a:t>
            </a:r>
          </a:p>
          <a:p>
            <a:r>
              <a:rPr lang="en-US" dirty="0" smtClean="0"/>
              <a:t>2) Why does Matthew begin with a genealogy of Joseph?</a:t>
            </a:r>
            <a:endParaRPr lang="en-US" dirty="0"/>
          </a:p>
          <a:p>
            <a:r>
              <a:rPr lang="en-US" dirty="0" smtClean="0"/>
              <a:t>3) Why </a:t>
            </a:r>
            <a:r>
              <a:rPr lang="en-US" dirty="0"/>
              <a:t>the 4 </a:t>
            </a:r>
            <a:r>
              <a:rPr lang="en-US" dirty="0" smtClean="0"/>
              <a:t>women </a:t>
            </a:r>
            <a:r>
              <a:rPr lang="en-US" dirty="0"/>
              <a:t>in the </a:t>
            </a:r>
            <a:r>
              <a:rPr lang="en-US" dirty="0" smtClean="0"/>
              <a:t>genealogy</a:t>
            </a:r>
            <a:endParaRPr lang="en-US" dirty="0"/>
          </a:p>
          <a:p>
            <a:r>
              <a:rPr lang="en-US" dirty="0" smtClean="0"/>
              <a:t>4) Missing </a:t>
            </a:r>
            <a:r>
              <a:rPr lang="en-US" dirty="0"/>
              <a:t>names in Genealogy– Why?  </a:t>
            </a:r>
            <a:r>
              <a:rPr lang="en-US" dirty="0" smtClean="0"/>
              <a:t>14 [</a:t>
            </a:r>
            <a:r>
              <a:rPr lang="en-US" dirty="0" err="1" smtClean="0"/>
              <a:t>gematria</a:t>
            </a:r>
            <a:r>
              <a:rPr lang="en-US" dirty="0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Matthew Questions – Divorce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Matt 5:32 exception and Mk 10:11</a:t>
            </a:r>
          </a:p>
          <a:p>
            <a:r>
              <a:rPr lang="en-US"/>
              <a:t>Biblical Context</a:t>
            </a:r>
          </a:p>
          <a:p>
            <a:r>
              <a:rPr lang="en-US"/>
              <a:t>Other exceptions</a:t>
            </a:r>
          </a:p>
          <a:p>
            <a:r>
              <a:rPr lang="en-US"/>
              <a:t>Situations</a:t>
            </a:r>
          </a:p>
          <a:p>
            <a:r>
              <a:rPr lang="en-US"/>
              <a:t>Unforgivable sin in Church</a:t>
            </a:r>
          </a:p>
          <a:p>
            <a:r>
              <a:rPr lang="en-US"/>
              <a:t>Is marriage just about the partners?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60425"/>
            <a:ext cx="7772400" cy="641350"/>
          </a:xfrm>
        </p:spPr>
        <p:txBody>
          <a:bodyPr/>
          <a:lstStyle/>
          <a:p>
            <a:r>
              <a:rPr lang="en-US" sz="3600"/>
              <a:t>Matthew Questions 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Should we not resist evil? </a:t>
            </a:r>
          </a:p>
          <a:p>
            <a:pPr>
              <a:lnSpc>
                <a:spcPct val="90000"/>
              </a:lnSpc>
            </a:pPr>
            <a:r>
              <a:rPr lang="en-US"/>
              <a:t>Is forgiveness conditional? </a:t>
            </a:r>
          </a:p>
          <a:p>
            <a:pPr>
              <a:lnSpc>
                <a:spcPct val="90000"/>
              </a:lnSpc>
            </a:pPr>
            <a:r>
              <a:rPr lang="en-US"/>
              <a:t>What is the unforgivable sin?  </a:t>
            </a:r>
          </a:p>
          <a:p>
            <a:pPr>
              <a:lnSpc>
                <a:spcPct val="90000"/>
              </a:lnSpc>
            </a:pPr>
            <a:r>
              <a:rPr lang="en-US"/>
              <a:t>Are there degrees of punishment? </a:t>
            </a:r>
          </a:p>
          <a:p>
            <a:pPr>
              <a:lnSpc>
                <a:spcPct val="90000"/>
              </a:lnSpc>
            </a:pPr>
            <a:r>
              <a:rPr lang="en-US"/>
              <a:t>Should people be kicked out of the church? </a:t>
            </a:r>
          </a:p>
          <a:p>
            <a:pPr>
              <a:lnSpc>
                <a:spcPct val="90000"/>
              </a:lnSpc>
            </a:pPr>
            <a:r>
              <a:rPr lang="en-US"/>
              <a:t>How do you enter the kingdom by works?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826"/>
            <a:ext cx="7772400" cy="1446550"/>
          </a:xfrm>
        </p:spPr>
        <p:txBody>
          <a:bodyPr/>
          <a:lstStyle/>
          <a:p>
            <a:r>
              <a:rPr lang="en-US" dirty="0" smtClean="0"/>
              <a:t>Matthew 1: 5 Initial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5) What is the role of the exile in the </a:t>
            </a:r>
            <a:r>
              <a:rPr lang="en-US" dirty="0" smtClean="0"/>
              <a:t>genealogy?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653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826"/>
            <a:ext cx="7772400" cy="1446550"/>
          </a:xfrm>
        </p:spPr>
        <p:txBody>
          <a:bodyPr/>
          <a:lstStyle/>
          <a:p>
            <a:r>
              <a:rPr lang="en-US" dirty="0"/>
              <a:t>Matthew 1:  </a:t>
            </a:r>
            <a:r>
              <a:rPr lang="en-US" dirty="0" smtClean="0"/>
              <a:t>Birth narrative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Mary faithfulness questioned: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/>
              <a:t>God’s Faithfulness: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1558925"/>
            <a:ext cx="2214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Mary with Child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638800" y="1635125"/>
            <a:ext cx="2317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Joseph considers </a:t>
            </a:r>
          </a:p>
          <a:p>
            <a:r>
              <a:rPr lang="en-US"/>
              <a:t>separation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93725" y="2743200"/>
            <a:ext cx="23145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dirty="0"/>
              <a:t>Angel regarding </a:t>
            </a:r>
          </a:p>
          <a:p>
            <a:r>
              <a:rPr lang="en-US" dirty="0"/>
              <a:t>Mary: </a:t>
            </a:r>
          </a:p>
          <a:p>
            <a:pPr>
              <a:buFontTx/>
              <a:buAutoNum type="arabicParenR"/>
            </a:pPr>
            <a:r>
              <a:rPr lang="en-US" dirty="0"/>
              <a:t>Do not fear</a:t>
            </a:r>
          </a:p>
          <a:p>
            <a:pPr>
              <a:buFontTx/>
              <a:buAutoNum type="arabicParenR"/>
            </a:pPr>
            <a:r>
              <a:rPr lang="en-US" dirty="0"/>
              <a:t>Born of H.S.</a:t>
            </a:r>
          </a:p>
          <a:p>
            <a:pPr>
              <a:buFontTx/>
              <a:buAutoNum type="arabicParenR" startAt="3"/>
            </a:pPr>
            <a:r>
              <a:rPr lang="en-US" dirty="0"/>
              <a:t>Bear a son</a:t>
            </a:r>
          </a:p>
          <a:p>
            <a:pPr>
              <a:buFontTx/>
              <a:buAutoNum type="arabicParenR" startAt="4"/>
            </a:pPr>
            <a:r>
              <a:rPr lang="en-US" dirty="0"/>
              <a:t>Call his name</a:t>
            </a:r>
          </a:p>
          <a:p>
            <a:r>
              <a:rPr lang="en-US" dirty="0"/>
              <a:t>5)   He shall save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489325" y="39624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Scripture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791200" y="4302125"/>
            <a:ext cx="2971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smtClean="0"/>
              <a:t> Joseph </a:t>
            </a:r>
            <a:r>
              <a:rPr lang="en-US" dirty="0"/>
              <a:t>Obeys</a:t>
            </a:r>
          </a:p>
          <a:p>
            <a:r>
              <a:rPr lang="en-US" dirty="0"/>
              <a:t>   1) Takes her</a:t>
            </a:r>
          </a:p>
          <a:p>
            <a:r>
              <a:rPr lang="en-US" dirty="0"/>
              <a:t>   2)  Did not know her</a:t>
            </a:r>
          </a:p>
          <a:p>
            <a:r>
              <a:rPr lang="en-US" dirty="0"/>
              <a:t>   3)  Bears a son</a:t>
            </a:r>
          </a:p>
          <a:p>
            <a:r>
              <a:rPr lang="en-US" dirty="0"/>
              <a:t>   4)  Names “Jesus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en-US" dirty="0" smtClean="0"/>
              <a:t>Irony: savior from sin</a:t>
            </a:r>
            <a:endParaRPr lang="en-US" dirty="0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57200" y="2625725"/>
            <a:ext cx="2590800" cy="2895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02699" y="1605990"/>
            <a:ext cx="2209800" cy="381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5629835" y="1558925"/>
            <a:ext cx="22860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1371600" y="2092325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3048000" y="3387724"/>
            <a:ext cx="441325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800600" y="4225925"/>
            <a:ext cx="11430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6858000" y="2473325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124200" y="1371600"/>
            <a:ext cx="20633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unfaithfulness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Sin suspected</a:t>
            </a:r>
            <a:endParaRPr lang="en-US" dirty="0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3124200" y="4419600"/>
            <a:ext cx="2743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2) Virgin with child</a:t>
            </a:r>
          </a:p>
          <a:p>
            <a:r>
              <a:rPr lang="en-US" dirty="0"/>
              <a:t>3) Bear a son</a:t>
            </a:r>
          </a:p>
          <a:p>
            <a:r>
              <a:rPr lang="en-US" dirty="0"/>
              <a:t>4) Shall be named</a:t>
            </a:r>
          </a:p>
          <a:p>
            <a:r>
              <a:rPr lang="en-US" dirty="0"/>
              <a:t>5) God with us</a:t>
            </a: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2595563" y="1800972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  <p:bldP spid="11271" grpId="0"/>
      <p:bldP spid="11272" grpId="0"/>
      <p:bldP spid="11273" grpId="0" animBg="1"/>
      <p:bldP spid="11274" grpId="0" animBg="1"/>
      <p:bldP spid="11275" grpId="0" animBg="1"/>
      <p:bldP spid="11276" grpId="0" animBg="1"/>
      <p:bldP spid="11277" grpId="0" animBg="1"/>
      <p:bldP spid="11278" grpId="0" animBg="1"/>
      <p:bldP spid="11279" grpId="0" animBg="1"/>
      <p:bldP spid="11281" grpId="0"/>
      <p:bldP spid="11282" grpId="0"/>
      <p:bldP spid="1128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446550"/>
          </a:xfrm>
        </p:spPr>
        <p:txBody>
          <a:bodyPr/>
          <a:lstStyle/>
          <a:p>
            <a:r>
              <a:rPr lang="en-US" dirty="0" smtClean="0"/>
              <a:t>Mary’s virginity perpetual?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Why is the virgin birth of Christ attacked? </a:t>
            </a:r>
          </a:p>
          <a:p>
            <a:pPr lvl="1"/>
            <a:r>
              <a:rPr lang="en-US" dirty="0" smtClean="0"/>
              <a:t>Worldview:  no miracles</a:t>
            </a:r>
          </a:p>
          <a:p>
            <a:pPr lvl="1"/>
            <a:r>
              <a:rPr lang="en-US" dirty="0" smtClean="0"/>
              <a:t>Clarity: </a:t>
            </a:r>
            <a:r>
              <a:rPr lang="en-US" dirty="0" err="1" smtClean="0"/>
              <a:t>almah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parthenos</a:t>
            </a:r>
            <a:r>
              <a:rPr lang="en-US" dirty="0" smtClean="0">
                <a:sym typeface="Wingdings" pitchFamily="2" charset="2"/>
              </a:rPr>
              <a:t>; 1:18; 25; </a:t>
            </a:r>
            <a:r>
              <a:rPr lang="en-US" dirty="0" err="1" smtClean="0">
                <a:sym typeface="Wingdings" pitchFamily="2" charset="2"/>
              </a:rPr>
              <a:t>Lk</a:t>
            </a:r>
            <a:r>
              <a:rPr lang="en-US" dirty="0" smtClean="0">
                <a:sym typeface="Wingdings" pitchFamily="2" charset="2"/>
              </a:rPr>
              <a:t> 1:34f</a:t>
            </a:r>
            <a:endParaRPr lang="en-US" dirty="0" smtClean="0"/>
          </a:p>
          <a:p>
            <a:r>
              <a:rPr lang="en-US" dirty="0" smtClean="0"/>
              <a:t>Mary’s perpetual virginity?</a:t>
            </a:r>
          </a:p>
          <a:p>
            <a:pPr lvl="1"/>
            <a:r>
              <a:rPr lang="en-US" dirty="0" smtClean="0"/>
              <a:t>Gen. 1:28; 1 </a:t>
            </a:r>
            <a:r>
              <a:rPr lang="en-US" dirty="0" err="1" smtClean="0"/>
              <a:t>Cor</a:t>
            </a:r>
            <a:r>
              <a:rPr lang="en-US" dirty="0" smtClean="0"/>
              <a:t> 7:5f intercourse in marriage approved/integral part</a:t>
            </a:r>
          </a:p>
          <a:p>
            <a:pPr lvl="1"/>
            <a:r>
              <a:rPr lang="en-US" dirty="0" smtClean="0"/>
              <a:t>Christ’s brothers and sisters Mat. 12:46f; Mk. 3:31 </a:t>
            </a:r>
          </a:p>
        </p:txBody>
      </p:sp>
    </p:spTree>
    <p:extLst>
      <p:ext uri="{BB962C8B-B14F-4D97-AF65-F5344CB8AC3E}">
        <p14:creationId xmlns:p14="http://schemas.microsoft.com/office/powerpoint/2010/main" val="115820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6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6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6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6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dirty="0"/>
              <a:t>Matthew 2:  </a:t>
            </a:r>
            <a:r>
              <a:rPr lang="en-US" dirty="0" err="1"/>
              <a:t>Wisemen</a:t>
            </a:r>
            <a:r>
              <a:rPr lang="en-US" dirty="0"/>
              <a:t>,...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114800"/>
          </a:xfrm>
        </p:spPr>
        <p:txBody>
          <a:bodyPr/>
          <a:lstStyle/>
          <a:p>
            <a:r>
              <a:rPr lang="en-US" dirty="0" smtClean="0"/>
              <a:t>Before </a:t>
            </a:r>
            <a:r>
              <a:rPr lang="en-US" dirty="0"/>
              <a:t>the </a:t>
            </a:r>
            <a:r>
              <a:rPr lang="en-US" dirty="0" smtClean="0"/>
              <a:t>magi: Shepherds, circumcision, temple presentation, Anna, Simeon (</a:t>
            </a:r>
            <a:r>
              <a:rPr lang="en-US" dirty="0" err="1" smtClean="0"/>
              <a:t>Lk</a:t>
            </a:r>
            <a:r>
              <a:rPr lang="en-US" dirty="0" smtClean="0"/>
              <a:t>. 2)—inn?</a:t>
            </a:r>
            <a:endParaRPr lang="en-US" dirty="0"/>
          </a:p>
          <a:p>
            <a:r>
              <a:rPr lang="en-US" dirty="0"/>
              <a:t>The Star </a:t>
            </a:r>
            <a:r>
              <a:rPr lang="en-US" dirty="0" smtClean="0"/>
              <a:t>–Num. 24:17?</a:t>
            </a:r>
            <a:endParaRPr lang="en-US" dirty="0"/>
          </a:p>
          <a:p>
            <a:r>
              <a:rPr lang="en-US" dirty="0"/>
              <a:t>Pattern: </a:t>
            </a:r>
            <a:r>
              <a:rPr lang="en-US" dirty="0" smtClean="0"/>
              <a:t>role of Gentiles—Abraham </a:t>
            </a:r>
            <a:r>
              <a:rPr lang="en-US" dirty="0" err="1" smtClean="0"/>
              <a:t>Cov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/>
              <a:t>Wisemen</a:t>
            </a:r>
            <a:r>
              <a:rPr lang="en-US" dirty="0"/>
              <a:t> worship – </a:t>
            </a:r>
            <a:r>
              <a:rPr lang="en-US" dirty="0" smtClean="0"/>
              <a:t>star: Gen </a:t>
            </a:r>
            <a:r>
              <a:rPr lang="en-US" dirty="0"/>
              <a:t>Rev</a:t>
            </a:r>
          </a:p>
          <a:p>
            <a:pPr lvl="2"/>
            <a:r>
              <a:rPr lang="en-US" dirty="0"/>
              <a:t>Herod’s reaction – disturbed, where?</a:t>
            </a:r>
          </a:p>
          <a:p>
            <a:pPr lvl="3"/>
            <a:r>
              <a:rPr lang="en-US" dirty="0"/>
              <a:t>Answer – Special </a:t>
            </a:r>
            <a:r>
              <a:rPr lang="en-US" dirty="0" smtClean="0"/>
              <a:t>Rev: Mic. 5:2 Bethlehem</a:t>
            </a:r>
            <a:endParaRPr lang="en-US" dirty="0"/>
          </a:p>
          <a:p>
            <a:pPr lvl="2"/>
            <a:r>
              <a:rPr lang="en-US" dirty="0"/>
              <a:t>Herod’s reaction – what time? Bring word</a:t>
            </a:r>
          </a:p>
          <a:p>
            <a:pPr lvl="1"/>
            <a:r>
              <a:rPr lang="en-US" dirty="0" err="1"/>
              <a:t>Wisemen</a:t>
            </a:r>
            <a:r>
              <a:rPr lang="en-US" dirty="0"/>
              <a:t> worship – Gen </a:t>
            </a:r>
            <a:r>
              <a:rPr lang="en-US" dirty="0" smtClean="0"/>
              <a:t>Rev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Matthew 2:  Wisemen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Irony: Jews don’t seek Jesus, Gentiles do</a:t>
            </a:r>
            <a:endParaRPr lang="en-US" dirty="0"/>
          </a:p>
          <a:p>
            <a:r>
              <a:rPr lang="en-US" dirty="0"/>
              <a:t>Fleeing as a solution? </a:t>
            </a:r>
            <a:r>
              <a:rPr lang="en-US" dirty="0" smtClean="0"/>
              <a:t>Why Egypt?  </a:t>
            </a:r>
            <a:endParaRPr lang="en-US" dirty="0"/>
          </a:p>
          <a:p>
            <a:r>
              <a:rPr lang="en-US" dirty="0"/>
              <a:t>Hos 11:1?  </a:t>
            </a:r>
            <a:r>
              <a:rPr lang="en-US" dirty="0" smtClean="0"/>
              <a:t>--Jesus as new Israel</a:t>
            </a:r>
            <a:endParaRPr lang="en-US" dirty="0"/>
          </a:p>
          <a:p>
            <a:r>
              <a:rPr lang="en-US" dirty="0" smtClean="0"/>
              <a:t>Death of Infants—Moses; Jer. 31:15; Rachel weeping, exile</a:t>
            </a:r>
            <a:r>
              <a:rPr lang="en-US" dirty="0" smtClean="0">
                <a:sym typeface="Wingdings" pitchFamily="2" charset="2"/>
              </a:rPr>
              <a:t> new covenant Jer. 31:31-34 –great hope</a:t>
            </a:r>
          </a:p>
          <a:p>
            <a:r>
              <a:rPr lang="en-US" dirty="0" err="1" smtClean="0">
                <a:sym typeface="Wingdings" pitchFamily="2" charset="2"/>
              </a:rPr>
              <a:t>Wisemen</a:t>
            </a:r>
            <a:r>
              <a:rPr lang="en-US" dirty="0" smtClean="0">
                <a:sym typeface="Wingdings" pitchFamily="2" charset="2"/>
              </a:rPr>
              <a:t>: note role of Gentiles again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en-US" dirty="0" smtClean="0"/>
              <a:t>Matthew 2: </a:t>
            </a:r>
            <a:r>
              <a:rPr lang="en-US" dirty="0" err="1" smtClean="0"/>
              <a:t>wisemen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Herod’s death (April 4 BC) lunar eclipse</a:t>
            </a:r>
          </a:p>
          <a:p>
            <a:r>
              <a:rPr lang="en-US" dirty="0" smtClean="0"/>
              <a:t>Inch by inch</a:t>
            </a:r>
            <a:r>
              <a:rPr lang="en-US" dirty="0" smtClean="0">
                <a:sym typeface="Wingdings" pitchFamily="2" charset="2"/>
              </a:rPr>
              <a:t> obedience </a:t>
            </a:r>
          </a:p>
          <a:p>
            <a:r>
              <a:rPr lang="en-US" dirty="0" smtClean="0"/>
              <a:t>Nazarene: </a:t>
            </a:r>
          </a:p>
          <a:p>
            <a:pPr lvl="1"/>
            <a:r>
              <a:rPr lang="en-US" dirty="0" smtClean="0"/>
              <a:t>Branch: Isa. 11:1 (Jerome)</a:t>
            </a:r>
          </a:p>
          <a:p>
            <a:pPr lvl="1"/>
            <a:r>
              <a:rPr lang="en-US" dirty="0" smtClean="0"/>
              <a:t>John 1:46 despised</a:t>
            </a:r>
            <a:r>
              <a:rPr lang="en-US" dirty="0" smtClean="0">
                <a:sym typeface="Wingdings" pitchFamily="2" charset="2"/>
              </a:rPr>
              <a:t> Isa. 53:2,3 </a:t>
            </a:r>
          </a:p>
          <a:p>
            <a:r>
              <a:rPr lang="en-US" dirty="0" smtClean="0">
                <a:sym typeface="Wingdings" pitchFamily="2" charset="2"/>
              </a:rPr>
              <a:t>Jesus from 1-30? Nature of history writing, not exhaustive detail but shaped for a purpose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684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Network Blitz">
  <a:themeElements>
    <a:clrScheme name="Network Bli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work Blitz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etwork Bli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Designs\Network Blitz.pot</Template>
  <TotalTime>906</TotalTime>
  <Words>799</Words>
  <Application>Microsoft Office PowerPoint</Application>
  <PresentationFormat>On-screen Show (4:3)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Times New Roman</vt:lpstr>
      <vt:lpstr>Wingdings</vt:lpstr>
      <vt:lpstr>Network Blitz</vt:lpstr>
      <vt:lpstr>Matthew Comments</vt:lpstr>
      <vt:lpstr>Matthew 1:   5 Initial Questions</vt:lpstr>
      <vt:lpstr>Matthew 1: 5 Initial Questions</vt:lpstr>
      <vt:lpstr>Matthew 1:  Birth narrative</vt:lpstr>
      <vt:lpstr>God’s Faithfulness:</vt:lpstr>
      <vt:lpstr>Mary’s virginity perpetual?</vt:lpstr>
      <vt:lpstr>Matthew 2:  Wisemen,...</vt:lpstr>
      <vt:lpstr>Matthew 2:  Wisemen</vt:lpstr>
      <vt:lpstr>Matthew 2: wisemen</vt:lpstr>
      <vt:lpstr>Types of OT Fulfillment:</vt:lpstr>
      <vt:lpstr>Matthew 3:  John Bapt.</vt:lpstr>
      <vt:lpstr>Matthew 3</vt:lpstr>
      <vt:lpstr>Matthew 4:  temptation</vt:lpstr>
      <vt:lpstr>Matthew 1-4 Structure</vt:lpstr>
      <vt:lpstr>PowerPoint Presentation</vt:lpstr>
      <vt:lpstr>Matthew 5:  Sermon on the Mount</vt:lpstr>
      <vt:lpstr>Matthew 5:  Sermon on Mount</vt:lpstr>
      <vt:lpstr>Matthew Questions - Anger</vt:lpstr>
      <vt:lpstr>Matthew Questions – Lust</vt:lpstr>
      <vt:lpstr>Matthew Questions – Divorce</vt:lpstr>
      <vt:lpstr>Matthew Questions 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Matthew Comments</dc:title>
  <dc:creator>ted hildebrandt</dc:creator>
  <cp:lastModifiedBy>Ted Hildebrandt</cp:lastModifiedBy>
  <cp:revision>58</cp:revision>
  <dcterms:created xsi:type="dcterms:W3CDTF">2000-02-03T16:12:26Z</dcterms:created>
  <dcterms:modified xsi:type="dcterms:W3CDTF">2016-02-16T14:25:31Z</dcterms:modified>
</cp:coreProperties>
</file>