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4"/>
  </p:notesMasterIdLst>
  <p:handoutMasterIdLst>
    <p:handoutMasterId r:id="rId55"/>
  </p:handoutMasterIdLst>
  <p:sldIdLst>
    <p:sldId id="256" r:id="rId2"/>
    <p:sldId id="275" r:id="rId3"/>
    <p:sldId id="257" r:id="rId4"/>
    <p:sldId id="286" r:id="rId5"/>
    <p:sldId id="327" r:id="rId6"/>
    <p:sldId id="288" r:id="rId7"/>
    <p:sldId id="281" r:id="rId8"/>
    <p:sldId id="301" r:id="rId9"/>
    <p:sldId id="321" r:id="rId10"/>
    <p:sldId id="302" r:id="rId11"/>
    <p:sldId id="271" r:id="rId12"/>
    <p:sldId id="290" r:id="rId13"/>
    <p:sldId id="303" r:id="rId14"/>
    <p:sldId id="325" r:id="rId15"/>
    <p:sldId id="315" r:id="rId16"/>
    <p:sldId id="335" r:id="rId17"/>
    <p:sldId id="291" r:id="rId18"/>
    <p:sldId id="323" r:id="rId19"/>
    <p:sldId id="305" r:id="rId20"/>
    <p:sldId id="324" r:id="rId21"/>
    <p:sldId id="304" r:id="rId22"/>
    <p:sldId id="292" r:id="rId23"/>
    <p:sldId id="306" r:id="rId24"/>
    <p:sldId id="307" r:id="rId25"/>
    <p:sldId id="293" r:id="rId26"/>
    <p:sldId id="308" r:id="rId27"/>
    <p:sldId id="274" r:id="rId28"/>
    <p:sldId id="299" r:id="rId29"/>
    <p:sldId id="272" r:id="rId30"/>
    <p:sldId id="310" r:id="rId31"/>
    <p:sldId id="300" r:id="rId32"/>
    <p:sldId id="311" r:id="rId33"/>
    <p:sldId id="328" r:id="rId34"/>
    <p:sldId id="322" r:id="rId35"/>
    <p:sldId id="276" r:id="rId36"/>
    <p:sldId id="282" r:id="rId37"/>
    <p:sldId id="283" r:id="rId38"/>
    <p:sldId id="284" r:id="rId39"/>
    <p:sldId id="313" r:id="rId40"/>
    <p:sldId id="336" r:id="rId41"/>
    <p:sldId id="314" r:id="rId42"/>
    <p:sldId id="263" r:id="rId43"/>
    <p:sldId id="279" r:id="rId44"/>
    <p:sldId id="280" r:id="rId45"/>
    <p:sldId id="337" r:id="rId46"/>
    <p:sldId id="332" r:id="rId47"/>
    <p:sldId id="338" r:id="rId48"/>
    <p:sldId id="333" r:id="rId49"/>
    <p:sldId id="334" r:id="rId50"/>
    <p:sldId id="316" r:id="rId51"/>
    <p:sldId id="317" r:id="rId52"/>
    <p:sldId id="329" r:id="rId5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5" autoAdjust="0"/>
  </p:normalViewPr>
  <p:slideViewPr>
    <p:cSldViewPr>
      <p:cViewPr varScale="1">
        <p:scale>
          <a:sx n="69" d="100"/>
          <a:sy n="69" d="100"/>
        </p:scale>
        <p:origin x="5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84AAFB1-F5AC-41AF-ABDF-2EF6B44B03C6}" type="datetimeFigureOut">
              <a:rPr lang="en-US" smtClean="0"/>
              <a:t>2/18/2016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E689837-BCE6-4452-A484-03A3BA363865}" type="slidenum">
              <a:rPr lang="en-US" smtClean="0"/>
              <a:t>‹#›</a:t>
            </a:fld>
            <a:endParaRPr lang="en-US"/>
          </a:p>
        </p:txBody>
      </p:sp>
    </p:spTree>
    <p:extLst>
      <p:ext uri="{BB962C8B-B14F-4D97-AF65-F5344CB8AC3E}">
        <p14:creationId xmlns:p14="http://schemas.microsoft.com/office/powerpoint/2010/main" val="2389127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smtClean="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5413"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smtClean="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smtClean="0">
                <a:latin typeface="Arial" charset="0"/>
              </a:defRPr>
            </a:lvl1pPr>
          </a:lstStyle>
          <a:p>
            <a:pPr>
              <a:defRPr/>
            </a:pPr>
            <a:fld id="{F2DF5616-1D24-4DF4-9C31-5CB9E0D1FC14}" type="slidenum">
              <a:rPr lang="en-US"/>
              <a:pPr>
                <a:defRPr/>
              </a:pPr>
              <a:t>‹#›</a:t>
            </a:fld>
            <a:endParaRPr lang="en-US"/>
          </a:p>
        </p:txBody>
      </p:sp>
    </p:spTree>
    <p:extLst>
      <p:ext uri="{BB962C8B-B14F-4D97-AF65-F5344CB8AC3E}">
        <p14:creationId xmlns:p14="http://schemas.microsoft.com/office/powerpoint/2010/main" val="1571449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27082B9B-8CAB-4D17-AF06-0037D3A5D848}" type="slidenum">
              <a:rPr lang="en-US" sz="1200">
                <a:latin typeface="Arial" charset="0"/>
              </a:rPr>
              <a:pPr eaLnBrk="1" hangingPunct="1"/>
              <a:t>1</a:t>
            </a:fld>
            <a:endParaRPr 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08AD7583-6E49-4F5A-8AC6-14A733566044}" type="slidenum">
              <a:rPr lang="en-US" sz="1200">
                <a:latin typeface="Arial" charset="0"/>
              </a:rPr>
              <a:pPr eaLnBrk="1" hangingPunct="1"/>
              <a:t>11</a:t>
            </a:fld>
            <a:endParaRPr lang="en-US" sz="120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CAD8C4E3-4A02-4F9D-A880-A81984D31362}" type="slidenum">
              <a:rPr lang="en-US" sz="1200">
                <a:latin typeface="Arial" charset="0"/>
              </a:rPr>
              <a:pPr eaLnBrk="1" hangingPunct="1"/>
              <a:t>12</a:t>
            </a:fld>
            <a:endParaRPr 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6843084B-79DF-4550-9BF6-46BF8D22968C}" type="slidenum">
              <a:rPr lang="en-US" sz="1200">
                <a:latin typeface="Arial" charset="0"/>
              </a:rPr>
              <a:pPr eaLnBrk="1" hangingPunct="1"/>
              <a:t>13</a:t>
            </a:fld>
            <a:endParaRPr lang="en-US" sz="120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6A6663F6-6D2E-43AC-BB20-2C9537E70171}" type="slidenum">
              <a:rPr lang="en-US" sz="1200">
                <a:latin typeface="Arial" charset="0"/>
              </a:rPr>
              <a:pPr eaLnBrk="1" hangingPunct="1"/>
              <a:t>15</a:t>
            </a:fld>
            <a:endParaRPr lang="en-US" sz="120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B0878FCE-1D42-42E7-8458-2D6BD2F46764}" type="slidenum">
              <a:rPr lang="en-US" sz="1200">
                <a:latin typeface="Arial" charset="0"/>
              </a:rPr>
              <a:pPr eaLnBrk="1" hangingPunct="1"/>
              <a:t>17</a:t>
            </a:fld>
            <a:endParaRPr lang="en-US" sz="120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EFB1DAD7-3AD1-4042-9DBD-8880635EC620}" type="slidenum">
              <a:rPr lang="en-US" sz="1200">
                <a:latin typeface="Arial" charset="0"/>
              </a:rPr>
              <a:pPr eaLnBrk="1" hangingPunct="1"/>
              <a:t>19</a:t>
            </a:fld>
            <a:endParaRPr lang="en-US" sz="120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848CA26C-6A6F-4748-B566-3780922461BE}" type="slidenum">
              <a:rPr lang="en-US" sz="1200">
                <a:latin typeface="Arial" charset="0"/>
              </a:rPr>
              <a:pPr eaLnBrk="1" hangingPunct="1"/>
              <a:t>21</a:t>
            </a:fld>
            <a:endParaRPr lang="en-US" sz="120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0C48FBD-5C31-4DE9-B9DF-DE90E56EBFE7}" type="slidenum">
              <a:rPr lang="en-US" sz="1200">
                <a:latin typeface="Arial" charset="0"/>
              </a:rPr>
              <a:pPr eaLnBrk="1" hangingPunct="1"/>
              <a:t>22</a:t>
            </a:fld>
            <a:endParaRPr lang="en-US" sz="120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5004B42-FCD2-4774-8FA8-A3A7518FE7D8}" type="slidenum">
              <a:rPr lang="en-US" sz="1200">
                <a:latin typeface="Arial" charset="0"/>
              </a:rPr>
              <a:pPr eaLnBrk="1" hangingPunct="1"/>
              <a:t>23</a:t>
            </a:fld>
            <a:endParaRPr lang="en-US" sz="120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C78F9318-EBC9-4368-9A5E-51FA59091F15}" type="slidenum">
              <a:rPr lang="en-US" sz="1200">
                <a:latin typeface="Arial" charset="0"/>
              </a:rPr>
              <a:pPr eaLnBrk="1" hangingPunct="1"/>
              <a:t>24</a:t>
            </a:fld>
            <a:endParaRPr lang="en-US" sz="120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3A500F06-9F25-4102-8F13-C970F82A97F2}" type="slidenum">
              <a:rPr lang="en-US" sz="1200">
                <a:latin typeface="Arial" charset="0"/>
              </a:rPr>
              <a:pPr eaLnBrk="1" hangingPunct="1"/>
              <a:t>2</a:t>
            </a:fld>
            <a:endParaRPr lang="en-US" sz="120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EE7A2147-1E34-4AA3-8E1B-0D631D0EC83F}" type="slidenum">
              <a:rPr lang="en-US" sz="1200">
                <a:latin typeface="Arial" charset="0"/>
              </a:rPr>
              <a:pPr eaLnBrk="1" hangingPunct="1"/>
              <a:t>25</a:t>
            </a:fld>
            <a:endParaRPr lang="en-US" sz="120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BAA31330-1438-4C70-9D56-7A28934C590C}" type="slidenum">
              <a:rPr lang="en-US" sz="1200">
                <a:latin typeface="Arial" charset="0"/>
              </a:rPr>
              <a:pPr eaLnBrk="1" hangingPunct="1"/>
              <a:t>26</a:t>
            </a:fld>
            <a:endParaRPr lang="en-US" sz="120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226307E3-786A-46EF-AC77-DC0AB2329465}" type="slidenum">
              <a:rPr lang="en-US" sz="1200">
                <a:latin typeface="Arial" charset="0"/>
              </a:rPr>
              <a:pPr eaLnBrk="1" hangingPunct="1"/>
              <a:t>27</a:t>
            </a:fld>
            <a:endParaRPr lang="en-US" sz="120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A9F808DB-31EB-4B65-A107-DF7FCFF4A538}" type="slidenum">
              <a:rPr lang="en-US" sz="1200">
                <a:latin typeface="Arial" charset="0"/>
              </a:rPr>
              <a:pPr eaLnBrk="1" hangingPunct="1"/>
              <a:t>28</a:t>
            </a:fld>
            <a:endParaRPr lang="en-US" sz="120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918D5879-01E1-48B7-AD7F-D7CF7F1D366F}" type="slidenum">
              <a:rPr lang="en-US" sz="1200">
                <a:latin typeface="Arial" charset="0"/>
              </a:rPr>
              <a:pPr eaLnBrk="1" hangingPunct="1"/>
              <a:t>29</a:t>
            </a:fld>
            <a:endParaRPr lang="en-US" sz="120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B9D30378-24C0-4FD2-83A9-B9B513A52B6E}" type="slidenum">
              <a:rPr lang="en-US" sz="1200">
                <a:latin typeface="Arial" charset="0"/>
              </a:rPr>
              <a:pPr eaLnBrk="1" hangingPunct="1"/>
              <a:t>30</a:t>
            </a:fld>
            <a:endParaRPr lang="en-US" sz="120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5B4111E-3A19-464E-A853-440CF6C131E7}" type="slidenum">
              <a:rPr lang="en-US" sz="1200">
                <a:latin typeface="Arial" charset="0"/>
              </a:rPr>
              <a:pPr eaLnBrk="1" hangingPunct="1"/>
              <a:t>31</a:t>
            </a:fld>
            <a:endParaRPr lang="en-US" sz="120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F2EC7BE8-BB60-4480-93E6-26EE75D9E405}" type="slidenum">
              <a:rPr lang="en-US" sz="1200">
                <a:latin typeface="Arial" charset="0"/>
              </a:rPr>
              <a:pPr eaLnBrk="1" hangingPunct="1"/>
              <a:t>32</a:t>
            </a:fld>
            <a:endParaRPr lang="en-US" sz="120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455F109B-E907-43B3-BFD4-E3C24E824A40}" type="slidenum">
              <a:rPr lang="en-US" sz="1200">
                <a:latin typeface="Arial" charset="0"/>
              </a:rPr>
              <a:pPr eaLnBrk="1" hangingPunct="1"/>
              <a:t>34</a:t>
            </a:fld>
            <a:endParaRPr lang="en-US" sz="1200">
              <a:latin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8B5B76F0-3896-4CF4-93CD-722F72630620}" type="slidenum">
              <a:rPr lang="en-US" sz="1200">
                <a:latin typeface="Arial" charset="0"/>
              </a:rPr>
              <a:pPr eaLnBrk="1" hangingPunct="1"/>
              <a:t>35</a:t>
            </a:fld>
            <a:endParaRPr lang="en-US" sz="120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FEC0BB43-0E2D-4ECA-99D4-4CC378A4A48A}" type="slidenum">
              <a:rPr lang="en-US" sz="1200">
                <a:latin typeface="Arial" charset="0"/>
              </a:rPr>
              <a:pPr eaLnBrk="1" hangingPunct="1"/>
              <a:t>3</a:t>
            </a:fld>
            <a:endParaRPr lang="en-US" sz="120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A5A77434-A1EF-417E-AF4F-514A640F168D}" type="slidenum">
              <a:rPr lang="en-US" sz="1200">
                <a:latin typeface="Arial" charset="0"/>
              </a:rPr>
              <a:pPr eaLnBrk="1" hangingPunct="1"/>
              <a:t>36</a:t>
            </a:fld>
            <a:endParaRPr lang="en-US" sz="120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03657990-DA9B-4988-A41B-F113F44F732B}" type="slidenum">
              <a:rPr lang="en-US" sz="1200">
                <a:latin typeface="Arial" charset="0"/>
              </a:rPr>
              <a:pPr eaLnBrk="1" hangingPunct="1"/>
              <a:t>37</a:t>
            </a:fld>
            <a:endParaRPr lang="en-US" sz="1200">
              <a:latin typeface="Arial"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76F95FD6-9B12-41E2-843A-274A120E2765}" type="slidenum">
              <a:rPr lang="en-US" sz="1200">
                <a:latin typeface="Arial" charset="0"/>
              </a:rPr>
              <a:pPr eaLnBrk="1" hangingPunct="1"/>
              <a:t>38</a:t>
            </a:fld>
            <a:endParaRPr lang="en-US" sz="1200">
              <a:latin typeface="Arial"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75B7514D-2C35-4E2C-855C-02A91AD6A616}" type="slidenum">
              <a:rPr lang="en-US" sz="1200">
                <a:latin typeface="Arial" charset="0"/>
              </a:rPr>
              <a:pPr eaLnBrk="1" hangingPunct="1"/>
              <a:t>39</a:t>
            </a:fld>
            <a:endParaRPr lang="en-US" sz="1200">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455F109B-E907-43B3-BFD4-E3C24E824A40}" type="slidenum">
              <a:rPr lang="en-US" sz="1200">
                <a:latin typeface="Arial" charset="0"/>
              </a:rPr>
              <a:pPr eaLnBrk="1" hangingPunct="1"/>
              <a:t>40</a:t>
            </a:fld>
            <a:endParaRPr lang="en-US" sz="1200">
              <a:latin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781A04AD-29B1-4C9A-B641-C83638B4DF36}" type="slidenum">
              <a:rPr lang="en-US" sz="1200">
                <a:latin typeface="Arial" charset="0"/>
              </a:rPr>
              <a:pPr eaLnBrk="1" hangingPunct="1"/>
              <a:t>41</a:t>
            </a:fld>
            <a:endParaRPr lang="en-US" sz="1200">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8645C789-5461-4F0C-A9E6-D9973A453FA4}" type="slidenum">
              <a:rPr lang="en-US" sz="1200">
                <a:latin typeface="Arial" charset="0"/>
              </a:rPr>
              <a:pPr eaLnBrk="1" hangingPunct="1"/>
              <a:t>42</a:t>
            </a:fld>
            <a:endParaRPr lang="en-US" sz="120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FDD89B7-358F-4FB1-AF9B-3B61E59E2AE1}" type="slidenum">
              <a:rPr lang="en-US" sz="1200">
                <a:latin typeface="Arial" charset="0"/>
              </a:rPr>
              <a:pPr eaLnBrk="1" hangingPunct="1"/>
              <a:t>43</a:t>
            </a:fld>
            <a:endParaRPr lang="en-US" sz="120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34DACB72-5FE6-4EA2-90A8-C982C47BC0F5}" type="slidenum">
              <a:rPr lang="en-US" sz="1200">
                <a:latin typeface="Arial" charset="0"/>
              </a:rPr>
              <a:pPr eaLnBrk="1" hangingPunct="1"/>
              <a:t>44</a:t>
            </a:fld>
            <a:endParaRPr lang="en-US" sz="1200">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E51557E9-9BA1-4E16-A61A-5D7887FEF724}" type="slidenum">
              <a:rPr lang="en-US" sz="1200">
                <a:latin typeface="Arial" charset="0"/>
              </a:rPr>
              <a:pPr eaLnBrk="1" hangingPunct="1"/>
              <a:t>50</a:t>
            </a:fld>
            <a:endParaRPr lang="en-US" sz="120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9C5593B-B6C6-4C3C-8445-CC84609AC422}" type="slidenum">
              <a:rPr lang="en-US" sz="1200">
                <a:latin typeface="Arial" charset="0"/>
              </a:rPr>
              <a:pPr eaLnBrk="1" hangingPunct="1"/>
              <a:t>4</a:t>
            </a:fld>
            <a:endParaRPr lang="en-US" sz="12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7302D3D7-3149-4926-A8DD-B67F82396089}" type="slidenum">
              <a:rPr lang="en-US" sz="1200">
                <a:latin typeface="Arial" charset="0"/>
              </a:rPr>
              <a:pPr eaLnBrk="1" hangingPunct="1"/>
              <a:t>51</a:t>
            </a:fld>
            <a:endParaRPr lang="en-US" sz="1200">
              <a:latin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EA69D9DC-359E-490E-AD20-00FFAA921BDE}" type="slidenum">
              <a:rPr lang="en-US" sz="1200">
                <a:latin typeface="Arial" charset="0"/>
              </a:rPr>
              <a:pPr eaLnBrk="1" hangingPunct="1"/>
              <a:t>5</a:t>
            </a:fld>
            <a:endParaRPr lang="en-US" sz="120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C9FE0029-2FEF-4E24-994B-6B21865A0C02}" type="slidenum">
              <a:rPr lang="en-US" sz="1200">
                <a:latin typeface="Arial" charset="0"/>
              </a:rPr>
              <a:pPr eaLnBrk="1" hangingPunct="1"/>
              <a:t>6</a:t>
            </a:fld>
            <a:endParaRPr lang="en-US" sz="120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4047B0F0-DBEC-452A-8322-0F85D480F5AC}" type="slidenum">
              <a:rPr lang="en-US" sz="1200">
                <a:latin typeface="Arial" charset="0"/>
              </a:rPr>
              <a:pPr eaLnBrk="1" hangingPunct="1"/>
              <a:t>7</a:t>
            </a:fld>
            <a:endParaRPr lang="en-US" sz="120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A780B1D0-DDD3-47FD-95C1-F4F22893A625}" type="slidenum">
              <a:rPr lang="en-US" sz="1200">
                <a:latin typeface="Arial" charset="0"/>
              </a:rPr>
              <a:pPr eaLnBrk="1" hangingPunct="1"/>
              <a:t>8</a:t>
            </a:fld>
            <a:endParaRPr lang="en-US" sz="120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3DBD73BD-84DB-4C97-88DC-C05AE626C2F7}" type="slidenum">
              <a:rPr lang="en-US" sz="1200">
                <a:latin typeface="Arial" charset="0"/>
              </a:rPr>
              <a:pPr eaLnBrk="1" hangingPunct="1"/>
              <a:t>10</a:t>
            </a:fld>
            <a:endParaRPr lang="en-US" sz="120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p:cNvGrpSpPr>
            <a:grpSpLocks/>
          </p:cNvGrpSpPr>
          <p:nvPr/>
        </p:nvGrpSpPr>
        <p:grpSpPr bwMode="auto">
          <a:xfrm>
            <a:off x="0" y="0"/>
            <a:ext cx="9144000" cy="3365500"/>
            <a:chOff x="0" y="0"/>
            <a:chExt cx="5760" cy="2120"/>
          </a:xfrm>
        </p:grpSpPr>
        <p:pic>
          <p:nvPicPr>
            <p:cNvPr id="5" name="Picture 16" descr="ARTBANNA"/>
            <p:cNvPicPr>
              <a:picLocks noChangeAspect="1" noChangeArrowheads="1"/>
            </p:cNvPicPr>
            <p:nvPr userDrawn="1"/>
          </p:nvPicPr>
          <p:blipFill>
            <a:blip r:embed="rId2">
              <a:extLst>
                <a:ext uri="{28A0092B-C50C-407E-A947-70E740481C1C}">
                  <a14:useLocalDpi xmlns:a14="http://schemas.microsoft.com/office/drawing/2010/main" val="0"/>
                </a:ext>
              </a:extLst>
            </a:blip>
            <a:srcRect l="8125"/>
            <a:stretch>
              <a:fillRect/>
            </a:stretch>
          </p:blipFill>
          <p:spPr bwMode="invGray">
            <a:xfrm>
              <a:off x="0" y="0"/>
              <a:ext cx="576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Arthsepa"/>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8" y="2059"/>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6869" name="Rectangle 5"/>
          <p:cNvSpPr>
            <a:spLocks noGrp="1" noChangeArrowheads="1"/>
          </p:cNvSpPr>
          <p:nvPr>
            <p:ph type="ctrTitle"/>
          </p:nvPr>
        </p:nvSpPr>
        <p:spPr>
          <a:xfrm>
            <a:off x="990600" y="1905000"/>
            <a:ext cx="7772400" cy="1143000"/>
          </a:xfrm>
        </p:spPr>
        <p:txBody>
          <a:bodyPr/>
          <a:lstStyle>
            <a:lvl1pPr algn="r">
              <a:defRPr/>
            </a:lvl1pPr>
          </a:lstStyle>
          <a:p>
            <a:pPr lvl="0"/>
            <a:r>
              <a:rPr lang="en-US" noProof="0" smtClean="0"/>
              <a:t>Click to edit Master title style</a:t>
            </a:r>
          </a:p>
        </p:txBody>
      </p:sp>
      <p:sp>
        <p:nvSpPr>
          <p:cNvPr id="36870"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pPr lvl="0"/>
            <a:r>
              <a:rPr lang="en-US" noProof="0" smtClean="0"/>
              <a:t>Click to edit Master subtitle style</a:t>
            </a:r>
          </a:p>
        </p:txBody>
      </p:sp>
      <p:sp>
        <p:nvSpPr>
          <p:cNvPr id="7" name="Rectangle 7"/>
          <p:cNvSpPr>
            <a:spLocks noGrp="1" noChangeArrowheads="1"/>
          </p:cNvSpPr>
          <p:nvPr>
            <p:ph type="dt" sz="half" idx="10"/>
          </p:nvPr>
        </p:nvSpPr>
        <p:spPr>
          <a:xfrm>
            <a:off x="3359150" y="6343650"/>
            <a:ext cx="1905000" cy="457200"/>
          </a:xfrm>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a:xfrm>
            <a:off x="6019800" y="6343650"/>
            <a:ext cx="2895600" cy="457200"/>
          </a:xfrm>
        </p:spPr>
        <p:txBody>
          <a:bodyPr/>
          <a:lstStyle>
            <a:lvl1pPr>
              <a:defRPr smtClean="0"/>
            </a:lvl1pPr>
          </a:lstStyle>
          <a:p>
            <a:pPr>
              <a:defRPr/>
            </a:pPr>
            <a:endParaRPr lang="en-US"/>
          </a:p>
        </p:txBody>
      </p:sp>
      <p:sp>
        <p:nvSpPr>
          <p:cNvPr id="9" name="Rectangle 9"/>
          <p:cNvSpPr>
            <a:spLocks noGrp="1" noChangeArrowheads="1"/>
          </p:cNvSpPr>
          <p:nvPr>
            <p:ph type="sldNum" sz="quarter" idx="12"/>
          </p:nvPr>
        </p:nvSpPr>
        <p:spPr>
          <a:xfrm>
            <a:off x="125413" y="6361113"/>
            <a:ext cx="1905000" cy="457200"/>
          </a:xfrm>
        </p:spPr>
        <p:txBody>
          <a:bodyPr/>
          <a:lstStyle>
            <a:lvl1pPr>
              <a:defRPr smtClean="0"/>
            </a:lvl1pPr>
          </a:lstStyle>
          <a:p>
            <a:pPr>
              <a:defRPr/>
            </a:pPr>
            <a:fld id="{FBE37ECE-87FE-4B82-A926-EAF6D48A96F6}" type="slidenum">
              <a:rPr lang="en-US"/>
              <a:pPr>
                <a:defRPr/>
              </a:pPr>
              <a:t>‹#›</a:t>
            </a:fld>
            <a:endParaRPr lang="en-US"/>
          </a:p>
        </p:txBody>
      </p:sp>
    </p:spTree>
    <p:extLst>
      <p:ext uri="{BB962C8B-B14F-4D97-AF65-F5344CB8AC3E}">
        <p14:creationId xmlns:p14="http://schemas.microsoft.com/office/powerpoint/2010/main" val="3834139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FE652C4-1A2B-42BC-B519-B2C4364E7C95}" type="slidenum">
              <a:rPr lang="en-US"/>
              <a:pPr>
                <a:defRPr/>
              </a:pPr>
              <a:t>‹#›</a:t>
            </a:fld>
            <a:endParaRPr lang="en-US"/>
          </a:p>
        </p:txBody>
      </p:sp>
    </p:spTree>
    <p:extLst>
      <p:ext uri="{BB962C8B-B14F-4D97-AF65-F5344CB8AC3E}">
        <p14:creationId xmlns:p14="http://schemas.microsoft.com/office/powerpoint/2010/main" val="83032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6088" y="722313"/>
            <a:ext cx="21590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7500" y="722313"/>
            <a:ext cx="6326188"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DE44365-EF6C-4F1D-A93B-5DD5F48E8175}" type="slidenum">
              <a:rPr lang="en-US"/>
              <a:pPr>
                <a:defRPr/>
              </a:pPr>
              <a:t>‹#›</a:t>
            </a:fld>
            <a:endParaRPr lang="en-US"/>
          </a:p>
        </p:txBody>
      </p:sp>
    </p:spTree>
    <p:extLst>
      <p:ext uri="{BB962C8B-B14F-4D97-AF65-F5344CB8AC3E}">
        <p14:creationId xmlns:p14="http://schemas.microsoft.com/office/powerpoint/2010/main" val="316047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D4114B7-9721-44FB-885F-F6E5CBB061AE}" type="slidenum">
              <a:rPr lang="en-US"/>
              <a:pPr>
                <a:defRPr/>
              </a:pPr>
              <a:t>‹#›</a:t>
            </a:fld>
            <a:endParaRPr lang="en-US"/>
          </a:p>
        </p:txBody>
      </p:sp>
    </p:spTree>
    <p:extLst>
      <p:ext uri="{BB962C8B-B14F-4D97-AF65-F5344CB8AC3E}">
        <p14:creationId xmlns:p14="http://schemas.microsoft.com/office/powerpoint/2010/main" val="140296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A58CBFFB-1775-42C9-8E1D-588FFA8D081B}" type="slidenum">
              <a:rPr lang="en-US"/>
              <a:pPr>
                <a:defRPr/>
              </a:pPr>
              <a:t>‹#›</a:t>
            </a:fld>
            <a:endParaRPr lang="en-US"/>
          </a:p>
        </p:txBody>
      </p:sp>
    </p:spTree>
    <p:extLst>
      <p:ext uri="{BB962C8B-B14F-4D97-AF65-F5344CB8AC3E}">
        <p14:creationId xmlns:p14="http://schemas.microsoft.com/office/powerpoint/2010/main" val="150611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429DCA30-010D-4653-8DBE-3BBD2D66ED1C}" type="slidenum">
              <a:rPr lang="en-US"/>
              <a:pPr>
                <a:defRPr/>
              </a:pPr>
              <a:t>‹#›</a:t>
            </a:fld>
            <a:endParaRPr lang="en-US"/>
          </a:p>
        </p:txBody>
      </p:sp>
    </p:spTree>
    <p:extLst>
      <p:ext uri="{BB962C8B-B14F-4D97-AF65-F5344CB8AC3E}">
        <p14:creationId xmlns:p14="http://schemas.microsoft.com/office/powerpoint/2010/main" val="72910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8BA2EE39-580E-4399-83CD-8B544D618E33}" type="slidenum">
              <a:rPr lang="en-US"/>
              <a:pPr>
                <a:defRPr/>
              </a:pPr>
              <a:t>‹#›</a:t>
            </a:fld>
            <a:endParaRPr lang="en-US"/>
          </a:p>
        </p:txBody>
      </p:sp>
    </p:spTree>
    <p:extLst>
      <p:ext uri="{BB962C8B-B14F-4D97-AF65-F5344CB8AC3E}">
        <p14:creationId xmlns:p14="http://schemas.microsoft.com/office/powerpoint/2010/main" val="216462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C1C99D2F-4A26-482C-A24B-79D8782A4697}" type="slidenum">
              <a:rPr lang="en-US"/>
              <a:pPr>
                <a:defRPr/>
              </a:pPr>
              <a:t>‹#›</a:t>
            </a:fld>
            <a:endParaRPr lang="en-US"/>
          </a:p>
        </p:txBody>
      </p:sp>
    </p:spTree>
    <p:extLst>
      <p:ext uri="{BB962C8B-B14F-4D97-AF65-F5344CB8AC3E}">
        <p14:creationId xmlns:p14="http://schemas.microsoft.com/office/powerpoint/2010/main" val="203804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C99E1F35-E3E7-4004-90A4-6A203DCB0925}" type="slidenum">
              <a:rPr lang="en-US"/>
              <a:pPr>
                <a:defRPr/>
              </a:pPr>
              <a:t>‹#›</a:t>
            </a:fld>
            <a:endParaRPr lang="en-US"/>
          </a:p>
        </p:txBody>
      </p:sp>
    </p:spTree>
    <p:extLst>
      <p:ext uri="{BB962C8B-B14F-4D97-AF65-F5344CB8AC3E}">
        <p14:creationId xmlns:p14="http://schemas.microsoft.com/office/powerpoint/2010/main" val="360268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3F95FAE-A77D-4C2A-AF92-50DFFC3FE6FC}" type="slidenum">
              <a:rPr lang="en-US"/>
              <a:pPr>
                <a:defRPr/>
              </a:pPr>
              <a:t>‹#›</a:t>
            </a:fld>
            <a:endParaRPr lang="en-US"/>
          </a:p>
        </p:txBody>
      </p:sp>
    </p:spTree>
    <p:extLst>
      <p:ext uri="{BB962C8B-B14F-4D97-AF65-F5344CB8AC3E}">
        <p14:creationId xmlns:p14="http://schemas.microsoft.com/office/powerpoint/2010/main" val="840794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D996D7BE-E509-4193-AAE7-D63E0B01FC5A}" type="slidenum">
              <a:rPr lang="en-US"/>
              <a:pPr>
                <a:defRPr/>
              </a:pPr>
              <a:t>‹#›</a:t>
            </a:fld>
            <a:endParaRPr lang="en-US"/>
          </a:p>
        </p:txBody>
      </p:sp>
    </p:spTree>
    <p:extLst>
      <p:ext uri="{BB962C8B-B14F-4D97-AF65-F5344CB8AC3E}">
        <p14:creationId xmlns:p14="http://schemas.microsoft.com/office/powerpoint/2010/main" val="1798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0"/>
          <p:cNvGrpSpPr>
            <a:grpSpLocks/>
          </p:cNvGrpSpPr>
          <p:nvPr/>
        </p:nvGrpSpPr>
        <p:grpSpPr bwMode="auto">
          <a:xfrm>
            <a:off x="-7938" y="1636713"/>
            <a:ext cx="9148763" cy="4618037"/>
            <a:chOff x="-5" y="1031"/>
            <a:chExt cx="5763" cy="2909"/>
          </a:xfrm>
        </p:grpSpPr>
        <p:pic>
          <p:nvPicPr>
            <p:cNvPr id="1032" name="Picture 16" descr="ARTHSEP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gray">
            <a:xfrm>
              <a:off x="3778" y="3893"/>
              <a:ext cx="1980"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8" descr="Arthsep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 y="1031"/>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6"/>
          <p:cNvSpPr>
            <a:spLocks noGrp="1" noChangeArrowheads="1"/>
          </p:cNvSpPr>
          <p:nvPr>
            <p:ph type="title"/>
          </p:nvPr>
        </p:nvSpPr>
        <p:spPr bwMode="auto">
          <a:xfrm>
            <a:off x="317500" y="722313"/>
            <a:ext cx="86375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7"/>
          <p:cNvSpPr>
            <a:spLocks noGrp="1" noChangeArrowheads="1"/>
          </p:cNvSpPr>
          <p:nvPr>
            <p:ph type="body" idx="1"/>
          </p:nvPr>
        </p:nvSpPr>
        <p:spPr bwMode="auto">
          <a:xfrm>
            <a:off x="328613" y="1941513"/>
            <a:ext cx="820896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8" name="Rectangle 8"/>
          <p:cNvSpPr>
            <a:spLocks noGrp="1" noChangeArrowheads="1"/>
          </p:cNvSpPr>
          <p:nvPr>
            <p:ph type="dt" sz="half" idx="2"/>
          </p:nvPr>
        </p:nvSpPr>
        <p:spPr bwMode="auto">
          <a:xfrm>
            <a:off x="3433763" y="63436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mn-lt"/>
              </a:defRPr>
            </a:lvl1pPr>
          </a:lstStyle>
          <a:p>
            <a:pPr>
              <a:defRPr/>
            </a:pPr>
            <a:endParaRPr lang="en-US"/>
          </a:p>
        </p:txBody>
      </p:sp>
      <p:sp>
        <p:nvSpPr>
          <p:cNvPr id="5129" name="Rectangle 9"/>
          <p:cNvSpPr>
            <a:spLocks noGrp="1" noChangeArrowheads="1"/>
          </p:cNvSpPr>
          <p:nvPr>
            <p:ph type="ftr" sz="quarter" idx="3"/>
          </p:nvPr>
        </p:nvSpPr>
        <p:spPr bwMode="auto">
          <a:xfrm>
            <a:off x="6108700" y="63436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atin typeface="+mn-lt"/>
              </a:defRPr>
            </a:lvl1pPr>
          </a:lstStyle>
          <a:p>
            <a:pPr>
              <a:defRPr/>
            </a:pPr>
            <a:endParaRPr lang="en-US"/>
          </a:p>
        </p:txBody>
      </p:sp>
      <p:sp>
        <p:nvSpPr>
          <p:cNvPr id="5130" name="Rectangle 10"/>
          <p:cNvSpPr>
            <a:spLocks noGrp="1" noChangeArrowheads="1"/>
          </p:cNvSpPr>
          <p:nvPr>
            <p:ph type="sldNum" sz="quarter" idx="4"/>
          </p:nvPr>
        </p:nvSpPr>
        <p:spPr bwMode="auto">
          <a:xfrm>
            <a:off x="146050" y="63611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mtClean="0">
                <a:latin typeface="+mn-lt"/>
              </a:defRPr>
            </a:lvl1pPr>
          </a:lstStyle>
          <a:p>
            <a:pPr>
              <a:defRPr/>
            </a:pPr>
            <a:fld id="{8DFA19D5-A4CD-459E-8112-57EF195F253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CCFF33"/>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Matthew’s Gospel</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James and Matthew</a:t>
            </a:r>
          </a:p>
        </p:txBody>
      </p:sp>
      <p:sp>
        <p:nvSpPr>
          <p:cNvPr id="16387" name="Rectangle 3"/>
          <p:cNvSpPr>
            <a:spLocks noGrp="1" noChangeArrowheads="1"/>
          </p:cNvSpPr>
          <p:nvPr>
            <p:ph type="body" idx="1"/>
          </p:nvPr>
        </p:nvSpPr>
        <p:spPr/>
        <p:txBody>
          <a:bodyPr/>
          <a:lstStyle/>
          <a:p>
            <a:pPr eaLnBrk="1" hangingPunct="1"/>
            <a:r>
              <a:rPr lang="en-US" dirty="0" smtClean="0">
                <a:solidFill>
                  <a:schemeClr val="tx2"/>
                </a:solidFill>
              </a:rPr>
              <a:t>James 5:12</a:t>
            </a:r>
            <a:r>
              <a:rPr lang="en-US" dirty="0" smtClean="0"/>
              <a:t> But above all, my brethren, do not swear, either by heaven or by earth or with any other oath; but your yes is to be yes, and your no, no, so that you may not fall under judgment</a:t>
            </a:r>
            <a:br>
              <a:rPr lang="en-US" dirty="0" smtClean="0"/>
            </a:br>
            <a:r>
              <a:rPr lang="en-US" dirty="0" smtClean="0">
                <a:solidFill>
                  <a:schemeClr val="tx2"/>
                </a:solidFill>
              </a:rPr>
              <a:t>Mat 5:34ff</a:t>
            </a:r>
            <a:r>
              <a:rPr lang="en-US" dirty="0" smtClean="0"/>
              <a:t>:  But I say to you, make no oath at all….but let your statement be “Yes, yes” or “No, no”;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Matthew’s story: Apostling</a:t>
            </a:r>
          </a:p>
        </p:txBody>
      </p:sp>
      <p:sp>
        <p:nvSpPr>
          <p:cNvPr id="92163" name="Rectangle 3"/>
          <p:cNvSpPr>
            <a:spLocks noGrp="1" noChangeArrowheads="1"/>
          </p:cNvSpPr>
          <p:nvPr>
            <p:ph type="body" idx="1"/>
          </p:nvPr>
        </p:nvSpPr>
        <p:spPr>
          <a:xfrm>
            <a:off x="381000" y="1676400"/>
            <a:ext cx="8208963" cy="4724400"/>
          </a:xfrm>
        </p:spPr>
        <p:txBody>
          <a:bodyPr/>
          <a:lstStyle/>
          <a:p>
            <a:pPr eaLnBrk="1" hangingPunct="1">
              <a:lnSpc>
                <a:spcPct val="90000"/>
              </a:lnSpc>
            </a:pPr>
            <a:r>
              <a:rPr lang="en-US" sz="2800" b="1" dirty="0" err="1" smtClean="0"/>
              <a:t>Apostling</a:t>
            </a:r>
            <a:r>
              <a:rPr lang="en-US" sz="2800" b="1" dirty="0" smtClean="0"/>
              <a:t> (sent one):  Discipleship theme </a:t>
            </a:r>
          </a:p>
          <a:p>
            <a:pPr eaLnBrk="1" hangingPunct="1">
              <a:lnSpc>
                <a:spcPct val="90000"/>
              </a:lnSpc>
            </a:pPr>
            <a:r>
              <a:rPr lang="en-US" dirty="0" smtClean="0"/>
              <a:t>How does one begin to be an disciple of Jesus?</a:t>
            </a:r>
          </a:p>
          <a:p>
            <a:pPr eaLnBrk="1" hangingPunct="1">
              <a:lnSpc>
                <a:spcPct val="90000"/>
              </a:lnSpc>
            </a:pPr>
            <a:r>
              <a:rPr lang="en-US" dirty="0" smtClean="0"/>
              <a:t>Peter the consummate disciple:</a:t>
            </a:r>
          </a:p>
          <a:p>
            <a:pPr eaLnBrk="1" hangingPunct="1">
              <a:lnSpc>
                <a:spcPct val="90000"/>
              </a:lnSpc>
            </a:pPr>
            <a:r>
              <a:rPr lang="en-US" dirty="0" smtClean="0"/>
              <a:t>Why so many unique stories of Peter:</a:t>
            </a:r>
          </a:p>
          <a:p>
            <a:pPr lvl="1" eaLnBrk="1" hangingPunct="1">
              <a:lnSpc>
                <a:spcPct val="90000"/>
              </a:lnSpc>
            </a:pPr>
            <a:r>
              <a:rPr lang="en-US" dirty="0" smtClean="0"/>
              <a:t>Walking on water—little faith 14:28ff </a:t>
            </a:r>
          </a:p>
          <a:p>
            <a:pPr lvl="1" eaLnBrk="1" hangingPunct="1">
              <a:lnSpc>
                <a:spcPct val="90000"/>
              </a:lnSpc>
            </a:pPr>
            <a:r>
              <a:rPr lang="en-US" dirty="0" smtClean="0"/>
              <a:t>Peter-Rock—representative disciple, </a:t>
            </a:r>
          </a:p>
          <a:p>
            <a:pPr lvl="1" eaLnBrk="1" hangingPunct="1">
              <a:lnSpc>
                <a:spcPct val="90000"/>
              </a:lnSpc>
            </a:pPr>
            <a:r>
              <a:rPr lang="en-US" dirty="0" smtClean="0"/>
              <a:t>Get behind me Satan—16:21</a:t>
            </a:r>
          </a:p>
          <a:p>
            <a:pPr lvl="1" eaLnBrk="1" hangingPunct="1">
              <a:lnSpc>
                <a:spcPct val="90000"/>
              </a:lnSpc>
            </a:pPr>
            <a:r>
              <a:rPr lang="en-US" dirty="0" smtClean="0"/>
              <a:t>Temple tax– 17:24ff</a:t>
            </a:r>
          </a:p>
          <a:p>
            <a:pPr lvl="1" eaLnBrk="1" hangingPunct="1">
              <a:lnSpc>
                <a:spcPct val="90000"/>
              </a:lnSpc>
            </a:pPr>
            <a:r>
              <a:rPr lang="en-US" dirty="0" smtClean="0"/>
              <a:t>3x Denial –26:69ff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63">
                                            <p:txEl>
                                              <p:pRg st="2" end="2"/>
                                            </p:txEl>
                                          </p:spTgt>
                                        </p:tgtEl>
                                        <p:attrNameLst>
                                          <p:attrName>style.visibility</p:attrName>
                                        </p:attrNameLst>
                                      </p:cBhvr>
                                      <p:to>
                                        <p:strVal val="visible"/>
                                      </p:to>
                                    </p:set>
                                    <p:anim calcmode="lin" valueType="num">
                                      <p:cBhvr additive="base">
                                        <p:cTn id="19" dur="500" fill="hold"/>
                                        <p:tgtEl>
                                          <p:spTgt spid="921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 calcmode="lin" valueType="num">
                                      <p:cBhvr additive="base">
                                        <p:cTn id="25" dur="500" fill="hold"/>
                                        <p:tgtEl>
                                          <p:spTgt spid="921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163">
                                            <p:txEl>
                                              <p:pRg st="4" end="4"/>
                                            </p:txEl>
                                          </p:spTgt>
                                        </p:tgtEl>
                                        <p:attrNameLst>
                                          <p:attrName>style.visibility</p:attrName>
                                        </p:attrNameLst>
                                      </p:cBhvr>
                                      <p:to>
                                        <p:strVal val="visible"/>
                                      </p:to>
                                    </p:set>
                                    <p:anim calcmode="lin" valueType="num">
                                      <p:cBhvr additive="base">
                                        <p:cTn id="31" dur="500" fill="hold"/>
                                        <p:tgtEl>
                                          <p:spTgt spid="9216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2163">
                                            <p:txEl>
                                              <p:pRg st="5" end="5"/>
                                            </p:txEl>
                                          </p:spTgt>
                                        </p:tgtEl>
                                        <p:attrNameLst>
                                          <p:attrName>style.visibility</p:attrName>
                                        </p:attrNameLst>
                                      </p:cBhvr>
                                      <p:to>
                                        <p:strVal val="visible"/>
                                      </p:to>
                                    </p:set>
                                    <p:anim calcmode="lin" valueType="num">
                                      <p:cBhvr additive="base">
                                        <p:cTn id="37" dur="500" fill="hold"/>
                                        <p:tgtEl>
                                          <p:spTgt spid="9216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2163">
                                            <p:txEl>
                                              <p:pRg st="6" end="6"/>
                                            </p:txEl>
                                          </p:spTgt>
                                        </p:tgtEl>
                                        <p:attrNameLst>
                                          <p:attrName>style.visibility</p:attrName>
                                        </p:attrNameLst>
                                      </p:cBhvr>
                                      <p:to>
                                        <p:strVal val="visible"/>
                                      </p:to>
                                    </p:set>
                                    <p:anim calcmode="lin" valueType="num">
                                      <p:cBhvr additive="base">
                                        <p:cTn id="43" dur="500" fill="hold"/>
                                        <p:tgtEl>
                                          <p:spTgt spid="9216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21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2163">
                                            <p:txEl>
                                              <p:pRg st="7" end="7"/>
                                            </p:txEl>
                                          </p:spTgt>
                                        </p:tgtEl>
                                        <p:attrNameLst>
                                          <p:attrName>style.visibility</p:attrName>
                                        </p:attrNameLst>
                                      </p:cBhvr>
                                      <p:to>
                                        <p:strVal val="visible"/>
                                      </p:to>
                                    </p:set>
                                    <p:anim calcmode="lin" valueType="num">
                                      <p:cBhvr additive="base">
                                        <p:cTn id="49" dur="500" fill="hold"/>
                                        <p:tgtEl>
                                          <p:spTgt spid="9216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21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2163">
                                            <p:txEl>
                                              <p:pRg st="8" end="8"/>
                                            </p:txEl>
                                          </p:spTgt>
                                        </p:tgtEl>
                                        <p:attrNameLst>
                                          <p:attrName>style.visibility</p:attrName>
                                        </p:attrNameLst>
                                      </p:cBhvr>
                                      <p:to>
                                        <p:strVal val="visible"/>
                                      </p:to>
                                    </p:set>
                                    <p:anim calcmode="lin" valueType="num">
                                      <p:cBhvr additive="base">
                                        <p:cTn id="55" dur="500" fill="hold"/>
                                        <p:tgtEl>
                                          <p:spTgt spid="9216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216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Matthew’s story: Apostling</a:t>
            </a:r>
          </a:p>
        </p:txBody>
      </p:sp>
      <p:sp>
        <p:nvSpPr>
          <p:cNvPr id="121859" name="Rectangle 3"/>
          <p:cNvSpPr>
            <a:spLocks noGrp="1" noChangeArrowheads="1"/>
          </p:cNvSpPr>
          <p:nvPr>
            <p:ph type="body" idx="1"/>
          </p:nvPr>
        </p:nvSpPr>
        <p:spPr>
          <a:xfrm>
            <a:off x="328613" y="1752600"/>
            <a:ext cx="8208962" cy="4916488"/>
          </a:xfrm>
        </p:spPr>
        <p:txBody>
          <a:bodyPr/>
          <a:lstStyle/>
          <a:p>
            <a:pPr eaLnBrk="1" hangingPunct="1"/>
            <a:r>
              <a:rPr lang="en-US" dirty="0" smtClean="0"/>
              <a:t>What are the key qualities of a true disciple of Christ? </a:t>
            </a:r>
          </a:p>
          <a:p>
            <a:pPr eaLnBrk="1" hangingPunct="1"/>
            <a:r>
              <a:rPr lang="en-US" sz="2800" b="1" dirty="0" smtClean="0">
                <a:solidFill>
                  <a:srgbClr val="FFC000"/>
                </a:solidFill>
              </a:rPr>
              <a:t>[CCOURT</a:t>
            </a:r>
            <a:r>
              <a:rPr lang="en-US" sz="2800" b="1" dirty="0" smtClean="0">
                <a:solidFill>
                  <a:schemeClr val="tx2"/>
                </a:solidFill>
              </a:rPr>
              <a:t>]=</a:t>
            </a:r>
            <a:br>
              <a:rPr lang="en-US" sz="2800" b="1" dirty="0" smtClean="0">
                <a:solidFill>
                  <a:schemeClr val="tx2"/>
                </a:solidFill>
              </a:rPr>
            </a:br>
            <a:r>
              <a:rPr lang="en-US" sz="2800" b="1" dirty="0" smtClean="0">
                <a:solidFill>
                  <a:schemeClr val="tx2"/>
                </a:solidFill>
              </a:rPr>
              <a:t>Call,</a:t>
            </a:r>
            <a:br>
              <a:rPr lang="en-US" sz="2800" b="1" dirty="0" smtClean="0">
                <a:solidFill>
                  <a:schemeClr val="tx2"/>
                </a:solidFill>
              </a:rPr>
            </a:br>
            <a:r>
              <a:rPr lang="en-US" sz="2800" b="1" dirty="0" smtClean="0">
                <a:solidFill>
                  <a:schemeClr val="tx2"/>
                </a:solidFill>
              </a:rPr>
              <a:t>Cost, </a:t>
            </a:r>
            <a:br>
              <a:rPr lang="en-US" sz="2800" b="1" dirty="0" smtClean="0">
                <a:solidFill>
                  <a:schemeClr val="tx2"/>
                </a:solidFill>
              </a:rPr>
            </a:br>
            <a:r>
              <a:rPr lang="en-US" sz="2800" b="1" dirty="0" smtClean="0">
                <a:solidFill>
                  <a:schemeClr val="tx2"/>
                </a:solidFill>
              </a:rPr>
              <a:t>Obedience</a:t>
            </a:r>
            <a:br>
              <a:rPr lang="en-US" sz="2800" b="1" dirty="0" smtClean="0">
                <a:solidFill>
                  <a:schemeClr val="tx2"/>
                </a:solidFill>
              </a:rPr>
            </a:br>
            <a:r>
              <a:rPr lang="en-US" sz="2800" b="1" dirty="0" smtClean="0">
                <a:solidFill>
                  <a:schemeClr val="tx2"/>
                </a:solidFill>
              </a:rPr>
              <a:t>Understanding, </a:t>
            </a:r>
            <a:br>
              <a:rPr lang="en-US" sz="2800" b="1" dirty="0" smtClean="0">
                <a:solidFill>
                  <a:schemeClr val="tx2"/>
                </a:solidFill>
              </a:rPr>
            </a:br>
            <a:r>
              <a:rPr lang="en-US" sz="2800" b="1" dirty="0" smtClean="0">
                <a:solidFill>
                  <a:schemeClr val="tx2"/>
                </a:solidFill>
              </a:rPr>
              <a:t>Righteousness, </a:t>
            </a:r>
            <a:br>
              <a:rPr lang="en-US" sz="2800" b="1" dirty="0" smtClean="0">
                <a:solidFill>
                  <a:schemeClr val="tx2"/>
                </a:solidFill>
              </a:rPr>
            </a:br>
            <a:r>
              <a:rPr lang="en-US" sz="2800" b="1" dirty="0" smtClean="0">
                <a:solidFill>
                  <a:schemeClr val="tx2"/>
                </a:solidFill>
              </a:rPr>
              <a:t>True/false disciples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 calcmode="lin" valueType="num">
                                      <p:cBhvr additive="base">
                                        <p:cTn id="7" dur="500" fill="hold"/>
                                        <p:tgtEl>
                                          <p:spTgt spid="1218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1859">
                                            <p:txEl>
                                              <p:pRg st="1" end="1"/>
                                            </p:txEl>
                                          </p:spTgt>
                                        </p:tgtEl>
                                        <p:attrNameLst>
                                          <p:attrName>style.visibility</p:attrName>
                                        </p:attrNameLst>
                                      </p:cBhvr>
                                      <p:to>
                                        <p:strVal val="visible"/>
                                      </p:to>
                                    </p:set>
                                    <p:anim calcmode="lin" valueType="num">
                                      <p:cBhvr additive="base">
                                        <p:cTn id="13" dur="500" fill="hold"/>
                                        <p:tgtEl>
                                          <p:spTgt spid="1218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Peter as Consummate Disciple</a:t>
            </a:r>
          </a:p>
        </p:txBody>
      </p:sp>
      <p:sp>
        <p:nvSpPr>
          <p:cNvPr id="18435" name="Rectangle 3"/>
          <p:cNvSpPr>
            <a:spLocks noGrp="1" noChangeArrowheads="1"/>
          </p:cNvSpPr>
          <p:nvPr>
            <p:ph type="body" idx="1"/>
          </p:nvPr>
        </p:nvSpPr>
        <p:spPr>
          <a:xfrm>
            <a:off x="328613" y="1941512"/>
            <a:ext cx="8208962" cy="4687887"/>
          </a:xfrm>
        </p:spPr>
        <p:txBody>
          <a:bodyPr/>
          <a:lstStyle/>
          <a:p>
            <a:pPr eaLnBrk="1" hangingPunct="1"/>
            <a:r>
              <a:rPr lang="en-US" b="1" dirty="0" smtClean="0"/>
              <a:t>The Call/Vocation</a:t>
            </a:r>
            <a:r>
              <a:rPr lang="en-US" dirty="0" smtClean="0"/>
              <a:t> </a:t>
            </a:r>
          </a:p>
          <a:p>
            <a:pPr eaLnBrk="1" hangingPunct="1"/>
            <a:r>
              <a:rPr lang="en-US" dirty="0" smtClean="0"/>
              <a:t>Rabbi’s: students sought teachers out, </a:t>
            </a:r>
            <a:br>
              <a:rPr lang="en-US" dirty="0" smtClean="0"/>
            </a:br>
            <a:r>
              <a:rPr lang="en-US" dirty="0" smtClean="0"/>
              <a:t>       not = Jesus, he goes to them</a:t>
            </a:r>
          </a:p>
          <a:p>
            <a:pPr eaLnBrk="1" hangingPunct="1"/>
            <a:r>
              <a:rPr lang="en-US" dirty="0" smtClean="0"/>
              <a:t>Ordinary people in the midst of life Mat 4:18f casting nets, not super-stars, leave fishing and follow Jesus—contrast Rich Young Ruler – Matt. 19 // Mk 10:21</a:t>
            </a:r>
            <a:br>
              <a:rPr lang="en-US" dirty="0" smtClean="0"/>
            </a:br>
            <a:r>
              <a:rPr lang="en-US" dirty="0" smtClean="0"/>
              <a:t>Mat 6:24—God and money; Matt. Called </a:t>
            </a:r>
            <a:r>
              <a:rPr lang="en-US" smtClean="0"/>
              <a:t>9:9 tax-collector</a:t>
            </a:r>
            <a:endParaRPr lang="en-US" dirty="0" smtClean="0"/>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Apostling</a:t>
            </a:r>
            <a:r>
              <a:rPr lang="en-US" dirty="0" smtClean="0"/>
              <a:t>: Obedience</a:t>
            </a:r>
            <a:endParaRPr lang="en-US" dirty="0"/>
          </a:p>
        </p:txBody>
      </p:sp>
      <p:sp>
        <p:nvSpPr>
          <p:cNvPr id="3" name="Content Placeholder 2"/>
          <p:cNvSpPr>
            <a:spLocks noGrp="1"/>
          </p:cNvSpPr>
          <p:nvPr>
            <p:ph idx="1"/>
          </p:nvPr>
        </p:nvSpPr>
        <p:spPr>
          <a:xfrm>
            <a:off x="328612" y="1941512"/>
            <a:ext cx="8434387" cy="4535487"/>
          </a:xfrm>
        </p:spPr>
        <p:txBody>
          <a:bodyPr/>
          <a:lstStyle/>
          <a:p>
            <a:pPr eaLnBrk="1" hangingPunct="1"/>
            <a:r>
              <a:rPr lang="en-US" sz="2800" dirty="0" smtClean="0"/>
              <a:t>Obedience:  </a:t>
            </a:r>
            <a:r>
              <a:rPr lang="en-US" sz="2800" dirty="0" err="1" smtClean="0"/>
              <a:t>Chs</a:t>
            </a:r>
            <a:r>
              <a:rPr lang="en-US" sz="2800" dirty="0" smtClean="0"/>
              <a:t>. 1-2, 28 –Importance –El ladder</a:t>
            </a:r>
          </a:p>
          <a:p>
            <a:pPr lvl="1" eaLnBrk="1" hangingPunct="1"/>
            <a:r>
              <a:rPr lang="en-US" dirty="0" smtClean="0"/>
              <a:t>Who is the focus in </a:t>
            </a:r>
            <a:r>
              <a:rPr lang="en-US" dirty="0" err="1" smtClean="0"/>
              <a:t>ch.</a:t>
            </a:r>
            <a:r>
              <a:rPr lang="en-US" dirty="0" smtClean="0"/>
              <a:t> 1? Joseph or Mary? –Joseph instructed </a:t>
            </a:r>
            <a:r>
              <a:rPr lang="en-US" dirty="0" smtClean="0">
                <a:sym typeface="Wingdings" pitchFamily="2" charset="2"/>
              </a:rPr>
              <a:t> obedient 1:24</a:t>
            </a:r>
            <a:endParaRPr lang="en-US" dirty="0" smtClean="0"/>
          </a:p>
          <a:p>
            <a:pPr lvl="1" eaLnBrk="1" hangingPunct="1"/>
            <a:r>
              <a:rPr lang="en-US" dirty="0" smtClean="0"/>
              <a:t>Magi—why the magi? not elsewhere (Gentiles; Abrahamic covenant fulfilled; Gen. 12)</a:t>
            </a:r>
          </a:p>
          <a:p>
            <a:pPr lvl="1" eaLnBrk="1" hangingPunct="1"/>
            <a:r>
              <a:rPr lang="en-US" dirty="0" smtClean="0"/>
              <a:t>Joseph—going to Egypt instructions—Jesus=new Israel --</a:t>
            </a:r>
          </a:p>
          <a:p>
            <a:pPr lvl="1" eaLnBrk="1" hangingPunct="1"/>
            <a:r>
              <a:rPr lang="en-US" dirty="0" smtClean="0"/>
              <a:t>Herod?– fulfills Scripture (even he)—2:16ff</a:t>
            </a:r>
          </a:p>
          <a:p>
            <a:pPr eaLnBrk="1" hangingPunct="1"/>
            <a:r>
              <a:rPr lang="en-US" sz="2800" dirty="0" smtClean="0"/>
              <a:t>Great commission: </a:t>
            </a:r>
            <a:r>
              <a:rPr lang="en-US" sz="2800" dirty="0" err="1" smtClean="0"/>
              <a:t>inclusio</a:t>
            </a:r>
            <a:r>
              <a:rPr lang="en-US" sz="2800" dirty="0" smtClean="0"/>
              <a:t>-Nations (Gen. 12)</a:t>
            </a:r>
          </a:p>
          <a:p>
            <a:endParaRPr lang="en-US" sz="2800" dirty="0"/>
          </a:p>
        </p:txBody>
      </p:sp>
    </p:spTree>
    <p:extLst>
      <p:ext uri="{BB962C8B-B14F-4D97-AF65-F5344CB8AC3E}">
        <p14:creationId xmlns:p14="http://schemas.microsoft.com/office/powerpoint/2010/main" val="9025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17500" y="660400"/>
            <a:ext cx="8637588" cy="823913"/>
          </a:xfrm>
        </p:spPr>
        <p:txBody>
          <a:bodyPr/>
          <a:lstStyle/>
          <a:p>
            <a:pPr eaLnBrk="1" hangingPunct="1"/>
            <a:r>
              <a:rPr lang="en-US" sz="4800" smtClean="0"/>
              <a:t>Apostling: obedience</a:t>
            </a:r>
          </a:p>
        </p:txBody>
      </p:sp>
      <p:sp>
        <p:nvSpPr>
          <p:cNvPr id="206851" name="Rectangle 3"/>
          <p:cNvSpPr>
            <a:spLocks noGrp="1" noChangeArrowheads="1"/>
          </p:cNvSpPr>
          <p:nvPr>
            <p:ph type="body" idx="1"/>
          </p:nvPr>
        </p:nvSpPr>
        <p:spPr>
          <a:xfrm>
            <a:off x="328613" y="1941513"/>
            <a:ext cx="8208962" cy="4383087"/>
          </a:xfrm>
        </p:spPr>
        <p:txBody>
          <a:bodyPr/>
          <a:lstStyle/>
          <a:p>
            <a:pPr eaLnBrk="1" hangingPunct="1">
              <a:lnSpc>
                <a:spcPct val="80000"/>
              </a:lnSpc>
            </a:pPr>
            <a:r>
              <a:rPr lang="en-US" sz="2800" dirty="0" smtClean="0"/>
              <a:t>Student like teacher: Mt 10:24f </a:t>
            </a:r>
            <a:r>
              <a:rPr lang="en-US" sz="2800" dirty="0" err="1" smtClean="0"/>
              <a:t>imitatio</a:t>
            </a:r>
            <a:endParaRPr lang="en-US" sz="2800" dirty="0" smtClean="0"/>
          </a:p>
          <a:p>
            <a:pPr eaLnBrk="1" hangingPunct="1">
              <a:lnSpc>
                <a:spcPct val="80000"/>
              </a:lnSpc>
            </a:pPr>
            <a:r>
              <a:rPr lang="en-US" sz="2800" dirty="0" smtClean="0">
                <a:solidFill>
                  <a:srgbClr val="FFC000"/>
                </a:solidFill>
              </a:rPr>
              <a:t>Orthodoxy/</a:t>
            </a:r>
            <a:r>
              <a:rPr lang="en-US" sz="2800" dirty="0" err="1" smtClean="0">
                <a:solidFill>
                  <a:srgbClr val="FFC000"/>
                </a:solidFill>
              </a:rPr>
              <a:t>orthoproxy</a:t>
            </a:r>
            <a:r>
              <a:rPr lang="en-US" sz="2800" dirty="0" smtClean="0">
                <a:solidFill>
                  <a:srgbClr val="FFC000"/>
                </a:solidFill>
              </a:rPr>
              <a:t>: </a:t>
            </a:r>
            <a:r>
              <a:rPr lang="en-US" sz="2800" dirty="0" smtClean="0"/>
              <a:t/>
            </a:r>
            <a:br>
              <a:rPr lang="en-US" sz="2800" dirty="0" smtClean="0"/>
            </a:br>
            <a:r>
              <a:rPr lang="en-US" sz="2800" dirty="0" smtClean="0"/>
              <a:t>Mat 23:3-5 obey what they say, do not do what they do</a:t>
            </a:r>
          </a:p>
          <a:p>
            <a:pPr eaLnBrk="1" hangingPunct="1">
              <a:lnSpc>
                <a:spcPct val="80000"/>
              </a:lnSpc>
            </a:pPr>
            <a:r>
              <a:rPr lang="en-US" sz="2800" dirty="0" smtClean="0"/>
              <a:t>Brotherhood not hierarchy (Mat 23:8f)— all brothers, humility not= power, </a:t>
            </a:r>
            <a:r>
              <a:rPr lang="en-US" sz="2800" dirty="0" err="1" smtClean="0"/>
              <a:t>etc</a:t>
            </a:r>
            <a:r>
              <a:rPr lang="en-US" sz="2800" dirty="0" smtClean="0"/>
              <a:t>, flat organizational structure, not hierarchy, servant leadership –</a:t>
            </a:r>
            <a:r>
              <a:rPr lang="en-US" sz="2800" dirty="0" smtClean="0">
                <a:solidFill>
                  <a:schemeClr val="tx1">
                    <a:lumMod val="75000"/>
                  </a:schemeClr>
                </a:solidFill>
              </a:rPr>
              <a:t>upside down kingdom--WUD</a:t>
            </a:r>
          </a:p>
          <a:p>
            <a:pPr eaLnBrk="1" hangingPunct="1">
              <a:lnSpc>
                <a:spcPct val="80000"/>
              </a:lnSpc>
            </a:pPr>
            <a:r>
              <a:rPr lang="en-US" sz="2800" dirty="0" smtClean="0"/>
              <a:t>What separated the wise and foolish man (house on rock/sand) Mat 7:24f</a:t>
            </a:r>
            <a:r>
              <a:rPr lang="en-US" sz="2800" dirty="0" smtClean="0">
                <a:sym typeface="Wingdings" pitchFamily="2" charset="2"/>
              </a:rPr>
              <a:t></a:t>
            </a:r>
            <a:endParaRPr lang="en-US" sz="2800" dirty="0" smtClean="0"/>
          </a:p>
          <a:p>
            <a:pPr eaLnBrk="1" hangingPunct="1">
              <a:lnSpc>
                <a:spcPct val="80000"/>
              </a:lnSpc>
            </a:pPr>
            <a:r>
              <a:rPr lang="en-US" sz="2800" dirty="0" smtClean="0"/>
              <a:t>--Everyone who hears these words of mine and does not put them into practice is like a foolish man who built his house on the sand.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 calcmode="lin" valueType="num">
                                      <p:cBhvr additive="base">
                                        <p:cTn id="7" dur="500" fill="hold"/>
                                        <p:tgtEl>
                                          <p:spTgt spid="2068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6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6851">
                                            <p:txEl>
                                              <p:pRg st="1" end="1"/>
                                            </p:txEl>
                                          </p:spTgt>
                                        </p:tgtEl>
                                        <p:attrNameLst>
                                          <p:attrName>style.visibility</p:attrName>
                                        </p:attrNameLst>
                                      </p:cBhvr>
                                      <p:to>
                                        <p:strVal val="visible"/>
                                      </p:to>
                                    </p:set>
                                    <p:anim calcmode="lin" valueType="num">
                                      <p:cBhvr additive="base">
                                        <p:cTn id="13" dur="500" fill="hold"/>
                                        <p:tgtEl>
                                          <p:spTgt spid="2068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6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6851">
                                            <p:txEl>
                                              <p:pRg st="2" end="2"/>
                                            </p:txEl>
                                          </p:spTgt>
                                        </p:tgtEl>
                                        <p:attrNameLst>
                                          <p:attrName>style.visibility</p:attrName>
                                        </p:attrNameLst>
                                      </p:cBhvr>
                                      <p:to>
                                        <p:strVal val="visible"/>
                                      </p:to>
                                    </p:set>
                                    <p:anim calcmode="lin" valueType="num">
                                      <p:cBhvr additive="base">
                                        <p:cTn id="19" dur="500" fill="hold"/>
                                        <p:tgtEl>
                                          <p:spTgt spid="2068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6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6851">
                                            <p:txEl>
                                              <p:pRg st="3" end="3"/>
                                            </p:txEl>
                                          </p:spTgt>
                                        </p:tgtEl>
                                        <p:attrNameLst>
                                          <p:attrName>style.visibility</p:attrName>
                                        </p:attrNameLst>
                                      </p:cBhvr>
                                      <p:to>
                                        <p:strVal val="visible"/>
                                      </p:to>
                                    </p:set>
                                    <p:anim calcmode="lin" valueType="num">
                                      <p:cBhvr additive="base">
                                        <p:cTn id="25" dur="500" fill="hold"/>
                                        <p:tgtEl>
                                          <p:spTgt spid="2068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6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6851">
                                            <p:txEl>
                                              <p:pRg st="4" end="4"/>
                                            </p:txEl>
                                          </p:spTgt>
                                        </p:tgtEl>
                                        <p:attrNameLst>
                                          <p:attrName>style.visibility</p:attrName>
                                        </p:attrNameLst>
                                      </p:cBhvr>
                                      <p:to>
                                        <p:strVal val="visible"/>
                                      </p:to>
                                    </p:set>
                                    <p:anim calcmode="lin" valueType="num">
                                      <p:cBhvr additive="base">
                                        <p:cTn id="31" dur="500" fill="hold"/>
                                        <p:tgtEl>
                                          <p:spTgt spid="2068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68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Apostoling</a:t>
            </a:r>
            <a:r>
              <a:rPr lang="en-US" dirty="0" smtClean="0"/>
              <a:t> --Obedience</a:t>
            </a:r>
            <a:endParaRPr lang="en-US" dirty="0"/>
          </a:p>
        </p:txBody>
      </p:sp>
      <p:sp>
        <p:nvSpPr>
          <p:cNvPr id="3" name="Content Placeholder 2"/>
          <p:cNvSpPr>
            <a:spLocks noGrp="1"/>
          </p:cNvSpPr>
          <p:nvPr>
            <p:ph idx="1"/>
          </p:nvPr>
        </p:nvSpPr>
        <p:spPr/>
        <p:txBody>
          <a:bodyPr/>
          <a:lstStyle/>
          <a:p>
            <a:r>
              <a:rPr lang="en-US" b="1" dirty="0">
                <a:solidFill>
                  <a:schemeClr val="tx2"/>
                </a:solidFill>
              </a:rPr>
              <a:t>Who are my </a:t>
            </a:r>
            <a:r>
              <a:rPr lang="en-US" b="1" dirty="0" smtClean="0">
                <a:solidFill>
                  <a:schemeClr val="tx2"/>
                </a:solidFill>
              </a:rPr>
              <a:t>family </a:t>
            </a:r>
            <a:r>
              <a:rPr lang="en-US" b="1" dirty="0" smtClean="0">
                <a:solidFill>
                  <a:schemeClr val="tx2"/>
                </a:solidFill>
                <a:sym typeface="Wingdings" pitchFamily="2" charset="2"/>
              </a:rPr>
              <a:t> disciples</a:t>
            </a:r>
            <a:r>
              <a:rPr lang="en-US" b="1" dirty="0" smtClean="0">
                <a:solidFill>
                  <a:schemeClr val="tx2"/>
                </a:solidFill>
              </a:rPr>
              <a:t>?</a:t>
            </a:r>
            <a:r>
              <a:rPr lang="en-US" b="1" dirty="0" smtClean="0"/>
              <a:t> </a:t>
            </a:r>
            <a:r>
              <a:rPr lang="en-US" dirty="0"/>
              <a:t>Mat 12:49—Then he pointed to his disciples and said, “These are my mother and brothers. Anyone who does the will of my Father in heaven is my brother and sister and mother. </a:t>
            </a:r>
          </a:p>
          <a:p>
            <a:endParaRPr lang="en-US" dirty="0"/>
          </a:p>
        </p:txBody>
      </p:sp>
    </p:spTree>
    <p:extLst>
      <p:ext uri="{BB962C8B-B14F-4D97-AF65-F5344CB8AC3E}">
        <p14:creationId xmlns:p14="http://schemas.microsoft.com/office/powerpoint/2010/main" val="574982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err="1" smtClean="0"/>
              <a:t>Apostling</a:t>
            </a:r>
            <a:r>
              <a:rPr lang="en-US" dirty="0" smtClean="0"/>
              <a:t>: Righteousness</a:t>
            </a:r>
          </a:p>
        </p:txBody>
      </p:sp>
      <p:sp>
        <p:nvSpPr>
          <p:cNvPr id="122883" name="Rectangle 3"/>
          <p:cNvSpPr>
            <a:spLocks noGrp="1" noChangeArrowheads="1"/>
          </p:cNvSpPr>
          <p:nvPr>
            <p:ph type="body" idx="1"/>
          </p:nvPr>
        </p:nvSpPr>
        <p:spPr>
          <a:xfrm>
            <a:off x="328613" y="1941513"/>
            <a:ext cx="8208962" cy="4687887"/>
          </a:xfrm>
        </p:spPr>
        <p:txBody>
          <a:bodyPr/>
          <a:lstStyle/>
          <a:p>
            <a:pPr eaLnBrk="1" hangingPunct="1"/>
            <a:r>
              <a:rPr lang="en-US" sz="2800" dirty="0" smtClean="0"/>
              <a:t>How does “righteousness” play into discipleship (two big convergent themes in Matthew)?</a:t>
            </a:r>
          </a:p>
          <a:p>
            <a:pPr eaLnBrk="1" hangingPunct="1"/>
            <a:r>
              <a:rPr lang="en-US" sz="2800" dirty="0" smtClean="0"/>
              <a:t>How do we prove that? 3 following examples</a:t>
            </a:r>
          </a:p>
          <a:p>
            <a:pPr eaLnBrk="1" hangingPunct="1"/>
            <a:r>
              <a:rPr lang="en-US" sz="2800" dirty="0" smtClean="0">
                <a:solidFill>
                  <a:schemeClr val="tx2"/>
                </a:solidFill>
              </a:rPr>
              <a:t>Question:</a:t>
            </a:r>
            <a:r>
              <a:rPr lang="en-US" sz="2800" dirty="0" smtClean="0"/>
              <a:t>  What is the difference between these next two verses?—</a:t>
            </a:r>
            <a:r>
              <a:rPr lang="en-US" sz="2800" dirty="0" err="1" smtClean="0"/>
              <a:t>Lk</a:t>
            </a:r>
            <a:r>
              <a:rPr lang="en-US" sz="2800" dirty="0" smtClean="0"/>
              <a:t>. 12:31 and Mat. 6:33</a:t>
            </a:r>
            <a:r>
              <a:rPr lang="en-US" sz="2800" dirty="0" smtClean="0">
                <a:sym typeface="Wingdings" pitchFamily="2" charset="2"/>
              </a:rPr>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883">
                                            <p:txEl>
                                              <p:pRg st="1" end="1"/>
                                            </p:txEl>
                                          </p:spTgt>
                                        </p:tgtEl>
                                        <p:attrNameLst>
                                          <p:attrName>style.visibility</p:attrName>
                                        </p:attrNameLst>
                                      </p:cBhvr>
                                      <p:to>
                                        <p:strVal val="visible"/>
                                      </p:to>
                                    </p:set>
                                    <p:anim calcmode="lin" valueType="num">
                                      <p:cBhvr additive="base">
                                        <p:cTn id="13" dur="500" fill="hold"/>
                                        <p:tgtEl>
                                          <p:spTgt spid="1228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2883">
                                            <p:txEl>
                                              <p:pRg st="2" end="2"/>
                                            </p:txEl>
                                          </p:spTgt>
                                        </p:tgtEl>
                                        <p:attrNameLst>
                                          <p:attrName>style.visibility</p:attrName>
                                        </p:attrNameLst>
                                      </p:cBhvr>
                                      <p:to>
                                        <p:strVal val="visible"/>
                                      </p:to>
                                    </p:set>
                                    <p:anim calcmode="lin" valueType="num">
                                      <p:cBhvr additive="base">
                                        <p:cTn id="19" dur="500" fill="hold"/>
                                        <p:tgtEl>
                                          <p:spTgt spid="1228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8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Righteousness</a:t>
            </a:r>
          </a:p>
        </p:txBody>
      </p:sp>
      <p:sp>
        <p:nvSpPr>
          <p:cNvPr id="22531" name="Content Placeholder 2"/>
          <p:cNvSpPr>
            <a:spLocks noGrp="1"/>
          </p:cNvSpPr>
          <p:nvPr>
            <p:ph idx="1"/>
          </p:nvPr>
        </p:nvSpPr>
        <p:spPr/>
        <p:txBody>
          <a:bodyPr/>
          <a:lstStyle/>
          <a:p>
            <a:pPr eaLnBrk="1" hangingPunct="1"/>
            <a:r>
              <a:rPr lang="en-US" dirty="0" smtClean="0"/>
              <a:t>1) Luke 12:31:  But seek his kingdom, and these things will be added to you as well.</a:t>
            </a:r>
          </a:p>
          <a:p>
            <a:pPr eaLnBrk="1" hangingPunct="1"/>
            <a:r>
              <a:rPr lang="en-US" dirty="0" smtClean="0"/>
              <a:t>Compare Mat 6:33:  But seek first his kingdom and </a:t>
            </a:r>
            <a:r>
              <a:rPr lang="en-US" dirty="0" smtClean="0">
                <a:solidFill>
                  <a:srgbClr val="FFFF00"/>
                </a:solidFill>
              </a:rPr>
              <a:t>his righteousness </a:t>
            </a:r>
            <a:r>
              <a:rPr lang="en-US" dirty="0" smtClean="0"/>
              <a:t>and all these things will be given to you as well.</a:t>
            </a:r>
          </a:p>
          <a:p>
            <a:pPr eaLnBrk="1" hangingPunct="1"/>
            <a:r>
              <a:rPr lang="en-US" dirty="0" smtClean="0"/>
              <a:t>Note the linking of righteousness and the kingdom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Apostling:  Righteousness</a:t>
            </a:r>
          </a:p>
        </p:txBody>
      </p:sp>
      <p:sp>
        <p:nvSpPr>
          <p:cNvPr id="142339" name="Rectangle 3"/>
          <p:cNvSpPr>
            <a:spLocks noGrp="1" noChangeArrowheads="1"/>
          </p:cNvSpPr>
          <p:nvPr>
            <p:ph type="body" idx="1"/>
          </p:nvPr>
        </p:nvSpPr>
        <p:spPr>
          <a:xfrm>
            <a:off x="328613" y="1941513"/>
            <a:ext cx="8208962" cy="4535487"/>
          </a:xfrm>
        </p:spPr>
        <p:txBody>
          <a:bodyPr/>
          <a:lstStyle/>
          <a:p>
            <a:pPr eaLnBrk="1" hangingPunct="1">
              <a:lnSpc>
                <a:spcPct val="90000"/>
              </a:lnSpc>
            </a:pPr>
            <a:r>
              <a:rPr lang="en-US" dirty="0" smtClean="0"/>
              <a:t>2) Luke 6:22:  Blessed are you when men hate you, when they exclude you and insult you …because of the Son of Man</a:t>
            </a:r>
          </a:p>
          <a:p>
            <a:pPr eaLnBrk="1" hangingPunct="1">
              <a:lnSpc>
                <a:spcPct val="90000"/>
              </a:lnSpc>
            </a:pPr>
            <a:r>
              <a:rPr lang="en-US" dirty="0" smtClean="0"/>
              <a:t>Compare Mat 5:10:  Blessed are those who are persecuted </a:t>
            </a:r>
            <a:r>
              <a:rPr lang="en-US" dirty="0" smtClean="0">
                <a:solidFill>
                  <a:srgbClr val="FFFF00"/>
                </a:solidFill>
              </a:rPr>
              <a:t>because of </a:t>
            </a:r>
            <a:r>
              <a:rPr lang="en-US" b="1" dirty="0" smtClean="0">
                <a:solidFill>
                  <a:srgbClr val="FFFF00"/>
                </a:solidFill>
              </a:rPr>
              <a:t>righteousness</a:t>
            </a:r>
            <a:r>
              <a:rPr lang="en-US" sz="28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additive="base">
                                        <p:cTn id="7" dur="500" fill="hold"/>
                                        <p:tgtEl>
                                          <p:spTgt spid="1423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2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2339">
                                            <p:txEl>
                                              <p:pRg st="1" end="1"/>
                                            </p:txEl>
                                          </p:spTgt>
                                        </p:tgtEl>
                                        <p:attrNameLst>
                                          <p:attrName>style.visibility</p:attrName>
                                        </p:attrNameLst>
                                      </p:cBhvr>
                                      <p:to>
                                        <p:strVal val="visible"/>
                                      </p:to>
                                    </p:set>
                                    <p:anim calcmode="lin" valueType="num">
                                      <p:cBhvr additive="base">
                                        <p:cTn id="13" dur="500" fill="hold"/>
                                        <p:tgtEl>
                                          <p:spTgt spid="1423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23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Matthew’s Story: Matt. is</a:t>
            </a:r>
          </a:p>
        </p:txBody>
      </p:sp>
      <p:sp>
        <p:nvSpPr>
          <p:cNvPr id="97283" name="Rectangle 3"/>
          <p:cNvSpPr>
            <a:spLocks noGrp="1" noChangeArrowheads="1"/>
          </p:cNvSpPr>
          <p:nvPr>
            <p:ph type="body" idx="1"/>
          </p:nvPr>
        </p:nvSpPr>
        <p:spPr/>
        <p:txBody>
          <a:bodyPr/>
          <a:lstStyle/>
          <a:p>
            <a:pPr eaLnBrk="1" hangingPunct="1"/>
            <a:r>
              <a:rPr lang="en-US" sz="2800" dirty="0" smtClean="0"/>
              <a:t>M </a:t>
            </a:r>
            <a:r>
              <a:rPr lang="en-US" sz="2800" dirty="0" err="1" smtClean="0"/>
              <a:t>ethodical</a:t>
            </a:r>
            <a:r>
              <a:rPr lang="en-US" sz="2800" dirty="0" smtClean="0"/>
              <a:t>: Intertextual cf. Mk/Lk/James</a:t>
            </a:r>
          </a:p>
          <a:p>
            <a:pPr eaLnBrk="1" hangingPunct="1"/>
            <a:r>
              <a:rPr lang="en-US" sz="2800" dirty="0" smtClean="0"/>
              <a:t>A </a:t>
            </a:r>
            <a:r>
              <a:rPr lang="en-US" sz="2800" dirty="0" err="1" smtClean="0"/>
              <a:t>postling</a:t>
            </a:r>
            <a:r>
              <a:rPr lang="en-US" sz="2800" dirty="0" smtClean="0"/>
              <a:t> (Discipleship)</a:t>
            </a:r>
          </a:p>
          <a:p>
            <a:pPr eaLnBrk="1" hangingPunct="1"/>
            <a:r>
              <a:rPr lang="en-US" sz="2800" dirty="0" smtClean="0"/>
              <a:t>T </a:t>
            </a:r>
            <a:r>
              <a:rPr lang="en-US" sz="2800" dirty="0" err="1" smtClean="0"/>
              <a:t>heology</a:t>
            </a:r>
            <a:r>
              <a:rPr lang="en-US" sz="2800" dirty="0" smtClean="0"/>
              <a:t> of Christ &amp; kingdom</a:t>
            </a:r>
          </a:p>
          <a:p>
            <a:pPr eaLnBrk="1" hangingPunct="1"/>
            <a:r>
              <a:rPr lang="en-US" sz="2800" dirty="0" smtClean="0"/>
              <a:t>T </a:t>
            </a:r>
            <a:r>
              <a:rPr lang="en-US" sz="2800" dirty="0" err="1" smtClean="0"/>
              <a:t>ime</a:t>
            </a:r>
            <a:r>
              <a:rPr lang="en-US" sz="2800" dirty="0" smtClean="0"/>
              <a:t>: past/present/future kingdom</a:t>
            </a:r>
          </a:p>
          <a:p>
            <a:pPr eaLnBrk="1" hangingPunct="1"/>
            <a:r>
              <a:rPr lang="en-US" sz="2800" dirty="0" smtClean="0"/>
              <a:t>H </a:t>
            </a:r>
            <a:r>
              <a:rPr lang="en-US" sz="2800" dirty="0" err="1" smtClean="0"/>
              <a:t>ebrew</a:t>
            </a:r>
            <a:r>
              <a:rPr lang="en-US" sz="2800" dirty="0" smtClean="0"/>
              <a:t> orientation</a:t>
            </a:r>
          </a:p>
          <a:p>
            <a:pPr eaLnBrk="1" hangingPunct="1"/>
            <a:r>
              <a:rPr lang="en-US" sz="2800" dirty="0" smtClean="0"/>
              <a:t>E </a:t>
            </a:r>
            <a:r>
              <a:rPr lang="en-US" sz="2800" dirty="0" err="1" smtClean="0"/>
              <a:t>xtensive</a:t>
            </a:r>
            <a:r>
              <a:rPr lang="en-US" sz="2800" dirty="0" smtClean="0"/>
              <a:t> (non-Jewish aspect)</a:t>
            </a:r>
          </a:p>
          <a:p>
            <a:pPr eaLnBrk="1" hangingPunct="1"/>
            <a:r>
              <a:rPr lang="en-US" sz="2800" dirty="0" smtClean="0"/>
              <a:t>W </a:t>
            </a:r>
            <a:r>
              <a:rPr lang="en-US" sz="2800" dirty="0" err="1" smtClean="0"/>
              <a:t>itness</a:t>
            </a:r>
            <a:endParaRPr lang="en-US" sz="2800" dirty="0" smtClean="0"/>
          </a:p>
          <a:p>
            <a:pPr eaLnBrk="1" hangingPunct="1"/>
            <a:r>
              <a:rPr lang="en-US" sz="2800" dirty="0" smtClean="0"/>
              <a:t>S </a:t>
            </a:r>
            <a:r>
              <a:rPr lang="en-US" sz="2800" dirty="0" err="1" smtClean="0"/>
              <a:t>tyle</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7283">
                                            <p:txEl>
                                              <p:pRg st="1" end="1"/>
                                            </p:txEl>
                                          </p:spTgt>
                                        </p:tgtEl>
                                        <p:attrNameLst>
                                          <p:attrName>style.visibility</p:attrName>
                                        </p:attrNameLst>
                                      </p:cBhvr>
                                      <p:to>
                                        <p:strVal val="visible"/>
                                      </p:to>
                                    </p:set>
                                    <p:anim calcmode="lin" valueType="num">
                                      <p:cBhvr additive="base">
                                        <p:cTn id="13" dur="500" fill="hold"/>
                                        <p:tgtEl>
                                          <p:spTgt spid="972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7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7283">
                                            <p:txEl>
                                              <p:pRg st="2" end="2"/>
                                            </p:txEl>
                                          </p:spTgt>
                                        </p:tgtEl>
                                        <p:attrNameLst>
                                          <p:attrName>style.visibility</p:attrName>
                                        </p:attrNameLst>
                                      </p:cBhvr>
                                      <p:to>
                                        <p:strVal val="visible"/>
                                      </p:to>
                                    </p:set>
                                    <p:anim calcmode="lin" valueType="num">
                                      <p:cBhvr additive="base">
                                        <p:cTn id="19" dur="500" fill="hold"/>
                                        <p:tgtEl>
                                          <p:spTgt spid="972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72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7283">
                                            <p:txEl>
                                              <p:pRg st="3" end="3"/>
                                            </p:txEl>
                                          </p:spTgt>
                                        </p:tgtEl>
                                        <p:attrNameLst>
                                          <p:attrName>style.visibility</p:attrName>
                                        </p:attrNameLst>
                                      </p:cBhvr>
                                      <p:to>
                                        <p:strVal val="visible"/>
                                      </p:to>
                                    </p:set>
                                    <p:anim calcmode="lin" valueType="num">
                                      <p:cBhvr additive="base">
                                        <p:cTn id="25" dur="500" fill="hold"/>
                                        <p:tgtEl>
                                          <p:spTgt spid="972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72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7283">
                                            <p:txEl>
                                              <p:pRg st="4" end="4"/>
                                            </p:txEl>
                                          </p:spTgt>
                                        </p:tgtEl>
                                        <p:attrNameLst>
                                          <p:attrName>style.visibility</p:attrName>
                                        </p:attrNameLst>
                                      </p:cBhvr>
                                      <p:to>
                                        <p:strVal val="visible"/>
                                      </p:to>
                                    </p:set>
                                    <p:anim calcmode="lin" valueType="num">
                                      <p:cBhvr additive="base">
                                        <p:cTn id="31" dur="500" fill="hold"/>
                                        <p:tgtEl>
                                          <p:spTgt spid="9728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72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7283">
                                            <p:txEl>
                                              <p:pRg st="5" end="5"/>
                                            </p:txEl>
                                          </p:spTgt>
                                        </p:tgtEl>
                                        <p:attrNameLst>
                                          <p:attrName>style.visibility</p:attrName>
                                        </p:attrNameLst>
                                      </p:cBhvr>
                                      <p:to>
                                        <p:strVal val="visible"/>
                                      </p:to>
                                    </p:set>
                                    <p:anim calcmode="lin" valueType="num">
                                      <p:cBhvr additive="base">
                                        <p:cTn id="37" dur="500" fill="hold"/>
                                        <p:tgtEl>
                                          <p:spTgt spid="9728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72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7283">
                                            <p:txEl>
                                              <p:pRg st="6" end="6"/>
                                            </p:txEl>
                                          </p:spTgt>
                                        </p:tgtEl>
                                        <p:attrNameLst>
                                          <p:attrName>style.visibility</p:attrName>
                                        </p:attrNameLst>
                                      </p:cBhvr>
                                      <p:to>
                                        <p:strVal val="visible"/>
                                      </p:to>
                                    </p:set>
                                    <p:anim calcmode="lin" valueType="num">
                                      <p:cBhvr additive="base">
                                        <p:cTn id="43" dur="500" fill="hold"/>
                                        <p:tgtEl>
                                          <p:spTgt spid="9728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72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7283">
                                            <p:txEl>
                                              <p:pRg st="7" end="7"/>
                                            </p:txEl>
                                          </p:spTgt>
                                        </p:tgtEl>
                                        <p:attrNameLst>
                                          <p:attrName>style.visibility</p:attrName>
                                        </p:attrNameLst>
                                      </p:cBhvr>
                                      <p:to>
                                        <p:strVal val="visible"/>
                                      </p:to>
                                    </p:set>
                                    <p:anim calcmode="lin" valueType="num">
                                      <p:cBhvr additive="base">
                                        <p:cTn id="49" dur="500" fill="hold"/>
                                        <p:tgtEl>
                                          <p:spTgt spid="9728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728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Righteousness</a:t>
            </a:r>
          </a:p>
        </p:txBody>
      </p:sp>
      <p:sp>
        <p:nvSpPr>
          <p:cNvPr id="24579" name="Content Placeholder 2"/>
          <p:cNvSpPr>
            <a:spLocks noGrp="1"/>
          </p:cNvSpPr>
          <p:nvPr>
            <p:ph idx="1"/>
          </p:nvPr>
        </p:nvSpPr>
        <p:spPr/>
        <p:txBody>
          <a:bodyPr/>
          <a:lstStyle/>
          <a:p>
            <a:pPr eaLnBrk="1" hangingPunct="1">
              <a:lnSpc>
                <a:spcPct val="90000"/>
              </a:lnSpc>
            </a:pPr>
            <a:r>
              <a:rPr lang="en-US" dirty="0" smtClean="0"/>
              <a:t>3) Luke 6:21 Blessed are you who hunger now, for you will be satisfied</a:t>
            </a:r>
          </a:p>
          <a:p>
            <a:pPr eaLnBrk="1" hangingPunct="1">
              <a:lnSpc>
                <a:spcPct val="90000"/>
              </a:lnSpc>
            </a:pPr>
            <a:r>
              <a:rPr lang="en-US" dirty="0" smtClean="0"/>
              <a:t>Compare Mat 5:6:  Blessed are those who hunger and thirst </a:t>
            </a:r>
            <a:r>
              <a:rPr lang="en-US" dirty="0" smtClean="0">
                <a:solidFill>
                  <a:srgbClr val="FFFF00"/>
                </a:solidFill>
              </a:rPr>
              <a:t>for </a:t>
            </a:r>
            <a:r>
              <a:rPr lang="en-US" b="1" dirty="0" smtClean="0">
                <a:solidFill>
                  <a:srgbClr val="FFFF00"/>
                </a:solidFill>
              </a:rPr>
              <a:t>righteousness</a:t>
            </a:r>
            <a:r>
              <a:rPr lang="en-US" dirty="0" smtClean="0"/>
              <a:t>, for they will be filled. </a:t>
            </a:r>
          </a:p>
          <a:p>
            <a:pPr eaLnBrk="1" hangingPunct="1">
              <a:lnSpc>
                <a:spcPct val="90000"/>
              </a:lnSpc>
            </a:pPr>
            <a:r>
              <a:rPr lang="en-US" dirty="0" smtClean="0"/>
              <a:t>How do you account for the differences? </a:t>
            </a:r>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Apostling:  Righteousness</a:t>
            </a:r>
          </a:p>
        </p:txBody>
      </p:sp>
      <p:sp>
        <p:nvSpPr>
          <p:cNvPr id="141315" name="Rectangle 3"/>
          <p:cNvSpPr>
            <a:spLocks noGrp="1" noChangeArrowheads="1"/>
          </p:cNvSpPr>
          <p:nvPr>
            <p:ph type="body" idx="1"/>
          </p:nvPr>
        </p:nvSpPr>
        <p:spPr/>
        <p:txBody>
          <a:bodyPr/>
          <a:lstStyle/>
          <a:p>
            <a:pPr eaLnBrk="1" hangingPunct="1">
              <a:lnSpc>
                <a:spcPct val="90000"/>
              </a:lnSpc>
            </a:pPr>
            <a:r>
              <a:rPr lang="en-US" dirty="0" smtClean="0"/>
              <a:t>Better righteousness </a:t>
            </a:r>
            <a:r>
              <a:rPr lang="en-US" dirty="0" smtClean="0">
                <a:sym typeface="Wingdings" pitchFamily="2" charset="2"/>
              </a:rPr>
              <a:t> head to heart</a:t>
            </a:r>
            <a:r>
              <a:rPr lang="en-US" dirty="0" smtClean="0"/>
              <a:t>  </a:t>
            </a:r>
          </a:p>
          <a:p>
            <a:pPr lvl="1" eaLnBrk="1" hangingPunct="1">
              <a:lnSpc>
                <a:spcPct val="90000"/>
              </a:lnSpc>
            </a:pPr>
            <a:r>
              <a:rPr lang="en-US" dirty="0" smtClean="0"/>
              <a:t>Mat 5:27f:  adultery </a:t>
            </a:r>
            <a:r>
              <a:rPr lang="en-US" dirty="0" smtClean="0">
                <a:sym typeface="Wingdings" pitchFamily="2" charset="2"/>
              </a:rPr>
              <a:t> look </a:t>
            </a:r>
          </a:p>
          <a:p>
            <a:pPr lvl="1" eaLnBrk="1" hangingPunct="1">
              <a:lnSpc>
                <a:spcPct val="90000"/>
              </a:lnSpc>
            </a:pPr>
            <a:r>
              <a:rPr lang="en-US" dirty="0" smtClean="0">
                <a:sym typeface="Wingdings" pitchFamily="2" charset="2"/>
              </a:rPr>
              <a:t>Mat 5:21f:  murder  anger</a:t>
            </a:r>
          </a:p>
          <a:p>
            <a:pPr lvl="1" eaLnBrk="1" hangingPunct="1">
              <a:lnSpc>
                <a:spcPct val="90000"/>
              </a:lnSpc>
            </a:pPr>
            <a:r>
              <a:rPr lang="en-US" dirty="0" smtClean="0">
                <a:sym typeface="Wingdings" pitchFamily="2" charset="2"/>
              </a:rPr>
              <a:t>Mat 12:36  accountable at judgment for every word </a:t>
            </a:r>
          </a:p>
          <a:p>
            <a:pPr eaLnBrk="1" hangingPunct="1">
              <a:lnSpc>
                <a:spcPct val="90000"/>
              </a:lnSpc>
            </a:pPr>
            <a:r>
              <a:rPr lang="en-US" dirty="0" smtClean="0"/>
              <a:t>Better righteousness: mouth</a:t>
            </a:r>
            <a:r>
              <a:rPr lang="en-US" dirty="0" smtClean="0">
                <a:sym typeface="Wingdings" pitchFamily="2" charset="2"/>
              </a:rPr>
              <a:t> hands</a:t>
            </a:r>
            <a:r>
              <a:rPr lang="en-US" dirty="0" smtClean="0"/>
              <a:t>:  </a:t>
            </a:r>
            <a:br>
              <a:rPr lang="en-US" dirty="0" smtClean="0"/>
            </a:br>
            <a:r>
              <a:rPr lang="en-US" dirty="0" smtClean="0"/>
              <a:t>do what they say not as they do (Mat 23:3ff)</a:t>
            </a:r>
          </a:p>
          <a:p>
            <a:pPr eaLnBrk="1" hangingPunct="1">
              <a:lnSpc>
                <a:spcPct val="90000"/>
              </a:lnSpc>
            </a:pPr>
            <a:r>
              <a:rPr lang="en-US" dirty="0" smtClean="0"/>
              <a:t>Core righteousness:  </a:t>
            </a:r>
            <a:br>
              <a:rPr lang="en-US" dirty="0" smtClean="0"/>
            </a:br>
            <a:r>
              <a:rPr lang="en-US" dirty="0" smtClean="0"/>
              <a:t>      love God / love neighbor</a:t>
            </a:r>
          </a:p>
          <a:p>
            <a:pPr eaLnBrk="1" hangingPunct="1">
              <a:lnSpc>
                <a:spcPct val="90000"/>
              </a:lnSpc>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additive="base">
                                        <p:cTn id="7" dur="500" fill="hold"/>
                                        <p:tgtEl>
                                          <p:spTgt spid="141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1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1315">
                                            <p:txEl>
                                              <p:pRg st="1" end="1"/>
                                            </p:txEl>
                                          </p:spTgt>
                                        </p:tgtEl>
                                        <p:attrNameLst>
                                          <p:attrName>style.visibility</p:attrName>
                                        </p:attrNameLst>
                                      </p:cBhvr>
                                      <p:to>
                                        <p:strVal val="visible"/>
                                      </p:to>
                                    </p:set>
                                    <p:anim calcmode="lin" valueType="num">
                                      <p:cBhvr additive="base">
                                        <p:cTn id="13" dur="500" fill="hold"/>
                                        <p:tgtEl>
                                          <p:spTgt spid="141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1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1315">
                                            <p:txEl>
                                              <p:pRg st="2" end="2"/>
                                            </p:txEl>
                                          </p:spTgt>
                                        </p:tgtEl>
                                        <p:attrNameLst>
                                          <p:attrName>style.visibility</p:attrName>
                                        </p:attrNameLst>
                                      </p:cBhvr>
                                      <p:to>
                                        <p:strVal val="visible"/>
                                      </p:to>
                                    </p:set>
                                    <p:anim calcmode="lin" valueType="num">
                                      <p:cBhvr additive="base">
                                        <p:cTn id="19" dur="500" fill="hold"/>
                                        <p:tgtEl>
                                          <p:spTgt spid="1413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131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41315">
                                            <p:txEl>
                                              <p:pRg st="3" end="3"/>
                                            </p:txEl>
                                          </p:spTgt>
                                        </p:tgtEl>
                                        <p:attrNameLst>
                                          <p:attrName>style.visibility</p:attrName>
                                        </p:attrNameLst>
                                      </p:cBhvr>
                                      <p:to>
                                        <p:strVal val="visible"/>
                                      </p:to>
                                    </p:set>
                                    <p:anim calcmode="lin" valueType="num">
                                      <p:cBhvr additive="base">
                                        <p:cTn id="23" dur="500" fill="hold"/>
                                        <p:tgtEl>
                                          <p:spTgt spid="141315">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41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41315">
                                            <p:txEl>
                                              <p:pRg st="4" end="4"/>
                                            </p:txEl>
                                          </p:spTgt>
                                        </p:tgtEl>
                                        <p:attrNameLst>
                                          <p:attrName>style.visibility</p:attrName>
                                        </p:attrNameLst>
                                      </p:cBhvr>
                                      <p:to>
                                        <p:strVal val="visible"/>
                                      </p:to>
                                    </p:set>
                                    <p:anim calcmode="lin" valueType="num">
                                      <p:cBhvr additive="base">
                                        <p:cTn id="29" dur="500" fill="hold"/>
                                        <p:tgtEl>
                                          <p:spTgt spid="141315">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413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41315">
                                            <p:txEl>
                                              <p:pRg st="5" end="5"/>
                                            </p:txEl>
                                          </p:spTgt>
                                        </p:tgtEl>
                                        <p:attrNameLst>
                                          <p:attrName>style.visibility</p:attrName>
                                        </p:attrNameLst>
                                      </p:cBhvr>
                                      <p:to>
                                        <p:strVal val="visible"/>
                                      </p:to>
                                    </p:set>
                                    <p:anim calcmode="lin" valueType="num">
                                      <p:cBhvr additive="base">
                                        <p:cTn id="35" dur="500" fill="hold"/>
                                        <p:tgtEl>
                                          <p:spTgt spid="141315">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4131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Apostling: Understanding</a:t>
            </a:r>
          </a:p>
        </p:txBody>
      </p:sp>
      <p:sp>
        <p:nvSpPr>
          <p:cNvPr id="124931" name="Rectangle 3"/>
          <p:cNvSpPr>
            <a:spLocks noGrp="1" noChangeArrowheads="1"/>
          </p:cNvSpPr>
          <p:nvPr>
            <p:ph type="body" idx="1"/>
          </p:nvPr>
        </p:nvSpPr>
        <p:spPr>
          <a:xfrm>
            <a:off x="328613" y="1941513"/>
            <a:ext cx="8662987" cy="4114800"/>
          </a:xfrm>
        </p:spPr>
        <p:txBody>
          <a:bodyPr/>
          <a:lstStyle/>
          <a:p>
            <a:pPr eaLnBrk="1" hangingPunct="1"/>
            <a:r>
              <a:rPr lang="en-US" sz="2800" dirty="0" smtClean="0"/>
              <a:t>Understanding: Parables, Walking on water, leaven</a:t>
            </a:r>
          </a:p>
          <a:p>
            <a:pPr eaLnBrk="1" hangingPunct="1"/>
            <a:r>
              <a:rPr lang="en-US" sz="2800" dirty="0" smtClean="0"/>
              <a:t>Mk 4:13 Then Jesus said to them, “Don’t you understand this parable?”--rebuke</a:t>
            </a:r>
          </a:p>
          <a:p>
            <a:pPr eaLnBrk="1" hangingPunct="1"/>
            <a:r>
              <a:rPr lang="en-US" sz="2800" dirty="0" smtClean="0"/>
              <a:t>Compare Mat 13:16f:  But blessed are your eyes because they see, and your ears because they hear. Many prophets …wanted but couldn’t see what you see</a:t>
            </a:r>
          </a:p>
          <a:p>
            <a:pPr eaLnBrk="1" hangingPunct="1"/>
            <a:r>
              <a:rPr lang="en-US" sz="2800" dirty="0" smtClean="0"/>
              <a:t>Note: Mark rebukes the disciples for not understanding; Matthew drops that and instructs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 calcmode="lin" valueType="num">
                                      <p:cBhvr additive="base">
                                        <p:cTn id="7" dur="500" fill="hold"/>
                                        <p:tgtEl>
                                          <p:spTgt spid="1249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49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4931">
                                            <p:txEl>
                                              <p:pRg st="1" end="1"/>
                                            </p:txEl>
                                          </p:spTgt>
                                        </p:tgtEl>
                                        <p:attrNameLst>
                                          <p:attrName>style.visibility</p:attrName>
                                        </p:attrNameLst>
                                      </p:cBhvr>
                                      <p:to>
                                        <p:strVal val="visible"/>
                                      </p:to>
                                    </p:set>
                                    <p:anim calcmode="lin" valueType="num">
                                      <p:cBhvr additive="base">
                                        <p:cTn id="13" dur="500" fill="hold"/>
                                        <p:tgtEl>
                                          <p:spTgt spid="1249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49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4931">
                                            <p:txEl>
                                              <p:pRg st="2" end="2"/>
                                            </p:txEl>
                                          </p:spTgt>
                                        </p:tgtEl>
                                        <p:attrNameLst>
                                          <p:attrName>style.visibility</p:attrName>
                                        </p:attrNameLst>
                                      </p:cBhvr>
                                      <p:to>
                                        <p:strVal val="visible"/>
                                      </p:to>
                                    </p:set>
                                    <p:anim calcmode="lin" valueType="num">
                                      <p:cBhvr additive="base">
                                        <p:cTn id="19" dur="500" fill="hold"/>
                                        <p:tgtEl>
                                          <p:spTgt spid="1249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49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4931">
                                            <p:txEl>
                                              <p:pRg st="3" end="3"/>
                                            </p:txEl>
                                          </p:spTgt>
                                        </p:tgtEl>
                                        <p:attrNameLst>
                                          <p:attrName>style.visibility</p:attrName>
                                        </p:attrNameLst>
                                      </p:cBhvr>
                                      <p:to>
                                        <p:strVal val="visible"/>
                                      </p:to>
                                    </p:set>
                                    <p:anim calcmode="lin" valueType="num">
                                      <p:cBhvr additive="base">
                                        <p:cTn id="25" dur="500" fill="hold"/>
                                        <p:tgtEl>
                                          <p:spTgt spid="12493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49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Apostling:  Understanding</a:t>
            </a:r>
          </a:p>
        </p:txBody>
      </p:sp>
      <p:sp>
        <p:nvSpPr>
          <p:cNvPr id="143363" name="Rectangle 3"/>
          <p:cNvSpPr>
            <a:spLocks noGrp="1" noChangeArrowheads="1"/>
          </p:cNvSpPr>
          <p:nvPr>
            <p:ph type="body" idx="1"/>
          </p:nvPr>
        </p:nvSpPr>
        <p:spPr>
          <a:xfrm>
            <a:off x="328613" y="1941513"/>
            <a:ext cx="8208962" cy="4459287"/>
          </a:xfrm>
        </p:spPr>
        <p:txBody>
          <a:bodyPr/>
          <a:lstStyle/>
          <a:p>
            <a:pPr eaLnBrk="1" hangingPunct="1">
              <a:lnSpc>
                <a:spcPct val="90000"/>
              </a:lnSpc>
            </a:pPr>
            <a:r>
              <a:rPr lang="en-US" dirty="0" smtClean="0">
                <a:solidFill>
                  <a:schemeClr val="tx2"/>
                </a:solidFill>
              </a:rPr>
              <a:t>Question:</a:t>
            </a:r>
            <a:r>
              <a:rPr lang="en-US" dirty="0" smtClean="0"/>
              <a:t> How do you fit these together from the walking on water incident?</a:t>
            </a:r>
          </a:p>
          <a:p>
            <a:pPr eaLnBrk="1" hangingPunct="1">
              <a:lnSpc>
                <a:spcPct val="90000"/>
              </a:lnSpc>
            </a:pPr>
            <a:r>
              <a:rPr lang="en-US" dirty="0" smtClean="0"/>
              <a:t>Mk 6:50f Then he climbed into the boat … They were completely amazed, for they had not understood about the loaves; their hearts were hard –don’t get it</a:t>
            </a:r>
          </a:p>
          <a:p>
            <a:pPr eaLnBrk="1" hangingPunct="1">
              <a:lnSpc>
                <a:spcPct val="90000"/>
              </a:lnSpc>
            </a:pPr>
            <a:r>
              <a:rPr lang="en-US" dirty="0" smtClean="0"/>
              <a:t>Compare Mat 14:33: Then those who were in the boat worshipped him, saying “Truly you are the Son of God.” –get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additive="base">
                                        <p:cTn id="7" dur="500" fill="hold"/>
                                        <p:tgtEl>
                                          <p:spTgt spid="143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3">
                                            <p:txEl>
                                              <p:pRg st="1" end="1"/>
                                            </p:txEl>
                                          </p:spTgt>
                                        </p:tgtEl>
                                        <p:attrNameLst>
                                          <p:attrName>style.visibility</p:attrName>
                                        </p:attrNameLst>
                                      </p:cBhvr>
                                      <p:to>
                                        <p:strVal val="visible"/>
                                      </p:to>
                                    </p:set>
                                    <p:anim calcmode="lin" valueType="num">
                                      <p:cBhvr additive="base">
                                        <p:cTn id="13" dur="500" fill="hold"/>
                                        <p:tgtEl>
                                          <p:spTgt spid="143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3">
                                            <p:txEl>
                                              <p:pRg st="2" end="2"/>
                                            </p:txEl>
                                          </p:spTgt>
                                        </p:tgtEl>
                                        <p:attrNameLst>
                                          <p:attrName>style.visibility</p:attrName>
                                        </p:attrNameLst>
                                      </p:cBhvr>
                                      <p:to>
                                        <p:strVal val="visible"/>
                                      </p:to>
                                    </p:set>
                                    <p:anim calcmode="lin" valueType="num">
                                      <p:cBhvr additive="base">
                                        <p:cTn id="19" dur="500" fill="hold"/>
                                        <p:tgtEl>
                                          <p:spTgt spid="1433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Apostling:  Understanding</a:t>
            </a:r>
          </a:p>
        </p:txBody>
      </p:sp>
      <p:sp>
        <p:nvSpPr>
          <p:cNvPr id="144387" name="Rectangle 3"/>
          <p:cNvSpPr>
            <a:spLocks noGrp="1" noChangeArrowheads="1"/>
          </p:cNvSpPr>
          <p:nvPr>
            <p:ph type="body" idx="1"/>
          </p:nvPr>
        </p:nvSpPr>
        <p:spPr>
          <a:xfrm>
            <a:off x="228600" y="1981200"/>
            <a:ext cx="8763000" cy="4611687"/>
          </a:xfrm>
        </p:spPr>
        <p:txBody>
          <a:bodyPr/>
          <a:lstStyle/>
          <a:p>
            <a:pPr eaLnBrk="1" hangingPunct="1">
              <a:lnSpc>
                <a:spcPct val="90000"/>
              </a:lnSpc>
            </a:pPr>
            <a:r>
              <a:rPr lang="en-US" sz="2800" dirty="0" smtClean="0"/>
              <a:t>Mk 8:21:  Warning about the yeast of the Pharisees story ends with the rebuke:  “Do you not yet understand?”</a:t>
            </a:r>
          </a:p>
          <a:p>
            <a:pPr eaLnBrk="1" hangingPunct="1">
              <a:lnSpc>
                <a:spcPct val="90000"/>
              </a:lnSpc>
            </a:pPr>
            <a:r>
              <a:rPr lang="en-US" sz="2800" dirty="0" smtClean="0"/>
              <a:t>Compare Mat 16:12:  after warning of the leaven of the Pharisees “then they understood that he had not told them to beware of the yeast of bread, but of the teaching of the Pharisees…</a:t>
            </a:r>
          </a:p>
          <a:p>
            <a:pPr eaLnBrk="1" hangingPunct="1">
              <a:lnSpc>
                <a:spcPct val="90000"/>
              </a:lnSpc>
            </a:pPr>
            <a:r>
              <a:rPr lang="en-US" sz="2800" dirty="0" smtClean="0"/>
              <a:t>Little faith (</a:t>
            </a:r>
            <a:r>
              <a:rPr lang="en-US" sz="2800" dirty="0" err="1" smtClean="0"/>
              <a:t>oligopistoi</a:t>
            </a:r>
            <a:r>
              <a:rPr lang="en-US" sz="2800" dirty="0" smtClean="0"/>
              <a:t>) paralyzing disciple</a:t>
            </a:r>
          </a:p>
          <a:p>
            <a:pPr lvl="1" eaLnBrk="1" hangingPunct="1">
              <a:lnSpc>
                <a:spcPct val="90000"/>
              </a:lnSpc>
            </a:pPr>
            <a:r>
              <a:rPr lang="en-US" dirty="0" smtClean="0"/>
              <a:t>Mat. 16:8f—lack of faith inhibits understanding—do you still not understand? </a:t>
            </a:r>
            <a:r>
              <a:rPr lang="en-US" dirty="0" err="1" smtClean="0"/>
              <a:t>Cf</a:t>
            </a:r>
            <a:r>
              <a:rPr lang="en-US" dirty="0" smtClean="0"/>
              <a:t> Mt 6:30//</a:t>
            </a:r>
            <a:r>
              <a:rPr lang="en-US" dirty="0" err="1" smtClean="0"/>
              <a:t>Lk</a:t>
            </a:r>
            <a:r>
              <a:rPr lang="en-US" dirty="0" smtClean="0"/>
              <a:t> 12:23f</a:t>
            </a:r>
          </a:p>
          <a:p>
            <a:pPr eaLnBrk="1" hangingPunct="1">
              <a:lnSpc>
                <a:spcPct val="90000"/>
              </a:lnSpc>
            </a:pPr>
            <a:r>
              <a:rPr lang="en-US" dirty="0" smtClean="0"/>
              <a:t>Lack understanding of passion 16:21ff; 26:51f</a:t>
            </a:r>
          </a:p>
          <a:p>
            <a:pPr lvl="1" eaLnBrk="1" hangingPunct="1">
              <a:lnSpc>
                <a:spcPct val="90000"/>
              </a:lnSpc>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 calcmode="lin" valueType="num">
                                      <p:cBhvr additive="base">
                                        <p:cTn id="7" dur="500" fill="hold"/>
                                        <p:tgtEl>
                                          <p:spTgt spid="144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4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4387">
                                            <p:txEl>
                                              <p:pRg st="1" end="1"/>
                                            </p:txEl>
                                          </p:spTgt>
                                        </p:tgtEl>
                                        <p:attrNameLst>
                                          <p:attrName>style.visibility</p:attrName>
                                        </p:attrNameLst>
                                      </p:cBhvr>
                                      <p:to>
                                        <p:strVal val="visible"/>
                                      </p:to>
                                    </p:set>
                                    <p:anim calcmode="lin" valueType="num">
                                      <p:cBhvr additive="base">
                                        <p:cTn id="13" dur="500" fill="hold"/>
                                        <p:tgtEl>
                                          <p:spTgt spid="144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4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4387">
                                            <p:txEl>
                                              <p:pRg st="2" end="2"/>
                                            </p:txEl>
                                          </p:spTgt>
                                        </p:tgtEl>
                                        <p:attrNameLst>
                                          <p:attrName>style.visibility</p:attrName>
                                        </p:attrNameLst>
                                      </p:cBhvr>
                                      <p:to>
                                        <p:strVal val="visible"/>
                                      </p:to>
                                    </p:set>
                                    <p:anim calcmode="lin" valueType="num">
                                      <p:cBhvr additive="base">
                                        <p:cTn id="19" dur="500" fill="hold"/>
                                        <p:tgtEl>
                                          <p:spTgt spid="1443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4387">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44387">
                                            <p:txEl>
                                              <p:pRg st="3" end="3"/>
                                            </p:txEl>
                                          </p:spTgt>
                                        </p:tgtEl>
                                        <p:attrNameLst>
                                          <p:attrName>style.visibility</p:attrName>
                                        </p:attrNameLst>
                                      </p:cBhvr>
                                      <p:to>
                                        <p:strVal val="visible"/>
                                      </p:to>
                                    </p:set>
                                    <p:anim calcmode="lin" valueType="num">
                                      <p:cBhvr additive="base">
                                        <p:cTn id="23" dur="500" fill="hold"/>
                                        <p:tgtEl>
                                          <p:spTgt spid="144387">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44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44387">
                                            <p:txEl>
                                              <p:pRg st="4" end="4"/>
                                            </p:txEl>
                                          </p:spTgt>
                                        </p:tgtEl>
                                        <p:attrNameLst>
                                          <p:attrName>style.visibility</p:attrName>
                                        </p:attrNameLst>
                                      </p:cBhvr>
                                      <p:to>
                                        <p:strVal val="visible"/>
                                      </p:to>
                                    </p:set>
                                    <p:anim calcmode="lin" valueType="num">
                                      <p:cBhvr additive="base">
                                        <p:cTn id="29" dur="500" fill="hold"/>
                                        <p:tgtEl>
                                          <p:spTgt spid="144387">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443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Apostling: Cost of Discipleship</a:t>
            </a:r>
          </a:p>
        </p:txBody>
      </p:sp>
      <p:sp>
        <p:nvSpPr>
          <p:cNvPr id="125955" name="Rectangle 3"/>
          <p:cNvSpPr>
            <a:spLocks noGrp="1" noChangeArrowheads="1"/>
          </p:cNvSpPr>
          <p:nvPr>
            <p:ph type="body" idx="1"/>
          </p:nvPr>
        </p:nvSpPr>
        <p:spPr>
          <a:xfrm>
            <a:off x="328613" y="1941513"/>
            <a:ext cx="8510587" cy="4611687"/>
          </a:xfrm>
        </p:spPr>
        <p:txBody>
          <a:bodyPr/>
          <a:lstStyle/>
          <a:p>
            <a:pPr eaLnBrk="1" hangingPunct="1">
              <a:lnSpc>
                <a:spcPct val="80000"/>
              </a:lnSpc>
            </a:pPr>
            <a:r>
              <a:rPr lang="en-US" sz="2800" dirty="0" smtClean="0"/>
              <a:t>What is the cost of discipleship?—Dietrich Bonhoeffer, Columbine, Nigeria, Iraq, Egypt, Libya</a:t>
            </a:r>
            <a:br>
              <a:rPr lang="en-US" sz="2800" dirty="0" smtClean="0"/>
            </a:br>
            <a:r>
              <a:rPr lang="en-US" sz="2800" dirty="0" smtClean="0"/>
              <a:t>[21 Coptic Christians beheaded, 2/15/15]</a:t>
            </a:r>
          </a:p>
          <a:p>
            <a:pPr eaLnBrk="1" hangingPunct="1">
              <a:lnSpc>
                <a:spcPct val="80000"/>
              </a:lnSpc>
            </a:pPr>
            <a:r>
              <a:rPr lang="en-US" sz="2800" dirty="0" smtClean="0"/>
              <a:t>True disciples will suffer rejection, persecution, hatred (Mat 10:23f, 34f)</a:t>
            </a:r>
            <a:r>
              <a:rPr lang="en-US" sz="2800" dirty="0" smtClean="0">
                <a:sym typeface="Wingdings" pitchFamily="2" charset="2"/>
              </a:rPr>
              <a:t> not peace but sword</a:t>
            </a:r>
            <a:endParaRPr lang="en-US" sz="2800" dirty="0" smtClean="0"/>
          </a:p>
          <a:p>
            <a:pPr eaLnBrk="1" hangingPunct="1">
              <a:lnSpc>
                <a:spcPct val="80000"/>
              </a:lnSpc>
            </a:pPr>
            <a:r>
              <a:rPr lang="en-US" sz="2800" dirty="0" smtClean="0"/>
              <a:t>For I have come to turn a man against his father, a daughter against her mother, … a man’s enemies will be the members of his own household.  Anyone who loves his father or mother more than me is not worthy of me… and anyone who does not take his cross and follow me is not worthy of me.  Whoever finds his life will lose it, and whoever loses his life for my sake will find it.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 calcmode="lin" valueType="num">
                                      <p:cBhvr additive="base">
                                        <p:cTn id="7" dur="500" fill="hold"/>
                                        <p:tgtEl>
                                          <p:spTgt spid="1259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59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5955">
                                            <p:txEl>
                                              <p:pRg st="1" end="1"/>
                                            </p:txEl>
                                          </p:spTgt>
                                        </p:tgtEl>
                                        <p:attrNameLst>
                                          <p:attrName>style.visibility</p:attrName>
                                        </p:attrNameLst>
                                      </p:cBhvr>
                                      <p:to>
                                        <p:strVal val="visible"/>
                                      </p:to>
                                    </p:set>
                                    <p:anim calcmode="lin" valueType="num">
                                      <p:cBhvr additive="base">
                                        <p:cTn id="13" dur="500" fill="hold"/>
                                        <p:tgtEl>
                                          <p:spTgt spid="1259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59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5955">
                                            <p:txEl>
                                              <p:pRg st="2" end="2"/>
                                            </p:txEl>
                                          </p:spTgt>
                                        </p:tgtEl>
                                        <p:attrNameLst>
                                          <p:attrName>style.visibility</p:attrName>
                                        </p:attrNameLst>
                                      </p:cBhvr>
                                      <p:to>
                                        <p:strVal val="visible"/>
                                      </p:to>
                                    </p:set>
                                    <p:anim calcmode="lin" valueType="num">
                                      <p:cBhvr additive="base">
                                        <p:cTn id="19" dur="500" fill="hold"/>
                                        <p:tgtEl>
                                          <p:spTgt spid="1259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59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Apostling: Cost of Discipleship</a:t>
            </a:r>
          </a:p>
        </p:txBody>
      </p:sp>
      <p:sp>
        <p:nvSpPr>
          <p:cNvPr id="180227" name="Rectangle 3"/>
          <p:cNvSpPr>
            <a:spLocks noGrp="1" noChangeArrowheads="1"/>
          </p:cNvSpPr>
          <p:nvPr>
            <p:ph type="body" idx="1"/>
          </p:nvPr>
        </p:nvSpPr>
        <p:spPr>
          <a:xfrm>
            <a:off x="328613" y="1941513"/>
            <a:ext cx="8434387" cy="4611687"/>
          </a:xfrm>
        </p:spPr>
        <p:txBody>
          <a:bodyPr/>
          <a:lstStyle/>
          <a:p>
            <a:pPr eaLnBrk="1" hangingPunct="1"/>
            <a:r>
              <a:rPr lang="en-US" dirty="0" smtClean="0"/>
              <a:t>Forsaking/leaving attachments:  Rich young ruler (Mat 19:16ff) </a:t>
            </a:r>
          </a:p>
          <a:p>
            <a:pPr eaLnBrk="1" hangingPunct="1"/>
            <a:r>
              <a:rPr lang="en-US" dirty="0" smtClean="0"/>
              <a:t>Denying oneself/loosing one’s life/crucifixion:  (Mat. 16:24-26)-</a:t>
            </a:r>
            <a:r>
              <a:rPr lang="en-US" dirty="0" err="1" smtClean="0"/>
              <a:t>imitatio</a:t>
            </a:r>
            <a:r>
              <a:rPr lang="en-US" dirty="0" smtClean="0"/>
              <a:t/>
            </a:r>
            <a:br>
              <a:rPr lang="en-US" dirty="0" smtClean="0"/>
            </a:br>
            <a:r>
              <a:rPr lang="en-US" dirty="0" smtClean="0"/>
              <a:t>Imitation of Christ—Thomas à Kempis</a:t>
            </a:r>
            <a:r>
              <a:rPr lang="en-US" dirty="0" smtClean="0">
                <a:sym typeface="Wingdings" pitchFamily="2" charset="2"/>
              </a:rPr>
              <a:t></a:t>
            </a:r>
            <a:endParaRPr lang="en-US" dirty="0" smtClean="0"/>
          </a:p>
          <a:p>
            <a:pPr eaLnBrk="1" hangingPunct="1"/>
            <a:r>
              <a:rPr lang="en-US" dirty="0" smtClean="0"/>
              <a:t>If anyone would come after me, he must deny himself and take up his cross and follow me. … (16:24)</a:t>
            </a:r>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anim calcmode="lin" valueType="num">
                                      <p:cBhvr additive="base">
                                        <p:cTn id="7" dur="500" fill="hold"/>
                                        <p:tgtEl>
                                          <p:spTgt spid="1802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0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0227">
                                            <p:txEl>
                                              <p:pRg st="1" end="1"/>
                                            </p:txEl>
                                          </p:spTgt>
                                        </p:tgtEl>
                                        <p:attrNameLst>
                                          <p:attrName>style.visibility</p:attrName>
                                        </p:attrNameLst>
                                      </p:cBhvr>
                                      <p:to>
                                        <p:strVal val="visible"/>
                                      </p:to>
                                    </p:set>
                                    <p:anim calcmode="lin" valueType="num">
                                      <p:cBhvr additive="base">
                                        <p:cTn id="13" dur="500" fill="hold"/>
                                        <p:tgtEl>
                                          <p:spTgt spid="1802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0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0227">
                                            <p:txEl>
                                              <p:pRg st="2" end="2"/>
                                            </p:txEl>
                                          </p:spTgt>
                                        </p:tgtEl>
                                        <p:attrNameLst>
                                          <p:attrName>style.visibility</p:attrName>
                                        </p:attrNameLst>
                                      </p:cBhvr>
                                      <p:to>
                                        <p:strVal val="visible"/>
                                      </p:to>
                                    </p:set>
                                    <p:anim calcmode="lin" valueType="num">
                                      <p:cBhvr additive="base">
                                        <p:cTn id="19" dur="500" fill="hold"/>
                                        <p:tgtEl>
                                          <p:spTgt spid="1802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0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17500" y="569913"/>
            <a:ext cx="8637588" cy="914400"/>
          </a:xfrm>
        </p:spPr>
        <p:txBody>
          <a:bodyPr/>
          <a:lstStyle/>
          <a:p>
            <a:pPr eaLnBrk="1" hangingPunct="1"/>
            <a:r>
              <a:rPr lang="en-US" sz="5400" smtClean="0"/>
              <a:t>Apostling: False disciples</a:t>
            </a:r>
          </a:p>
        </p:txBody>
      </p:sp>
      <p:sp>
        <p:nvSpPr>
          <p:cNvPr id="95235" name="Rectangle 3"/>
          <p:cNvSpPr>
            <a:spLocks noGrp="1" noChangeArrowheads="1"/>
          </p:cNvSpPr>
          <p:nvPr>
            <p:ph type="body" idx="1"/>
          </p:nvPr>
        </p:nvSpPr>
        <p:spPr>
          <a:xfrm>
            <a:off x="328613" y="1941513"/>
            <a:ext cx="8208962" cy="4916487"/>
          </a:xfrm>
        </p:spPr>
        <p:txBody>
          <a:bodyPr/>
          <a:lstStyle/>
          <a:p>
            <a:pPr eaLnBrk="1" hangingPunct="1">
              <a:lnSpc>
                <a:spcPct val="80000"/>
              </a:lnSpc>
            </a:pPr>
            <a:r>
              <a:rPr lang="en-US" dirty="0" smtClean="0"/>
              <a:t>What does Matthew teach about false apostles/disciples?</a:t>
            </a:r>
            <a:r>
              <a:rPr lang="en-US" sz="2800" dirty="0" smtClean="0"/>
              <a:t> </a:t>
            </a:r>
          </a:p>
          <a:p>
            <a:pPr eaLnBrk="1" hangingPunct="1">
              <a:lnSpc>
                <a:spcPct val="80000"/>
              </a:lnSpc>
            </a:pPr>
            <a:r>
              <a:rPr lang="en-US" sz="2800" dirty="0" smtClean="0"/>
              <a:t>Mixture:  Parable of Tares 13:24ff</a:t>
            </a:r>
          </a:p>
          <a:p>
            <a:pPr eaLnBrk="1" hangingPunct="1">
              <a:lnSpc>
                <a:spcPct val="80000"/>
              </a:lnSpc>
            </a:pPr>
            <a:r>
              <a:rPr lang="en-US" sz="2800" dirty="0" smtClean="0"/>
              <a:t>Faith or works?  </a:t>
            </a:r>
          </a:p>
          <a:p>
            <a:pPr eaLnBrk="1" hangingPunct="1">
              <a:lnSpc>
                <a:spcPct val="80000"/>
              </a:lnSpc>
            </a:pPr>
            <a:r>
              <a:rPr lang="en-US" sz="2800" dirty="0" smtClean="0"/>
              <a:t>Mat 7:21-22 not every one who says </a:t>
            </a:r>
            <a:r>
              <a:rPr lang="en-US" sz="2800" dirty="0" smtClean="0">
                <a:solidFill>
                  <a:schemeClr val="tx2"/>
                </a:solidFill>
              </a:rPr>
              <a:t>Lord, Lord</a:t>
            </a:r>
            <a:r>
              <a:rPr lang="en-US" sz="2800" dirty="0" smtClean="0"/>
              <a:t> will enter the kingdom of heaven, </a:t>
            </a:r>
            <a:r>
              <a:rPr lang="en-US" sz="2800" dirty="0" smtClean="0">
                <a:solidFill>
                  <a:schemeClr val="tx2"/>
                </a:solidFill>
              </a:rPr>
              <a:t>but only he who does the will of my Father</a:t>
            </a:r>
            <a:r>
              <a:rPr lang="en-US" sz="2800" dirty="0" smtClean="0"/>
              <a:t> who is in heaven.  Many will say to me on that day, ‘Lord, Lord, did we not prophesy in your name, and in your name drive out demons and perform many miracles?’ Then I will tell them plainly, ‘I never knew you. Away from me, you evildoers! </a:t>
            </a:r>
          </a:p>
          <a:p>
            <a:pPr eaLnBrk="1" hangingPunct="1">
              <a:lnSpc>
                <a:spcPct val="80000"/>
              </a:lnSpc>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additive="base">
                                        <p:cTn id="7" dur="500" fill="hold"/>
                                        <p:tgtEl>
                                          <p:spTgt spid="952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52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5235">
                                            <p:txEl>
                                              <p:pRg st="1" end="1"/>
                                            </p:txEl>
                                          </p:spTgt>
                                        </p:tgtEl>
                                        <p:attrNameLst>
                                          <p:attrName>style.visibility</p:attrName>
                                        </p:attrNameLst>
                                      </p:cBhvr>
                                      <p:to>
                                        <p:strVal val="visible"/>
                                      </p:to>
                                    </p:set>
                                    <p:anim calcmode="lin" valueType="num">
                                      <p:cBhvr additive="base">
                                        <p:cTn id="13" dur="500" fill="hold"/>
                                        <p:tgtEl>
                                          <p:spTgt spid="952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52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5235">
                                            <p:txEl>
                                              <p:pRg st="2" end="2"/>
                                            </p:txEl>
                                          </p:spTgt>
                                        </p:tgtEl>
                                        <p:attrNameLst>
                                          <p:attrName>style.visibility</p:attrName>
                                        </p:attrNameLst>
                                      </p:cBhvr>
                                      <p:to>
                                        <p:strVal val="visible"/>
                                      </p:to>
                                    </p:set>
                                    <p:anim calcmode="lin" valueType="num">
                                      <p:cBhvr additive="base">
                                        <p:cTn id="19" dur="500" fill="hold"/>
                                        <p:tgtEl>
                                          <p:spTgt spid="952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52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5235">
                                            <p:txEl>
                                              <p:pRg st="3" end="3"/>
                                            </p:txEl>
                                          </p:spTgt>
                                        </p:tgtEl>
                                        <p:attrNameLst>
                                          <p:attrName>style.visibility</p:attrName>
                                        </p:attrNameLst>
                                      </p:cBhvr>
                                      <p:to>
                                        <p:strVal val="visible"/>
                                      </p:to>
                                    </p:set>
                                    <p:anim calcmode="lin" valueType="num">
                                      <p:cBhvr additive="base">
                                        <p:cTn id="25" dur="500" fill="hold"/>
                                        <p:tgtEl>
                                          <p:spTgt spid="952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52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b="1" smtClean="0"/>
              <a:t>Apostling: False disciples</a:t>
            </a:r>
          </a:p>
        </p:txBody>
      </p:sp>
      <p:sp>
        <p:nvSpPr>
          <p:cNvPr id="134147" name="Rectangle 3"/>
          <p:cNvSpPr>
            <a:spLocks noGrp="1" noChangeArrowheads="1"/>
          </p:cNvSpPr>
          <p:nvPr>
            <p:ph type="body" idx="1"/>
          </p:nvPr>
        </p:nvSpPr>
        <p:spPr>
          <a:xfrm>
            <a:off x="328613" y="1941513"/>
            <a:ext cx="8208962" cy="4687887"/>
          </a:xfrm>
        </p:spPr>
        <p:txBody>
          <a:bodyPr/>
          <a:lstStyle/>
          <a:p>
            <a:pPr eaLnBrk="1" hangingPunct="1">
              <a:lnSpc>
                <a:spcPct val="90000"/>
              </a:lnSpc>
            </a:pPr>
            <a:r>
              <a:rPr lang="en-US" b="1" dirty="0" smtClean="0">
                <a:solidFill>
                  <a:schemeClr val="tx2"/>
                </a:solidFill>
              </a:rPr>
              <a:t>Sheep and Goats</a:t>
            </a:r>
            <a:r>
              <a:rPr lang="en-US" b="1" dirty="0" smtClean="0"/>
              <a:t>:  </a:t>
            </a:r>
            <a:r>
              <a:rPr lang="en-US" dirty="0" smtClean="0"/>
              <a:t>Mat 25:41ff—on what basis let into kingdom—did it to the least of these did it to me—self-deception</a:t>
            </a:r>
          </a:p>
          <a:p>
            <a:pPr eaLnBrk="1" hangingPunct="1">
              <a:lnSpc>
                <a:spcPct val="90000"/>
              </a:lnSpc>
            </a:pPr>
            <a:r>
              <a:rPr lang="en-US" dirty="0" smtClean="0"/>
              <a:t>Question:  Am I a Christian?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 calcmode="lin" valueType="num">
                                      <p:cBhvr additive="base">
                                        <p:cTn id="7" dur="500" fill="hold"/>
                                        <p:tgtEl>
                                          <p:spTgt spid="1341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4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4147">
                                            <p:txEl>
                                              <p:pRg st="1" end="1"/>
                                            </p:txEl>
                                          </p:spTgt>
                                        </p:tgtEl>
                                        <p:attrNameLst>
                                          <p:attrName>style.visibility</p:attrName>
                                        </p:attrNameLst>
                                      </p:cBhvr>
                                      <p:to>
                                        <p:strVal val="visible"/>
                                      </p:to>
                                    </p:set>
                                    <p:anim calcmode="lin" valueType="num">
                                      <p:cBhvr additive="base">
                                        <p:cTn id="13" dur="500" fill="hold"/>
                                        <p:tgtEl>
                                          <p:spTgt spid="1341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41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17500" y="52388"/>
            <a:ext cx="8637588" cy="1431925"/>
          </a:xfrm>
        </p:spPr>
        <p:txBody>
          <a:bodyPr/>
          <a:lstStyle/>
          <a:p>
            <a:pPr eaLnBrk="1" hangingPunct="1"/>
            <a:r>
              <a:rPr lang="en-US" dirty="0" smtClean="0"/>
              <a:t>Matthew’s Story:  Theology of Jesus</a:t>
            </a:r>
          </a:p>
        </p:txBody>
      </p:sp>
      <p:sp>
        <p:nvSpPr>
          <p:cNvPr id="93187" name="Rectangle 3"/>
          <p:cNvSpPr>
            <a:spLocks noGrp="1" noChangeArrowheads="1"/>
          </p:cNvSpPr>
          <p:nvPr>
            <p:ph type="body" idx="1"/>
          </p:nvPr>
        </p:nvSpPr>
        <p:spPr>
          <a:xfrm>
            <a:off x="328612" y="1752600"/>
            <a:ext cx="8815387" cy="4916487"/>
          </a:xfrm>
        </p:spPr>
        <p:txBody>
          <a:bodyPr/>
          <a:lstStyle/>
          <a:p>
            <a:pPr eaLnBrk="1" hangingPunct="1">
              <a:lnSpc>
                <a:spcPct val="90000"/>
              </a:lnSpc>
            </a:pPr>
            <a:r>
              <a:rPr lang="en-US" dirty="0" smtClean="0"/>
              <a:t>How does Matthew see Jesus?</a:t>
            </a:r>
          </a:p>
          <a:p>
            <a:pPr eaLnBrk="1" hangingPunct="1">
              <a:lnSpc>
                <a:spcPct val="90000"/>
              </a:lnSpc>
            </a:pPr>
            <a:r>
              <a:rPr lang="en-US" dirty="0" smtClean="0">
                <a:solidFill>
                  <a:schemeClr val="tx2"/>
                </a:solidFill>
              </a:rPr>
              <a:t>Teacher-wisdom</a:t>
            </a:r>
            <a:r>
              <a:rPr lang="en-US" dirty="0" smtClean="0"/>
              <a:t>: you have heard it said but I say….; one greater than Solomon (12:42) my words never pass away 24:35. </a:t>
            </a:r>
          </a:p>
          <a:p>
            <a:pPr eaLnBrk="1" hangingPunct="1">
              <a:lnSpc>
                <a:spcPct val="90000"/>
              </a:lnSpc>
            </a:pPr>
            <a:r>
              <a:rPr lang="en-US" dirty="0" smtClean="0">
                <a:solidFill>
                  <a:schemeClr val="tx2"/>
                </a:solidFill>
              </a:rPr>
              <a:t>Christ=greater Moses</a:t>
            </a:r>
            <a:r>
              <a:rPr lang="en-US" dirty="0" smtClean="0"/>
              <a:t> parallels</a:t>
            </a:r>
          </a:p>
          <a:p>
            <a:pPr lvl="1" eaLnBrk="1" hangingPunct="1">
              <a:lnSpc>
                <a:spcPct val="90000"/>
              </a:lnSpc>
            </a:pPr>
            <a:r>
              <a:rPr lang="en-US" dirty="0" smtClean="0"/>
              <a:t>5 sections of Matt. = new law (</a:t>
            </a:r>
            <a:r>
              <a:rPr lang="en-US" dirty="0" err="1" smtClean="0"/>
              <a:t>DeSilva</a:t>
            </a:r>
            <a:r>
              <a:rPr lang="en-US" dirty="0" smtClean="0"/>
              <a:t>)</a:t>
            </a:r>
          </a:p>
          <a:p>
            <a:pPr lvl="1" eaLnBrk="1" hangingPunct="1">
              <a:lnSpc>
                <a:spcPct val="90000"/>
              </a:lnSpc>
            </a:pPr>
            <a:r>
              <a:rPr lang="en-US" dirty="0" smtClean="0"/>
              <a:t>Infants slain by king at birth</a:t>
            </a:r>
          </a:p>
          <a:p>
            <a:pPr lvl="1" eaLnBrk="1" hangingPunct="1">
              <a:lnSpc>
                <a:spcPct val="90000"/>
              </a:lnSpc>
            </a:pPr>
            <a:r>
              <a:rPr lang="en-US" dirty="0" smtClean="0"/>
              <a:t>Flight out of Egypt</a:t>
            </a:r>
          </a:p>
          <a:p>
            <a:pPr lvl="1" eaLnBrk="1" hangingPunct="1">
              <a:lnSpc>
                <a:spcPct val="90000"/>
              </a:lnSpc>
            </a:pPr>
            <a:r>
              <a:rPr lang="en-US" dirty="0" smtClean="0"/>
              <a:t>Meeting God on a mountain</a:t>
            </a:r>
          </a:p>
          <a:p>
            <a:pPr lvl="1" eaLnBrk="1" hangingPunct="1">
              <a:lnSpc>
                <a:spcPct val="90000"/>
              </a:lnSpc>
            </a:pPr>
            <a:r>
              <a:rPr lang="en-US" dirty="0" smtClean="0"/>
              <a:t>Transfiguration: Moses &amp; Elijah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additive="base">
                                        <p:cTn id="7" dur="500" fill="hold"/>
                                        <p:tgtEl>
                                          <p:spTgt spid="931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3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3187">
                                            <p:txEl>
                                              <p:pRg st="1" end="1"/>
                                            </p:txEl>
                                          </p:spTgt>
                                        </p:tgtEl>
                                        <p:attrNameLst>
                                          <p:attrName>style.visibility</p:attrName>
                                        </p:attrNameLst>
                                      </p:cBhvr>
                                      <p:to>
                                        <p:strVal val="visible"/>
                                      </p:to>
                                    </p:set>
                                    <p:anim calcmode="lin" valueType="num">
                                      <p:cBhvr additive="base">
                                        <p:cTn id="13" dur="500" fill="hold"/>
                                        <p:tgtEl>
                                          <p:spTgt spid="931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31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3187">
                                            <p:txEl>
                                              <p:pRg st="2" end="2"/>
                                            </p:txEl>
                                          </p:spTgt>
                                        </p:tgtEl>
                                        <p:attrNameLst>
                                          <p:attrName>style.visibility</p:attrName>
                                        </p:attrNameLst>
                                      </p:cBhvr>
                                      <p:to>
                                        <p:strVal val="visible"/>
                                      </p:to>
                                    </p:set>
                                    <p:anim calcmode="lin" valueType="num">
                                      <p:cBhvr additive="base">
                                        <p:cTn id="19" dur="500" fill="hold"/>
                                        <p:tgtEl>
                                          <p:spTgt spid="931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3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3187">
                                            <p:txEl>
                                              <p:pRg st="3" end="3"/>
                                            </p:txEl>
                                          </p:spTgt>
                                        </p:tgtEl>
                                        <p:attrNameLst>
                                          <p:attrName>style.visibility</p:attrName>
                                        </p:attrNameLst>
                                      </p:cBhvr>
                                      <p:to>
                                        <p:strVal val="visible"/>
                                      </p:to>
                                    </p:set>
                                    <p:anim calcmode="lin" valueType="num">
                                      <p:cBhvr additive="base">
                                        <p:cTn id="25" dur="500" fill="hold"/>
                                        <p:tgtEl>
                                          <p:spTgt spid="931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31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3187">
                                            <p:txEl>
                                              <p:pRg st="4" end="4"/>
                                            </p:txEl>
                                          </p:spTgt>
                                        </p:tgtEl>
                                        <p:attrNameLst>
                                          <p:attrName>style.visibility</p:attrName>
                                        </p:attrNameLst>
                                      </p:cBhvr>
                                      <p:to>
                                        <p:strVal val="visible"/>
                                      </p:to>
                                    </p:set>
                                    <p:anim calcmode="lin" valueType="num">
                                      <p:cBhvr additive="base">
                                        <p:cTn id="31" dur="500" fill="hold"/>
                                        <p:tgtEl>
                                          <p:spTgt spid="9318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31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3187">
                                            <p:txEl>
                                              <p:pRg st="5" end="5"/>
                                            </p:txEl>
                                          </p:spTgt>
                                        </p:tgtEl>
                                        <p:attrNameLst>
                                          <p:attrName>style.visibility</p:attrName>
                                        </p:attrNameLst>
                                      </p:cBhvr>
                                      <p:to>
                                        <p:strVal val="visible"/>
                                      </p:to>
                                    </p:set>
                                    <p:anim calcmode="lin" valueType="num">
                                      <p:cBhvr additive="base">
                                        <p:cTn id="37" dur="500" fill="hold"/>
                                        <p:tgtEl>
                                          <p:spTgt spid="9318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31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3187">
                                            <p:txEl>
                                              <p:pRg st="6" end="6"/>
                                            </p:txEl>
                                          </p:spTgt>
                                        </p:tgtEl>
                                        <p:attrNameLst>
                                          <p:attrName>style.visibility</p:attrName>
                                        </p:attrNameLst>
                                      </p:cBhvr>
                                      <p:to>
                                        <p:strVal val="visible"/>
                                      </p:to>
                                    </p:set>
                                    <p:anim calcmode="lin" valueType="num">
                                      <p:cBhvr additive="base">
                                        <p:cTn id="43" dur="500" fill="hold"/>
                                        <p:tgtEl>
                                          <p:spTgt spid="9318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31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3187">
                                            <p:txEl>
                                              <p:pRg st="7" end="7"/>
                                            </p:txEl>
                                          </p:spTgt>
                                        </p:tgtEl>
                                        <p:attrNameLst>
                                          <p:attrName>style.visibility</p:attrName>
                                        </p:attrNameLst>
                                      </p:cBhvr>
                                      <p:to>
                                        <p:strVal val="visible"/>
                                      </p:to>
                                    </p:set>
                                    <p:anim calcmode="lin" valueType="num">
                                      <p:cBhvr additive="base">
                                        <p:cTn id="49" dur="500" fill="hold"/>
                                        <p:tgtEl>
                                          <p:spTgt spid="93187">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318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Matthew’s story: </a:t>
            </a:r>
          </a:p>
        </p:txBody>
      </p:sp>
      <p:sp>
        <p:nvSpPr>
          <p:cNvPr id="65539" name="Rectangle 3"/>
          <p:cNvSpPr>
            <a:spLocks noGrp="1" noChangeArrowheads="1"/>
          </p:cNvSpPr>
          <p:nvPr>
            <p:ph type="body" idx="1"/>
          </p:nvPr>
        </p:nvSpPr>
        <p:spPr/>
        <p:txBody>
          <a:bodyPr/>
          <a:lstStyle/>
          <a:p>
            <a:pPr eaLnBrk="1" hangingPunct="1"/>
            <a:r>
              <a:rPr lang="en-US" dirty="0" smtClean="0"/>
              <a:t>How does Matthew differ from Mark?</a:t>
            </a:r>
          </a:p>
          <a:p>
            <a:pPr eaLnBrk="1" hangingPunct="1"/>
            <a:r>
              <a:rPr lang="en-US" dirty="0" smtClean="0"/>
              <a:t>How does Matthew differ from Luke?</a:t>
            </a:r>
          </a:p>
          <a:p>
            <a:pPr eaLnBrk="1" hangingPunct="1"/>
            <a:r>
              <a:rPr lang="en-US" dirty="0" smtClean="0"/>
              <a:t>Point is: unique material indicates his take on Jesus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Theology in Matthew</a:t>
            </a:r>
          </a:p>
        </p:txBody>
      </p:sp>
      <p:sp>
        <p:nvSpPr>
          <p:cNvPr id="190467" name="Rectangle 3"/>
          <p:cNvSpPr>
            <a:spLocks noGrp="1" noChangeArrowheads="1"/>
          </p:cNvSpPr>
          <p:nvPr>
            <p:ph type="body" idx="1"/>
          </p:nvPr>
        </p:nvSpPr>
        <p:spPr>
          <a:xfrm>
            <a:off x="152400" y="1752600"/>
            <a:ext cx="8686799" cy="4764088"/>
          </a:xfrm>
        </p:spPr>
        <p:txBody>
          <a:bodyPr/>
          <a:lstStyle/>
          <a:p>
            <a:pPr eaLnBrk="1" hangingPunct="1">
              <a:lnSpc>
                <a:spcPct val="90000"/>
              </a:lnSpc>
            </a:pPr>
            <a:r>
              <a:rPr lang="en-US" dirty="0" smtClean="0">
                <a:solidFill>
                  <a:schemeClr val="tx2"/>
                </a:solidFill>
              </a:rPr>
              <a:t>Healer:</a:t>
            </a:r>
            <a:r>
              <a:rPr lang="en-US" dirty="0" smtClean="0"/>
              <a:t>  Therapeutic [Mt 8-9] /non-therapeutic miracles [5,000; walks water]</a:t>
            </a:r>
          </a:p>
          <a:p>
            <a:pPr eaLnBrk="1" hangingPunct="1">
              <a:lnSpc>
                <a:spcPct val="90000"/>
              </a:lnSpc>
            </a:pPr>
            <a:r>
              <a:rPr lang="en-US" dirty="0" smtClean="0">
                <a:solidFill>
                  <a:schemeClr val="tx2"/>
                </a:solidFill>
              </a:rPr>
              <a:t>Deity:</a:t>
            </a:r>
            <a:r>
              <a:rPr lang="en-US" dirty="0" smtClean="0"/>
              <a:t>  1) Immanuel: birth, 2) Mt. 18:20 where two or three gather, 3) great commission with them unto the end of the age. </a:t>
            </a:r>
            <a:r>
              <a:rPr lang="en-US" dirty="0" err="1" smtClean="0"/>
              <a:t>Inclusio</a:t>
            </a:r>
            <a:endParaRPr lang="en-US" dirty="0" smtClean="0"/>
          </a:p>
          <a:p>
            <a:pPr eaLnBrk="1" hangingPunct="1">
              <a:lnSpc>
                <a:spcPct val="90000"/>
              </a:lnSpc>
            </a:pPr>
            <a:r>
              <a:rPr lang="en-US" dirty="0" smtClean="0"/>
              <a:t>Peter walking on water--You are son of God (14:28, 33) Job 9:8; Ps 89:9; 107:29; 65:7.  </a:t>
            </a:r>
          </a:p>
          <a:p>
            <a:pPr eaLnBrk="1" hangingPunct="1">
              <a:lnSpc>
                <a:spcPct val="90000"/>
              </a:lnSpc>
            </a:pPr>
            <a:r>
              <a:rPr lang="en-US" dirty="0" smtClean="0">
                <a:solidFill>
                  <a:schemeClr val="tx2"/>
                </a:solidFill>
              </a:rPr>
              <a:t>Kingship and the kingdom of heaven</a:t>
            </a:r>
            <a:r>
              <a:rPr lang="en-US" dirty="0" smtClean="0"/>
              <a:t>:  genealogy, victory over Satan, Lord of the </a:t>
            </a:r>
            <a:r>
              <a:rPr lang="en-US" dirty="0"/>
              <a:t>Sabbath; Son of David 9x in Mt:  DVD = 14</a:t>
            </a:r>
          </a:p>
          <a:p>
            <a:pPr eaLnBrk="1" hangingPunct="1">
              <a:lnSpc>
                <a:spcPct val="90000"/>
              </a:lnSpc>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 calcmode="lin" valueType="num">
                                      <p:cBhvr additive="base">
                                        <p:cTn id="7" dur="500" fill="hold"/>
                                        <p:tgtEl>
                                          <p:spTgt spid="1904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0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0467">
                                            <p:txEl>
                                              <p:pRg st="1" end="1"/>
                                            </p:txEl>
                                          </p:spTgt>
                                        </p:tgtEl>
                                        <p:attrNameLst>
                                          <p:attrName>style.visibility</p:attrName>
                                        </p:attrNameLst>
                                      </p:cBhvr>
                                      <p:to>
                                        <p:strVal val="visible"/>
                                      </p:to>
                                    </p:set>
                                    <p:anim calcmode="lin" valueType="num">
                                      <p:cBhvr additive="base">
                                        <p:cTn id="13" dur="500" fill="hold"/>
                                        <p:tgtEl>
                                          <p:spTgt spid="1904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0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0467">
                                            <p:txEl>
                                              <p:pRg st="2" end="2"/>
                                            </p:txEl>
                                          </p:spTgt>
                                        </p:tgtEl>
                                        <p:attrNameLst>
                                          <p:attrName>style.visibility</p:attrName>
                                        </p:attrNameLst>
                                      </p:cBhvr>
                                      <p:to>
                                        <p:strVal val="visible"/>
                                      </p:to>
                                    </p:set>
                                    <p:anim calcmode="lin" valueType="num">
                                      <p:cBhvr additive="base">
                                        <p:cTn id="19" dur="500" fill="hold"/>
                                        <p:tgtEl>
                                          <p:spTgt spid="1904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0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0467">
                                            <p:txEl>
                                              <p:pRg st="3" end="3"/>
                                            </p:txEl>
                                          </p:spTgt>
                                        </p:tgtEl>
                                        <p:attrNameLst>
                                          <p:attrName>style.visibility</p:attrName>
                                        </p:attrNameLst>
                                      </p:cBhvr>
                                      <p:to>
                                        <p:strVal val="visible"/>
                                      </p:to>
                                    </p:set>
                                    <p:anim calcmode="lin" valueType="num">
                                      <p:cBhvr additive="base">
                                        <p:cTn id="25" dur="500" fill="hold"/>
                                        <p:tgtEl>
                                          <p:spTgt spid="1904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04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Kingdom of Heaven </a:t>
            </a:r>
          </a:p>
        </p:txBody>
      </p:sp>
      <p:sp>
        <p:nvSpPr>
          <p:cNvPr id="136195" name="Rectangle 3"/>
          <p:cNvSpPr>
            <a:spLocks noGrp="1" noChangeArrowheads="1"/>
          </p:cNvSpPr>
          <p:nvPr>
            <p:ph type="body" idx="1"/>
          </p:nvPr>
        </p:nvSpPr>
        <p:spPr>
          <a:xfrm>
            <a:off x="328613" y="1941513"/>
            <a:ext cx="8208962" cy="4916487"/>
          </a:xfrm>
        </p:spPr>
        <p:txBody>
          <a:bodyPr/>
          <a:lstStyle/>
          <a:p>
            <a:pPr eaLnBrk="1" hangingPunct="1"/>
            <a:r>
              <a:rPr lang="en-US" sz="2800" dirty="0" smtClean="0"/>
              <a:t>Prominence in Matthew (3 proofs)		</a:t>
            </a:r>
          </a:p>
          <a:p>
            <a:pPr lvl="1" eaLnBrk="1" hangingPunct="1"/>
            <a:r>
              <a:rPr lang="en-US" sz="2400" dirty="0" smtClean="0"/>
              <a:t>Jesus/John’s preaching:  repent for kingdom of heaven is near (Mat 3:1; 4:17)</a:t>
            </a:r>
          </a:p>
          <a:p>
            <a:pPr lvl="1" eaLnBrk="1" hangingPunct="1"/>
            <a:r>
              <a:rPr lang="en-US" sz="2400" dirty="0" smtClean="0">
                <a:solidFill>
                  <a:schemeClr val="tx2"/>
                </a:solidFill>
              </a:rPr>
              <a:t>Beatitudes: </a:t>
            </a:r>
            <a:r>
              <a:rPr lang="en-US" sz="2400" dirty="0" err="1" smtClean="0">
                <a:solidFill>
                  <a:schemeClr val="tx2"/>
                </a:solidFill>
              </a:rPr>
              <a:t>inclusio</a:t>
            </a:r>
            <a:r>
              <a:rPr lang="en-US" sz="2400" dirty="0" smtClean="0"/>
              <a:t>:  blessed are poor in spirit for theirs is the kingdom of heaven. 5:3; 5:10</a:t>
            </a:r>
          </a:p>
          <a:p>
            <a:pPr lvl="1" eaLnBrk="1" hangingPunct="1"/>
            <a:r>
              <a:rPr lang="en-US" sz="2400" dirty="0" smtClean="0"/>
              <a:t>32 times uniquely used in Matthew</a:t>
            </a:r>
          </a:p>
          <a:p>
            <a:pPr eaLnBrk="1" hangingPunct="1"/>
            <a:r>
              <a:rPr lang="en-US" sz="2800" dirty="0" smtClean="0"/>
              <a:t>Kingdom of heaven or kingdom of God</a:t>
            </a:r>
          </a:p>
          <a:p>
            <a:pPr lvl="1" eaLnBrk="1" hangingPunct="1"/>
            <a:r>
              <a:rPr lang="en-US" sz="2400" dirty="0" smtClean="0"/>
              <a:t>The knowledge of the secrets of the kingdom of </a:t>
            </a:r>
            <a:r>
              <a:rPr lang="en-US" sz="2400" dirty="0" smtClean="0">
                <a:solidFill>
                  <a:srgbClr val="FFFF00"/>
                </a:solidFill>
              </a:rPr>
              <a:t>heaven</a:t>
            </a:r>
            <a:r>
              <a:rPr lang="en-US" sz="2400" dirty="0" smtClean="0"/>
              <a:t> has been given to you (Mt. 13:11) metonymy</a:t>
            </a:r>
          </a:p>
          <a:p>
            <a:pPr lvl="1" eaLnBrk="1" hangingPunct="1"/>
            <a:r>
              <a:rPr lang="en-US" sz="2400" dirty="0" smtClean="0"/>
              <a:t>The secret of the kingdom of </a:t>
            </a:r>
            <a:r>
              <a:rPr lang="en-US" sz="2400" dirty="0" smtClean="0">
                <a:solidFill>
                  <a:srgbClr val="FFFF00"/>
                </a:solidFill>
              </a:rPr>
              <a:t>God</a:t>
            </a:r>
            <a:r>
              <a:rPr lang="en-US" sz="2400" dirty="0" smtClean="0"/>
              <a:t> has been given to you. (Mk 4:11)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 calcmode="lin" valueType="num">
                                      <p:cBhvr additive="base">
                                        <p:cTn id="7" dur="500" fill="hold"/>
                                        <p:tgtEl>
                                          <p:spTgt spid="1361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6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6195">
                                            <p:txEl>
                                              <p:pRg st="1" end="1"/>
                                            </p:txEl>
                                          </p:spTgt>
                                        </p:tgtEl>
                                        <p:attrNameLst>
                                          <p:attrName>style.visibility</p:attrName>
                                        </p:attrNameLst>
                                      </p:cBhvr>
                                      <p:to>
                                        <p:strVal val="visible"/>
                                      </p:to>
                                    </p:set>
                                    <p:anim calcmode="lin" valueType="num">
                                      <p:cBhvr additive="base">
                                        <p:cTn id="13" dur="500" fill="hold"/>
                                        <p:tgtEl>
                                          <p:spTgt spid="1361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6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6195">
                                            <p:txEl>
                                              <p:pRg st="2" end="2"/>
                                            </p:txEl>
                                          </p:spTgt>
                                        </p:tgtEl>
                                        <p:attrNameLst>
                                          <p:attrName>style.visibility</p:attrName>
                                        </p:attrNameLst>
                                      </p:cBhvr>
                                      <p:to>
                                        <p:strVal val="visible"/>
                                      </p:to>
                                    </p:set>
                                    <p:anim calcmode="lin" valueType="num">
                                      <p:cBhvr additive="base">
                                        <p:cTn id="19" dur="500" fill="hold"/>
                                        <p:tgtEl>
                                          <p:spTgt spid="1361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6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6195">
                                            <p:txEl>
                                              <p:pRg st="3" end="3"/>
                                            </p:txEl>
                                          </p:spTgt>
                                        </p:tgtEl>
                                        <p:attrNameLst>
                                          <p:attrName>style.visibility</p:attrName>
                                        </p:attrNameLst>
                                      </p:cBhvr>
                                      <p:to>
                                        <p:strVal val="visible"/>
                                      </p:to>
                                    </p:set>
                                    <p:anim calcmode="lin" valueType="num">
                                      <p:cBhvr additive="base">
                                        <p:cTn id="25" dur="500" fill="hold"/>
                                        <p:tgtEl>
                                          <p:spTgt spid="1361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6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36195">
                                            <p:txEl>
                                              <p:pRg st="4" end="4"/>
                                            </p:txEl>
                                          </p:spTgt>
                                        </p:tgtEl>
                                        <p:attrNameLst>
                                          <p:attrName>style.visibility</p:attrName>
                                        </p:attrNameLst>
                                      </p:cBhvr>
                                      <p:to>
                                        <p:strVal val="visible"/>
                                      </p:to>
                                    </p:set>
                                    <p:anim calcmode="lin" valueType="num">
                                      <p:cBhvr additive="base">
                                        <p:cTn id="31" dur="500" fill="hold"/>
                                        <p:tgtEl>
                                          <p:spTgt spid="1361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6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6195">
                                            <p:txEl>
                                              <p:pRg st="5" end="5"/>
                                            </p:txEl>
                                          </p:spTgt>
                                        </p:tgtEl>
                                        <p:attrNameLst>
                                          <p:attrName>style.visibility</p:attrName>
                                        </p:attrNameLst>
                                      </p:cBhvr>
                                      <p:to>
                                        <p:strVal val="visible"/>
                                      </p:to>
                                    </p:set>
                                    <p:anim calcmode="lin" valueType="num">
                                      <p:cBhvr additive="base">
                                        <p:cTn id="37" dur="500" fill="hold"/>
                                        <p:tgtEl>
                                          <p:spTgt spid="1361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36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36195">
                                            <p:txEl>
                                              <p:pRg st="6" end="6"/>
                                            </p:txEl>
                                          </p:spTgt>
                                        </p:tgtEl>
                                        <p:attrNameLst>
                                          <p:attrName>style.visibility</p:attrName>
                                        </p:attrNameLst>
                                      </p:cBhvr>
                                      <p:to>
                                        <p:strVal val="visible"/>
                                      </p:to>
                                    </p:set>
                                    <p:anim calcmode="lin" valueType="num">
                                      <p:cBhvr additive="base">
                                        <p:cTn id="43" dur="500" fill="hold"/>
                                        <p:tgtEl>
                                          <p:spTgt spid="1361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361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Kingdom of Heaven</a:t>
            </a:r>
          </a:p>
        </p:txBody>
      </p:sp>
      <p:sp>
        <p:nvSpPr>
          <p:cNvPr id="37891" name="Rectangle 3"/>
          <p:cNvSpPr>
            <a:spLocks noGrp="1" noChangeArrowheads="1"/>
          </p:cNvSpPr>
          <p:nvPr>
            <p:ph type="body" idx="1"/>
          </p:nvPr>
        </p:nvSpPr>
        <p:spPr>
          <a:xfrm>
            <a:off x="328613" y="1828800"/>
            <a:ext cx="8208962" cy="4687887"/>
          </a:xfrm>
        </p:spPr>
        <p:txBody>
          <a:bodyPr/>
          <a:lstStyle/>
          <a:p>
            <a:pPr eaLnBrk="1" hangingPunct="1">
              <a:lnSpc>
                <a:spcPct val="90000"/>
              </a:lnSpc>
            </a:pPr>
            <a:r>
              <a:rPr lang="en-US" sz="2400" dirty="0" smtClean="0">
                <a:solidFill>
                  <a:srgbClr val="FFFF00"/>
                </a:solidFill>
              </a:rPr>
              <a:t>Eschatological kingdom </a:t>
            </a:r>
            <a:r>
              <a:rPr lang="en-US" sz="2400" dirty="0" smtClean="0"/>
              <a:t>expectations: Davidic rule, Israel back in the land, peace</a:t>
            </a:r>
          </a:p>
          <a:p>
            <a:pPr eaLnBrk="1" hangingPunct="1">
              <a:lnSpc>
                <a:spcPct val="90000"/>
              </a:lnSpc>
            </a:pPr>
            <a:r>
              <a:rPr lang="en-US" sz="2400" dirty="0" smtClean="0">
                <a:solidFill>
                  <a:schemeClr val="tx2"/>
                </a:solidFill>
              </a:rPr>
              <a:t>Already:</a:t>
            </a:r>
            <a:r>
              <a:rPr lang="en-US" sz="2400" dirty="0" smtClean="0"/>
              <a:t> Imminence/near: Mt 3:2/5:20; 12:28; </a:t>
            </a:r>
            <a:r>
              <a:rPr lang="en-US" sz="2400" dirty="0" err="1" smtClean="0"/>
              <a:t>Lk</a:t>
            </a:r>
            <a:r>
              <a:rPr lang="en-US" sz="2400" dirty="0" smtClean="0"/>
              <a:t> 17:21</a:t>
            </a:r>
          </a:p>
          <a:p>
            <a:pPr eaLnBrk="1" hangingPunct="1">
              <a:lnSpc>
                <a:spcPct val="90000"/>
              </a:lnSpc>
            </a:pPr>
            <a:r>
              <a:rPr lang="en-US" sz="2400" dirty="0" smtClean="0"/>
              <a:t>Entrance repentance/belief: Mt 21:31</a:t>
            </a:r>
          </a:p>
          <a:p>
            <a:pPr eaLnBrk="1" hangingPunct="1">
              <a:lnSpc>
                <a:spcPct val="90000"/>
              </a:lnSpc>
            </a:pPr>
            <a:r>
              <a:rPr lang="en-US" sz="2400" dirty="0" smtClean="0"/>
              <a:t>Kingdom parables: Sower, Tares; future=13:50, sheep </a:t>
            </a:r>
          </a:p>
          <a:p>
            <a:pPr eaLnBrk="1" hangingPunct="1">
              <a:lnSpc>
                <a:spcPct val="90000"/>
              </a:lnSpc>
            </a:pPr>
            <a:r>
              <a:rPr lang="en-US" sz="2400" dirty="0" smtClean="0"/>
              <a:t>Reversal: upside down kingdom Mat 19:30</a:t>
            </a:r>
            <a:r>
              <a:rPr lang="en-US" sz="2400" dirty="0" smtClean="0">
                <a:sym typeface="Wingdings" pitchFamily="2" charset="2"/>
              </a:rPr>
              <a:t></a:t>
            </a:r>
            <a:r>
              <a:rPr lang="en-US" sz="2400" dirty="0" smtClean="0"/>
              <a:t>20:1-2,</a:t>
            </a:r>
            <a:r>
              <a:rPr lang="en-US" sz="2400" dirty="0" smtClean="0">
                <a:sym typeface="Wingdings" pitchFamily="2" charset="2"/>
              </a:rPr>
              <a:t></a:t>
            </a:r>
            <a:r>
              <a:rPr lang="en-US" sz="2400" dirty="0" smtClean="0"/>
              <a:t>16; 25-28.  </a:t>
            </a:r>
          </a:p>
          <a:p>
            <a:pPr eaLnBrk="1" hangingPunct="1">
              <a:lnSpc>
                <a:spcPct val="90000"/>
              </a:lnSpc>
            </a:pPr>
            <a:r>
              <a:rPr lang="en-US" sz="2400" dirty="0" smtClean="0">
                <a:solidFill>
                  <a:schemeClr val="tx2"/>
                </a:solidFill>
              </a:rPr>
              <a:t>Not yet:</a:t>
            </a:r>
            <a:r>
              <a:rPr lang="en-US" sz="2400" dirty="0" smtClean="0"/>
              <a:t> Future kingdom:  end, thy kingdom come (Mt. 6:9f); Son of Man coming (24:36; 39f) left behind </a:t>
            </a:r>
            <a:endParaRPr lang="en-US" sz="2400" dirty="0"/>
          </a:p>
          <a:p>
            <a:pPr eaLnBrk="1" hangingPunct="1">
              <a:lnSpc>
                <a:spcPct val="90000"/>
              </a:lnSpc>
            </a:pPr>
            <a:r>
              <a:rPr lang="en-US" sz="2400" dirty="0" smtClean="0"/>
              <a:t>What does Mt. 16:28 mean? </a:t>
            </a:r>
            <a:r>
              <a:rPr lang="en-US" sz="2400" dirty="0"/>
              <a:t>Transfiguration? Resurrection? </a:t>
            </a:r>
            <a:r>
              <a:rPr lang="en-US" sz="2400" dirty="0" smtClean="0"/>
              <a:t>Pentecost?</a:t>
            </a:r>
          </a:p>
          <a:p>
            <a:pPr lvl="1" eaLnBrk="1" hangingPunct="1">
              <a:lnSpc>
                <a:spcPct val="90000"/>
              </a:lnSpc>
            </a:pPr>
            <a:r>
              <a:rPr lang="en-US" dirty="0" smtClean="0"/>
              <a:t>Spread of gospel:  24:14</a:t>
            </a:r>
            <a:r>
              <a:rPr lang="en-US" smtClean="0"/>
              <a:t>; already=6:25f</a:t>
            </a:r>
            <a:r>
              <a:rPr lang="en-US" dirty="0" smtClean="0"/>
              <a:t>; 33f? </a:t>
            </a:r>
          </a:p>
          <a:p>
            <a:pPr eaLnBrk="1" hangingPunct="1">
              <a:lnSpc>
                <a:spcPct val="90000"/>
              </a:lnSpc>
            </a:pPr>
            <a:r>
              <a:rPr lang="en-US" sz="2400" dirty="0" smtClean="0"/>
              <a:t>Already, but not yet</a:t>
            </a:r>
          </a:p>
          <a:p>
            <a:pPr eaLnBrk="1" hangingPunct="1">
              <a:lnSpc>
                <a:spcPct val="90000"/>
              </a:lnSpc>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7891">
                                            <p:txEl>
                                              <p:pRg st="4" end="4"/>
                                            </p:txEl>
                                          </p:spTgt>
                                        </p:tgtEl>
                                        <p:attrNameLst>
                                          <p:attrName>style.visibility</p:attrName>
                                        </p:attrNameLst>
                                      </p:cBhvr>
                                      <p:to>
                                        <p:strVal val="visible"/>
                                      </p:to>
                                    </p:set>
                                    <p:anim calcmode="lin" valueType="num">
                                      <p:cBhvr additive="base">
                                        <p:cTn id="31" dur="500" fill="hold"/>
                                        <p:tgtEl>
                                          <p:spTgt spid="3789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7891">
                                            <p:txEl>
                                              <p:pRg st="5" end="5"/>
                                            </p:txEl>
                                          </p:spTgt>
                                        </p:tgtEl>
                                        <p:attrNameLst>
                                          <p:attrName>style.visibility</p:attrName>
                                        </p:attrNameLst>
                                      </p:cBhvr>
                                      <p:to>
                                        <p:strVal val="visible"/>
                                      </p:to>
                                    </p:set>
                                    <p:anim calcmode="lin" valueType="num">
                                      <p:cBhvr additive="base">
                                        <p:cTn id="37" dur="500" fill="hold"/>
                                        <p:tgtEl>
                                          <p:spTgt spid="3789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7891">
                                            <p:txEl>
                                              <p:pRg st="6" end="6"/>
                                            </p:txEl>
                                          </p:spTgt>
                                        </p:tgtEl>
                                        <p:attrNameLst>
                                          <p:attrName>style.visibility</p:attrName>
                                        </p:attrNameLst>
                                      </p:cBhvr>
                                      <p:to>
                                        <p:strVal val="visible"/>
                                      </p:to>
                                    </p:set>
                                    <p:anim calcmode="lin" valueType="num">
                                      <p:cBhvr additive="base">
                                        <p:cTn id="43" dur="500" fill="hold"/>
                                        <p:tgtEl>
                                          <p:spTgt spid="37891">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7891">
                                            <p:txEl>
                                              <p:pRg st="6" end="6"/>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37891">
                                            <p:txEl>
                                              <p:pRg st="7" end="7"/>
                                            </p:txEl>
                                          </p:spTgt>
                                        </p:tgtEl>
                                        <p:attrNameLst>
                                          <p:attrName>style.visibility</p:attrName>
                                        </p:attrNameLst>
                                      </p:cBhvr>
                                      <p:to>
                                        <p:strVal val="visible"/>
                                      </p:to>
                                    </p:set>
                                    <p:anim calcmode="lin" valueType="num">
                                      <p:cBhvr additive="base">
                                        <p:cTn id="47" dur="500" fill="hold"/>
                                        <p:tgtEl>
                                          <p:spTgt spid="37891">
                                            <p:txEl>
                                              <p:pRg st="7" end="7"/>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789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7891">
                                            <p:txEl>
                                              <p:pRg st="8" end="8"/>
                                            </p:txEl>
                                          </p:spTgt>
                                        </p:tgtEl>
                                        <p:attrNameLst>
                                          <p:attrName>style.visibility</p:attrName>
                                        </p:attrNameLst>
                                      </p:cBhvr>
                                      <p:to>
                                        <p:strVal val="visible"/>
                                      </p:to>
                                    </p:set>
                                    <p:anim calcmode="lin" valueType="num">
                                      <p:cBhvr additive="base">
                                        <p:cTn id="53" dur="500" fill="hold"/>
                                        <p:tgtEl>
                                          <p:spTgt spid="37891">
                                            <p:txEl>
                                              <p:pRg st="8" end="8"/>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789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153400" cy="989976"/>
          </a:xfrm>
        </p:spPr>
        <p:txBody>
          <a:bodyPr/>
          <a:lstStyle/>
          <a:p>
            <a:r>
              <a:rPr lang="en-US" dirty="0" smtClean="0"/>
              <a:t>Initial Kingdom concepts</a:t>
            </a:r>
            <a:endParaRPr lang="en-US" dirty="0"/>
          </a:p>
        </p:txBody>
      </p:sp>
      <p:sp>
        <p:nvSpPr>
          <p:cNvPr id="3" name="Content Placeholder 2"/>
          <p:cNvSpPr>
            <a:spLocks noGrp="1"/>
          </p:cNvSpPr>
          <p:nvPr>
            <p:ph idx="1"/>
          </p:nvPr>
        </p:nvSpPr>
        <p:spPr/>
        <p:txBody>
          <a:bodyPr/>
          <a:lstStyle/>
          <a:p>
            <a:pPr>
              <a:lnSpc>
                <a:spcPct val="90000"/>
              </a:lnSpc>
            </a:pPr>
            <a:r>
              <a:rPr lang="en-US" dirty="0" smtClean="0"/>
              <a:t>Complex concept: not singular</a:t>
            </a:r>
          </a:p>
          <a:p>
            <a:pPr>
              <a:lnSpc>
                <a:spcPct val="90000"/>
              </a:lnSpc>
            </a:pPr>
            <a:r>
              <a:rPr lang="en-US" dirty="0" smtClean="0"/>
              <a:t>Past: Ex. 19:6 kingdom of priests</a:t>
            </a:r>
          </a:p>
          <a:p>
            <a:pPr>
              <a:lnSpc>
                <a:spcPct val="90000"/>
              </a:lnSpc>
            </a:pPr>
            <a:r>
              <a:rPr lang="en-US" dirty="0" smtClean="0"/>
              <a:t>Present: </a:t>
            </a:r>
            <a:r>
              <a:rPr lang="en-US" dirty="0" err="1" smtClean="0"/>
              <a:t>Lk</a:t>
            </a:r>
            <a:r>
              <a:rPr lang="en-US" dirty="0" smtClean="0"/>
              <a:t>. 17:21 kingdom within you</a:t>
            </a:r>
          </a:p>
          <a:p>
            <a:pPr>
              <a:lnSpc>
                <a:spcPct val="90000"/>
              </a:lnSpc>
            </a:pPr>
            <a:r>
              <a:rPr lang="en-US" dirty="0" smtClean="0"/>
              <a:t>Future: reign of Christ: lion/lamb Isa. 11:6</a:t>
            </a:r>
          </a:p>
          <a:p>
            <a:pPr>
              <a:lnSpc>
                <a:spcPct val="90000"/>
              </a:lnSpc>
            </a:pPr>
            <a:r>
              <a:rPr lang="en-US" dirty="0" smtClean="0"/>
              <a:t>Already but Not Yet (Ladd/Mathewson)</a:t>
            </a:r>
          </a:p>
          <a:p>
            <a:pPr>
              <a:lnSpc>
                <a:spcPct val="90000"/>
              </a:lnSpc>
            </a:pPr>
            <a:r>
              <a:rPr lang="en-US" dirty="0" smtClean="0"/>
              <a:t>Here: Isa. 2:2-4; 9:6-7; 11:6-9</a:t>
            </a:r>
          </a:p>
          <a:p>
            <a:pPr>
              <a:lnSpc>
                <a:spcPct val="90000"/>
              </a:lnSpc>
            </a:pPr>
            <a:r>
              <a:rPr lang="en-US" dirty="0" smtClean="0"/>
              <a:t>There: my kingdom not of this world </a:t>
            </a:r>
            <a:r>
              <a:rPr lang="en-US" dirty="0" err="1" smtClean="0"/>
              <a:t>Jn</a:t>
            </a:r>
            <a:r>
              <a:rPr lang="en-US" dirty="0" smtClean="0"/>
              <a:t> 18:36</a:t>
            </a:r>
            <a:endParaRPr lang="en-US" dirty="0"/>
          </a:p>
        </p:txBody>
      </p:sp>
    </p:spTree>
    <p:extLst>
      <p:ext uri="{BB962C8B-B14F-4D97-AF65-F5344CB8AC3E}">
        <p14:creationId xmlns:p14="http://schemas.microsoft.com/office/powerpoint/2010/main" val="376447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Matthew’s Story: Matt. is</a:t>
            </a:r>
          </a:p>
        </p:txBody>
      </p:sp>
      <p:sp>
        <p:nvSpPr>
          <p:cNvPr id="219139" name="Rectangle 3"/>
          <p:cNvSpPr>
            <a:spLocks noGrp="1" noChangeArrowheads="1"/>
          </p:cNvSpPr>
          <p:nvPr>
            <p:ph type="body" idx="1"/>
          </p:nvPr>
        </p:nvSpPr>
        <p:spPr/>
        <p:txBody>
          <a:bodyPr/>
          <a:lstStyle/>
          <a:p>
            <a:pPr eaLnBrk="1" hangingPunct="1"/>
            <a:r>
              <a:rPr lang="en-US" sz="2800" dirty="0" smtClean="0"/>
              <a:t>M </a:t>
            </a:r>
            <a:r>
              <a:rPr lang="en-US" sz="2800" dirty="0" err="1" smtClean="0"/>
              <a:t>ethodical</a:t>
            </a:r>
            <a:r>
              <a:rPr lang="en-US" sz="2800" dirty="0" smtClean="0"/>
              <a:t>: Intertextual cf. Mk/Lk/James</a:t>
            </a:r>
          </a:p>
          <a:p>
            <a:pPr eaLnBrk="1" hangingPunct="1"/>
            <a:r>
              <a:rPr lang="en-US" sz="2800" dirty="0" smtClean="0"/>
              <a:t>A </a:t>
            </a:r>
            <a:r>
              <a:rPr lang="en-US" sz="2800" dirty="0" err="1" smtClean="0"/>
              <a:t>postling</a:t>
            </a:r>
            <a:r>
              <a:rPr lang="en-US" sz="2800" dirty="0" smtClean="0"/>
              <a:t> (Discipleship)</a:t>
            </a:r>
          </a:p>
          <a:p>
            <a:pPr eaLnBrk="1" hangingPunct="1"/>
            <a:r>
              <a:rPr lang="en-US" sz="2800" dirty="0" smtClean="0"/>
              <a:t>T </a:t>
            </a:r>
            <a:r>
              <a:rPr lang="en-US" sz="2800" dirty="0" err="1" smtClean="0"/>
              <a:t>heology</a:t>
            </a:r>
            <a:r>
              <a:rPr lang="en-US" sz="2800" dirty="0" smtClean="0"/>
              <a:t> of Christ &amp; kingdom</a:t>
            </a:r>
          </a:p>
          <a:p>
            <a:pPr eaLnBrk="1" hangingPunct="1"/>
            <a:r>
              <a:rPr lang="en-US" sz="2800" dirty="0" smtClean="0"/>
              <a:t>T </a:t>
            </a:r>
            <a:r>
              <a:rPr lang="en-US" sz="2800" dirty="0" err="1" smtClean="0"/>
              <a:t>ime</a:t>
            </a:r>
            <a:r>
              <a:rPr lang="en-US" sz="2800" dirty="0" smtClean="0"/>
              <a:t>: past/present/future </a:t>
            </a:r>
          </a:p>
          <a:p>
            <a:pPr eaLnBrk="1" hangingPunct="1"/>
            <a:r>
              <a:rPr lang="en-US" sz="2800" dirty="0" smtClean="0"/>
              <a:t>H </a:t>
            </a:r>
            <a:r>
              <a:rPr lang="en-US" sz="2800" dirty="0" err="1" smtClean="0"/>
              <a:t>ebrew</a:t>
            </a:r>
            <a:r>
              <a:rPr lang="en-US" sz="2800" dirty="0" smtClean="0"/>
              <a:t> orientation</a:t>
            </a:r>
          </a:p>
          <a:p>
            <a:pPr eaLnBrk="1" hangingPunct="1"/>
            <a:r>
              <a:rPr lang="en-US" sz="2800" dirty="0" smtClean="0"/>
              <a:t>E </a:t>
            </a:r>
            <a:r>
              <a:rPr lang="en-US" sz="2800" dirty="0" err="1" smtClean="0"/>
              <a:t>xtensive</a:t>
            </a:r>
            <a:r>
              <a:rPr lang="en-US" sz="2800" dirty="0" smtClean="0"/>
              <a:t> (non-Jewish aspect)</a:t>
            </a:r>
          </a:p>
          <a:p>
            <a:pPr eaLnBrk="1" hangingPunct="1"/>
            <a:r>
              <a:rPr lang="en-US" sz="2800" dirty="0" smtClean="0"/>
              <a:t>W </a:t>
            </a:r>
            <a:r>
              <a:rPr lang="en-US" sz="2800" dirty="0" err="1" smtClean="0"/>
              <a:t>itness</a:t>
            </a:r>
            <a:endParaRPr lang="en-US" sz="2800" dirty="0" smtClean="0"/>
          </a:p>
          <a:p>
            <a:pPr eaLnBrk="1" hangingPunct="1"/>
            <a:r>
              <a:rPr lang="en-US" sz="2800" dirty="0" smtClean="0"/>
              <a:t>S </a:t>
            </a:r>
            <a:r>
              <a:rPr lang="en-US" sz="2800" dirty="0" err="1" smtClean="0"/>
              <a:t>tyle</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 calcmode="lin" valueType="num">
                                      <p:cBhvr additive="base">
                                        <p:cTn id="7" dur="500" fill="hold"/>
                                        <p:tgtEl>
                                          <p:spTgt spid="2191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9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9139">
                                            <p:txEl>
                                              <p:pRg st="1" end="1"/>
                                            </p:txEl>
                                          </p:spTgt>
                                        </p:tgtEl>
                                        <p:attrNameLst>
                                          <p:attrName>style.visibility</p:attrName>
                                        </p:attrNameLst>
                                      </p:cBhvr>
                                      <p:to>
                                        <p:strVal val="visible"/>
                                      </p:to>
                                    </p:set>
                                    <p:anim calcmode="lin" valueType="num">
                                      <p:cBhvr additive="base">
                                        <p:cTn id="13" dur="500" fill="hold"/>
                                        <p:tgtEl>
                                          <p:spTgt spid="2191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91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9139">
                                            <p:txEl>
                                              <p:pRg st="2" end="2"/>
                                            </p:txEl>
                                          </p:spTgt>
                                        </p:tgtEl>
                                        <p:attrNameLst>
                                          <p:attrName>style.visibility</p:attrName>
                                        </p:attrNameLst>
                                      </p:cBhvr>
                                      <p:to>
                                        <p:strVal val="visible"/>
                                      </p:to>
                                    </p:set>
                                    <p:anim calcmode="lin" valueType="num">
                                      <p:cBhvr additive="base">
                                        <p:cTn id="19" dur="500" fill="hold"/>
                                        <p:tgtEl>
                                          <p:spTgt spid="2191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9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9139">
                                            <p:txEl>
                                              <p:pRg st="3" end="3"/>
                                            </p:txEl>
                                          </p:spTgt>
                                        </p:tgtEl>
                                        <p:attrNameLst>
                                          <p:attrName>style.visibility</p:attrName>
                                        </p:attrNameLst>
                                      </p:cBhvr>
                                      <p:to>
                                        <p:strVal val="visible"/>
                                      </p:to>
                                    </p:set>
                                    <p:anim calcmode="lin" valueType="num">
                                      <p:cBhvr additive="base">
                                        <p:cTn id="25" dur="500" fill="hold"/>
                                        <p:tgtEl>
                                          <p:spTgt spid="2191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9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19139">
                                            <p:txEl>
                                              <p:pRg st="4" end="4"/>
                                            </p:txEl>
                                          </p:spTgt>
                                        </p:tgtEl>
                                        <p:attrNameLst>
                                          <p:attrName>style.visibility</p:attrName>
                                        </p:attrNameLst>
                                      </p:cBhvr>
                                      <p:to>
                                        <p:strVal val="visible"/>
                                      </p:to>
                                    </p:set>
                                    <p:anim calcmode="lin" valueType="num">
                                      <p:cBhvr additive="base">
                                        <p:cTn id="31" dur="500" fill="hold"/>
                                        <p:tgtEl>
                                          <p:spTgt spid="21913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9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19139">
                                            <p:txEl>
                                              <p:pRg st="5" end="5"/>
                                            </p:txEl>
                                          </p:spTgt>
                                        </p:tgtEl>
                                        <p:attrNameLst>
                                          <p:attrName>style.visibility</p:attrName>
                                        </p:attrNameLst>
                                      </p:cBhvr>
                                      <p:to>
                                        <p:strVal val="visible"/>
                                      </p:to>
                                    </p:set>
                                    <p:anim calcmode="lin" valueType="num">
                                      <p:cBhvr additive="base">
                                        <p:cTn id="37" dur="500" fill="hold"/>
                                        <p:tgtEl>
                                          <p:spTgt spid="21913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91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19139">
                                            <p:txEl>
                                              <p:pRg st="6" end="6"/>
                                            </p:txEl>
                                          </p:spTgt>
                                        </p:tgtEl>
                                        <p:attrNameLst>
                                          <p:attrName>style.visibility</p:attrName>
                                        </p:attrNameLst>
                                      </p:cBhvr>
                                      <p:to>
                                        <p:strVal val="visible"/>
                                      </p:to>
                                    </p:set>
                                    <p:anim calcmode="lin" valueType="num">
                                      <p:cBhvr additive="base">
                                        <p:cTn id="43" dur="500" fill="hold"/>
                                        <p:tgtEl>
                                          <p:spTgt spid="21913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191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9139">
                                            <p:txEl>
                                              <p:pRg st="7" end="7"/>
                                            </p:txEl>
                                          </p:spTgt>
                                        </p:tgtEl>
                                        <p:attrNameLst>
                                          <p:attrName>style.visibility</p:attrName>
                                        </p:attrNameLst>
                                      </p:cBhvr>
                                      <p:to>
                                        <p:strVal val="visible"/>
                                      </p:to>
                                    </p:set>
                                    <p:anim calcmode="lin" valueType="num">
                                      <p:cBhvr additive="base">
                                        <p:cTn id="49" dur="500" fill="hold"/>
                                        <p:tgtEl>
                                          <p:spTgt spid="21913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191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Matthew’s Story:  Take on Time</a:t>
            </a:r>
          </a:p>
        </p:txBody>
      </p:sp>
      <p:sp>
        <p:nvSpPr>
          <p:cNvPr id="38915" name="Rectangle 3"/>
          <p:cNvSpPr>
            <a:spLocks noGrp="1" noChangeArrowheads="1"/>
          </p:cNvSpPr>
          <p:nvPr>
            <p:ph type="body" idx="1"/>
          </p:nvPr>
        </p:nvSpPr>
        <p:spPr/>
        <p:txBody>
          <a:bodyPr/>
          <a:lstStyle/>
          <a:p>
            <a:pPr eaLnBrk="1" hangingPunct="1"/>
            <a:r>
              <a:rPr lang="en-US" dirty="0" smtClean="0"/>
              <a:t>How does Matthew use time?</a:t>
            </a:r>
          </a:p>
          <a:p>
            <a:pPr eaLnBrk="1" hangingPunct="1"/>
            <a:r>
              <a:rPr lang="en-US" dirty="0" smtClean="0"/>
              <a:t>Use of OT quotes 40x. </a:t>
            </a:r>
          </a:p>
          <a:p>
            <a:pPr eaLnBrk="1" hangingPunct="1"/>
            <a:r>
              <a:rPr lang="en-US" dirty="0" smtClean="0"/>
              <a:t>In what sense is the OT “fulfilled”?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17500" y="52388"/>
            <a:ext cx="8637588" cy="1431925"/>
          </a:xfrm>
        </p:spPr>
        <p:txBody>
          <a:bodyPr/>
          <a:lstStyle/>
          <a:p>
            <a:pPr eaLnBrk="1" hangingPunct="1"/>
            <a:r>
              <a:rPr lang="en-US" smtClean="0"/>
              <a:t>Matthew’s Story:  Past</a:t>
            </a:r>
            <a:br>
              <a:rPr lang="en-US" smtClean="0"/>
            </a:br>
            <a:r>
              <a:rPr lang="en-US" smtClean="0"/>
              <a:t>      Prophecy--fulfillment</a:t>
            </a:r>
          </a:p>
        </p:txBody>
      </p:sp>
      <p:sp>
        <p:nvSpPr>
          <p:cNvPr id="107523" name="Rectangle 3"/>
          <p:cNvSpPr>
            <a:spLocks noGrp="1" noChangeArrowheads="1"/>
          </p:cNvSpPr>
          <p:nvPr>
            <p:ph type="body" idx="1"/>
          </p:nvPr>
        </p:nvSpPr>
        <p:spPr>
          <a:xfrm>
            <a:off x="328613" y="1941513"/>
            <a:ext cx="8208962" cy="4611687"/>
          </a:xfrm>
        </p:spPr>
        <p:txBody>
          <a:bodyPr/>
          <a:lstStyle/>
          <a:p>
            <a:pPr eaLnBrk="1" hangingPunct="1">
              <a:lnSpc>
                <a:spcPct val="90000"/>
              </a:lnSpc>
            </a:pPr>
            <a:r>
              <a:rPr lang="en-US" sz="2800" dirty="0" smtClean="0"/>
              <a:t>Mt 1:23    virgin birth               Isa 7:14</a:t>
            </a:r>
          </a:p>
          <a:p>
            <a:pPr eaLnBrk="1" hangingPunct="1">
              <a:lnSpc>
                <a:spcPct val="90000"/>
              </a:lnSpc>
            </a:pPr>
            <a:r>
              <a:rPr lang="en-US" sz="2800" dirty="0" smtClean="0"/>
              <a:t>Mt 2:6      Bethlehem               </a:t>
            </a:r>
            <a:r>
              <a:rPr lang="en-US" sz="2800" dirty="0" err="1" smtClean="0"/>
              <a:t>Mic</a:t>
            </a:r>
            <a:r>
              <a:rPr lang="en-US" sz="2800" dirty="0" smtClean="0"/>
              <a:t> 5:2</a:t>
            </a:r>
          </a:p>
          <a:p>
            <a:pPr eaLnBrk="1" hangingPunct="1">
              <a:lnSpc>
                <a:spcPct val="90000"/>
              </a:lnSpc>
            </a:pPr>
            <a:r>
              <a:rPr lang="en-US" sz="2800" dirty="0" smtClean="0"/>
              <a:t>Mt 2:15    Egypt flight              Hos 11:1(?)</a:t>
            </a:r>
          </a:p>
          <a:p>
            <a:pPr eaLnBrk="1" hangingPunct="1">
              <a:lnSpc>
                <a:spcPct val="90000"/>
              </a:lnSpc>
            </a:pPr>
            <a:r>
              <a:rPr lang="en-US" sz="2800" dirty="0" smtClean="0"/>
              <a:t>Mt 2:18    Slaughter infants     Jer. 31:15</a:t>
            </a:r>
          </a:p>
          <a:p>
            <a:pPr eaLnBrk="1" hangingPunct="1">
              <a:lnSpc>
                <a:spcPct val="90000"/>
              </a:lnSpc>
            </a:pPr>
            <a:r>
              <a:rPr lang="en-US" sz="2800" dirty="0" smtClean="0"/>
              <a:t>Mt. 27:8ff Judas’ wages           </a:t>
            </a:r>
            <a:r>
              <a:rPr lang="en-US" sz="2800" dirty="0" err="1" smtClean="0"/>
              <a:t>Zech</a:t>
            </a:r>
            <a:r>
              <a:rPr lang="en-US" sz="2800" dirty="0" smtClean="0"/>
              <a:t> 11:12f</a:t>
            </a:r>
          </a:p>
          <a:p>
            <a:pPr eaLnBrk="1" hangingPunct="1">
              <a:lnSpc>
                <a:spcPct val="90000"/>
              </a:lnSpc>
            </a:pPr>
            <a:r>
              <a:rPr lang="en-US" sz="2800" dirty="0" smtClean="0"/>
              <a:t>Mt 27:8f    Purchase of field    Jer. 32:6-9</a:t>
            </a:r>
          </a:p>
          <a:p>
            <a:pPr eaLnBrk="1" hangingPunct="1">
              <a:lnSpc>
                <a:spcPct val="90000"/>
              </a:lnSpc>
            </a:pPr>
            <a:r>
              <a:rPr lang="en-US" sz="2800" dirty="0" smtClean="0"/>
              <a:t>Mt. 27:35  Soldiers cast lots    Ps. 22:18</a:t>
            </a:r>
          </a:p>
          <a:p>
            <a:pPr eaLnBrk="1" hangingPunct="1">
              <a:lnSpc>
                <a:spcPct val="90000"/>
              </a:lnSpc>
            </a:pPr>
            <a:r>
              <a:rPr lang="en-US" sz="2800" dirty="0" err="1" smtClean="0"/>
              <a:t>Eloi</a:t>
            </a:r>
            <a:r>
              <a:rPr lang="en-US" sz="2800" dirty="0" smtClean="0"/>
              <a:t>, </a:t>
            </a:r>
            <a:r>
              <a:rPr lang="en-US" sz="2800" dirty="0" err="1" smtClean="0"/>
              <a:t>Eloi</a:t>
            </a:r>
            <a:r>
              <a:rPr lang="en-US" sz="2800" dirty="0" smtClean="0"/>
              <a:t> lama – Ps. 22 (Mat 27:46)</a:t>
            </a:r>
          </a:p>
          <a:p>
            <a:pPr eaLnBrk="1" hangingPunct="1">
              <a:lnSpc>
                <a:spcPct val="90000"/>
              </a:lnSpc>
            </a:pPr>
            <a:r>
              <a:rPr lang="en-US" sz="2800" dirty="0" smtClean="0"/>
              <a:t>Significance:  Church and Israel connection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 calcmode="lin" valueType="num">
                                      <p:cBhvr additive="base">
                                        <p:cTn id="7" dur="500" fill="hold"/>
                                        <p:tgtEl>
                                          <p:spTgt spid="1075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75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7523">
                                            <p:txEl>
                                              <p:pRg st="1" end="1"/>
                                            </p:txEl>
                                          </p:spTgt>
                                        </p:tgtEl>
                                        <p:attrNameLst>
                                          <p:attrName>style.visibility</p:attrName>
                                        </p:attrNameLst>
                                      </p:cBhvr>
                                      <p:to>
                                        <p:strVal val="visible"/>
                                      </p:to>
                                    </p:set>
                                    <p:anim calcmode="lin" valueType="num">
                                      <p:cBhvr additive="base">
                                        <p:cTn id="13" dur="500" fill="hold"/>
                                        <p:tgtEl>
                                          <p:spTgt spid="1075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7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7523">
                                            <p:txEl>
                                              <p:pRg st="2" end="2"/>
                                            </p:txEl>
                                          </p:spTgt>
                                        </p:tgtEl>
                                        <p:attrNameLst>
                                          <p:attrName>style.visibility</p:attrName>
                                        </p:attrNameLst>
                                      </p:cBhvr>
                                      <p:to>
                                        <p:strVal val="visible"/>
                                      </p:to>
                                    </p:set>
                                    <p:anim calcmode="lin" valueType="num">
                                      <p:cBhvr additive="base">
                                        <p:cTn id="19" dur="500" fill="hold"/>
                                        <p:tgtEl>
                                          <p:spTgt spid="1075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75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7523">
                                            <p:txEl>
                                              <p:pRg st="3" end="3"/>
                                            </p:txEl>
                                          </p:spTgt>
                                        </p:tgtEl>
                                        <p:attrNameLst>
                                          <p:attrName>style.visibility</p:attrName>
                                        </p:attrNameLst>
                                      </p:cBhvr>
                                      <p:to>
                                        <p:strVal val="visible"/>
                                      </p:to>
                                    </p:set>
                                    <p:anim calcmode="lin" valueType="num">
                                      <p:cBhvr additive="base">
                                        <p:cTn id="25" dur="500" fill="hold"/>
                                        <p:tgtEl>
                                          <p:spTgt spid="1075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75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7523">
                                            <p:txEl>
                                              <p:pRg st="4" end="4"/>
                                            </p:txEl>
                                          </p:spTgt>
                                        </p:tgtEl>
                                        <p:attrNameLst>
                                          <p:attrName>style.visibility</p:attrName>
                                        </p:attrNameLst>
                                      </p:cBhvr>
                                      <p:to>
                                        <p:strVal val="visible"/>
                                      </p:to>
                                    </p:set>
                                    <p:anim calcmode="lin" valueType="num">
                                      <p:cBhvr additive="base">
                                        <p:cTn id="31" dur="500" fill="hold"/>
                                        <p:tgtEl>
                                          <p:spTgt spid="10752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75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7523">
                                            <p:txEl>
                                              <p:pRg st="5" end="5"/>
                                            </p:txEl>
                                          </p:spTgt>
                                        </p:tgtEl>
                                        <p:attrNameLst>
                                          <p:attrName>style.visibility</p:attrName>
                                        </p:attrNameLst>
                                      </p:cBhvr>
                                      <p:to>
                                        <p:strVal val="visible"/>
                                      </p:to>
                                    </p:set>
                                    <p:anim calcmode="lin" valueType="num">
                                      <p:cBhvr additive="base">
                                        <p:cTn id="37" dur="500" fill="hold"/>
                                        <p:tgtEl>
                                          <p:spTgt spid="10752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75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07523">
                                            <p:txEl>
                                              <p:pRg st="6" end="6"/>
                                            </p:txEl>
                                          </p:spTgt>
                                        </p:tgtEl>
                                        <p:attrNameLst>
                                          <p:attrName>style.visibility</p:attrName>
                                        </p:attrNameLst>
                                      </p:cBhvr>
                                      <p:to>
                                        <p:strVal val="visible"/>
                                      </p:to>
                                    </p:set>
                                    <p:anim calcmode="lin" valueType="num">
                                      <p:cBhvr additive="base">
                                        <p:cTn id="43" dur="500" fill="hold"/>
                                        <p:tgtEl>
                                          <p:spTgt spid="10752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75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07523">
                                            <p:txEl>
                                              <p:pRg st="7" end="7"/>
                                            </p:txEl>
                                          </p:spTgt>
                                        </p:tgtEl>
                                        <p:attrNameLst>
                                          <p:attrName>style.visibility</p:attrName>
                                        </p:attrNameLst>
                                      </p:cBhvr>
                                      <p:to>
                                        <p:strVal val="visible"/>
                                      </p:to>
                                    </p:set>
                                    <p:anim calcmode="lin" valueType="num">
                                      <p:cBhvr additive="base">
                                        <p:cTn id="49" dur="500" fill="hold"/>
                                        <p:tgtEl>
                                          <p:spTgt spid="10752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752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07523">
                                            <p:txEl>
                                              <p:pRg st="8" end="8"/>
                                            </p:txEl>
                                          </p:spTgt>
                                        </p:tgtEl>
                                        <p:attrNameLst>
                                          <p:attrName>style.visibility</p:attrName>
                                        </p:attrNameLst>
                                      </p:cBhvr>
                                      <p:to>
                                        <p:strVal val="visible"/>
                                      </p:to>
                                    </p:set>
                                    <p:anim calcmode="lin" valueType="num">
                                      <p:cBhvr additive="base">
                                        <p:cTn id="55" dur="500" fill="hold"/>
                                        <p:tgtEl>
                                          <p:spTgt spid="10752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0752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17500" y="37763"/>
            <a:ext cx="8637588" cy="1446550"/>
          </a:xfrm>
        </p:spPr>
        <p:txBody>
          <a:bodyPr/>
          <a:lstStyle/>
          <a:p>
            <a:pPr eaLnBrk="1" hangingPunct="1"/>
            <a:r>
              <a:rPr lang="en-US" dirty="0" smtClean="0"/>
              <a:t>Matthew’s Story Present: </a:t>
            </a:r>
            <a:br>
              <a:rPr lang="en-US" dirty="0" smtClean="0"/>
            </a:br>
            <a:r>
              <a:rPr lang="en-US" dirty="0" smtClean="0"/>
              <a:t> 5 Discourses [New Moses]</a:t>
            </a:r>
          </a:p>
        </p:txBody>
      </p:sp>
      <p:sp>
        <p:nvSpPr>
          <p:cNvPr id="108547" name="Rectangle 3"/>
          <p:cNvSpPr>
            <a:spLocks noGrp="1" noChangeArrowheads="1"/>
          </p:cNvSpPr>
          <p:nvPr>
            <p:ph type="body" idx="1"/>
          </p:nvPr>
        </p:nvSpPr>
        <p:spPr/>
        <p:txBody>
          <a:bodyPr/>
          <a:lstStyle/>
          <a:p>
            <a:pPr eaLnBrk="1" hangingPunct="1"/>
            <a:r>
              <a:rPr lang="en-US" dirty="0" smtClean="0"/>
              <a:t>Mt 5-7 Sermon on the Mount</a:t>
            </a:r>
          </a:p>
          <a:p>
            <a:pPr eaLnBrk="1" hangingPunct="1"/>
            <a:r>
              <a:rPr lang="en-US" dirty="0" smtClean="0"/>
              <a:t>Mt 10 Commissioning of 12</a:t>
            </a:r>
          </a:p>
          <a:p>
            <a:pPr eaLnBrk="1" hangingPunct="1"/>
            <a:r>
              <a:rPr lang="en-US" dirty="0" smtClean="0"/>
              <a:t>Mt 13 Parables of the Kingdom</a:t>
            </a:r>
          </a:p>
          <a:p>
            <a:pPr eaLnBrk="1" hangingPunct="1"/>
            <a:r>
              <a:rPr lang="en-US" dirty="0" smtClean="0"/>
              <a:t>Mt 18 on humility and forgiveness</a:t>
            </a:r>
          </a:p>
          <a:p>
            <a:pPr eaLnBrk="1" hangingPunct="1"/>
            <a:r>
              <a:rPr lang="en-US" dirty="0" smtClean="0"/>
              <a:t>Mt 23, 24-25 Pharisees, Olivet Discourse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 calcmode="lin" valueType="num">
                                      <p:cBhvr additive="base">
                                        <p:cTn id="19" dur="500" fill="hold"/>
                                        <p:tgtEl>
                                          <p:spTgt spid="1085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85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8547">
                                            <p:txEl>
                                              <p:pRg st="3" end="3"/>
                                            </p:txEl>
                                          </p:spTgt>
                                        </p:tgtEl>
                                        <p:attrNameLst>
                                          <p:attrName>style.visibility</p:attrName>
                                        </p:attrNameLst>
                                      </p:cBhvr>
                                      <p:to>
                                        <p:strVal val="visible"/>
                                      </p:to>
                                    </p:set>
                                    <p:anim calcmode="lin" valueType="num">
                                      <p:cBhvr additive="base">
                                        <p:cTn id="25" dur="500" fill="hold"/>
                                        <p:tgtEl>
                                          <p:spTgt spid="1085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85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8547">
                                            <p:txEl>
                                              <p:pRg st="4" end="4"/>
                                            </p:txEl>
                                          </p:spTgt>
                                        </p:tgtEl>
                                        <p:attrNameLst>
                                          <p:attrName>style.visibility</p:attrName>
                                        </p:attrNameLst>
                                      </p:cBhvr>
                                      <p:to>
                                        <p:strVal val="visible"/>
                                      </p:to>
                                    </p:set>
                                    <p:anim calcmode="lin" valueType="num">
                                      <p:cBhvr additive="base">
                                        <p:cTn id="31" dur="500" fill="hold"/>
                                        <p:tgtEl>
                                          <p:spTgt spid="10854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85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Matthew’s Story Future:</a:t>
            </a:r>
          </a:p>
        </p:txBody>
      </p:sp>
      <p:sp>
        <p:nvSpPr>
          <p:cNvPr id="109571" name="Rectangle 3"/>
          <p:cNvSpPr>
            <a:spLocks noGrp="1" noChangeArrowheads="1"/>
          </p:cNvSpPr>
          <p:nvPr>
            <p:ph type="body" idx="1"/>
          </p:nvPr>
        </p:nvSpPr>
        <p:spPr>
          <a:xfrm>
            <a:off x="328613" y="1941513"/>
            <a:ext cx="8208962" cy="4916487"/>
          </a:xfrm>
        </p:spPr>
        <p:txBody>
          <a:bodyPr/>
          <a:lstStyle/>
          <a:p>
            <a:pPr eaLnBrk="1" hangingPunct="1"/>
            <a:r>
              <a:rPr lang="en-US" dirty="0" smtClean="0"/>
              <a:t>Parables of the kingdom –how it will grow</a:t>
            </a:r>
          </a:p>
          <a:p>
            <a:pPr eaLnBrk="1" hangingPunct="1"/>
            <a:r>
              <a:rPr lang="en-US" dirty="0" smtClean="0"/>
              <a:t>Wicked tenants--killing the son stealing inheritance—conflict (Mat 21)  </a:t>
            </a:r>
          </a:p>
          <a:p>
            <a:pPr eaLnBrk="1" hangingPunct="1"/>
            <a:r>
              <a:rPr lang="en-US" dirty="0" smtClean="0"/>
              <a:t>Church:  only Gospel to use </a:t>
            </a:r>
            <a:r>
              <a:rPr lang="en-US" dirty="0" err="1" smtClean="0"/>
              <a:t>ekklesia</a:t>
            </a:r>
            <a:r>
              <a:rPr lang="en-US" dirty="0" smtClean="0"/>
              <a:t> Mt 16:18; 18:17</a:t>
            </a:r>
          </a:p>
          <a:p>
            <a:pPr eaLnBrk="1" hangingPunct="1"/>
            <a:r>
              <a:rPr lang="en-US" dirty="0" smtClean="0"/>
              <a:t>10 bridesmaids—when the bridegroom comes—be ready; sheep/goats judgment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additive="base">
                                        <p:cTn id="7" dur="500" fill="hold"/>
                                        <p:tgtEl>
                                          <p:spTgt spid="1095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9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 calcmode="lin" valueType="num">
                                      <p:cBhvr additive="base">
                                        <p:cTn id="13" dur="500" fill="hold"/>
                                        <p:tgtEl>
                                          <p:spTgt spid="1095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9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9571">
                                            <p:txEl>
                                              <p:pRg st="2" end="2"/>
                                            </p:txEl>
                                          </p:spTgt>
                                        </p:tgtEl>
                                        <p:attrNameLst>
                                          <p:attrName>style.visibility</p:attrName>
                                        </p:attrNameLst>
                                      </p:cBhvr>
                                      <p:to>
                                        <p:strVal val="visible"/>
                                      </p:to>
                                    </p:set>
                                    <p:anim calcmode="lin" valueType="num">
                                      <p:cBhvr additive="base">
                                        <p:cTn id="19" dur="500" fill="hold"/>
                                        <p:tgtEl>
                                          <p:spTgt spid="1095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95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9571">
                                            <p:txEl>
                                              <p:pRg st="3" end="3"/>
                                            </p:txEl>
                                          </p:spTgt>
                                        </p:tgtEl>
                                        <p:attrNameLst>
                                          <p:attrName>style.visibility</p:attrName>
                                        </p:attrNameLst>
                                      </p:cBhvr>
                                      <p:to>
                                        <p:strVal val="visible"/>
                                      </p:to>
                                    </p:set>
                                    <p:anim calcmode="lin" valueType="num">
                                      <p:cBhvr additive="base">
                                        <p:cTn id="25" dur="500" fill="hold"/>
                                        <p:tgtEl>
                                          <p:spTgt spid="1095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95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304800"/>
            <a:ext cx="8915400" cy="762000"/>
          </a:xfrm>
        </p:spPr>
        <p:txBody>
          <a:bodyPr/>
          <a:lstStyle/>
          <a:p>
            <a:pPr eaLnBrk="1" hangingPunct="1"/>
            <a:r>
              <a:rPr lang="en-US" smtClean="0"/>
              <a:t>Matthew’s Future: Olivet Discourse</a:t>
            </a:r>
          </a:p>
        </p:txBody>
      </p:sp>
      <p:sp>
        <p:nvSpPr>
          <p:cNvPr id="200707" name="Rectangle 3"/>
          <p:cNvSpPr>
            <a:spLocks noGrp="1" noChangeArrowheads="1"/>
          </p:cNvSpPr>
          <p:nvPr>
            <p:ph type="body" idx="1"/>
          </p:nvPr>
        </p:nvSpPr>
        <p:spPr>
          <a:xfrm>
            <a:off x="328613" y="1371600"/>
            <a:ext cx="8510587" cy="5562600"/>
          </a:xfrm>
        </p:spPr>
        <p:txBody>
          <a:bodyPr/>
          <a:lstStyle/>
          <a:p>
            <a:pPr eaLnBrk="1" hangingPunct="1">
              <a:lnSpc>
                <a:spcPct val="90000"/>
              </a:lnSpc>
            </a:pPr>
            <a:r>
              <a:rPr lang="en-US" sz="2400" dirty="0" smtClean="0"/>
              <a:t>Not one stone will be left on another 24:2 –critics</a:t>
            </a:r>
            <a:br>
              <a:rPr lang="en-US" sz="2400" dirty="0" smtClean="0"/>
            </a:br>
            <a:r>
              <a:rPr lang="en-US" sz="2400" dirty="0" smtClean="0"/>
              <a:t>    </a:t>
            </a:r>
            <a:r>
              <a:rPr lang="en-US" sz="2400" dirty="0" err="1" smtClean="0">
                <a:solidFill>
                  <a:schemeClr val="tx2"/>
                </a:solidFill>
              </a:rPr>
              <a:t>vaticinium</a:t>
            </a:r>
            <a:r>
              <a:rPr lang="en-US" sz="2400" dirty="0" smtClean="0">
                <a:solidFill>
                  <a:schemeClr val="tx2"/>
                </a:solidFill>
              </a:rPr>
              <a:t> post </a:t>
            </a:r>
            <a:r>
              <a:rPr lang="en-US" sz="2400" dirty="0" err="1" smtClean="0">
                <a:solidFill>
                  <a:schemeClr val="tx2"/>
                </a:solidFill>
              </a:rPr>
              <a:t>eventu</a:t>
            </a:r>
            <a:r>
              <a:rPr lang="en-US" sz="2400" dirty="0" smtClean="0"/>
              <a:t>, date late after 70 AD</a:t>
            </a:r>
          </a:p>
          <a:p>
            <a:pPr eaLnBrk="1" hangingPunct="1">
              <a:lnSpc>
                <a:spcPct val="90000"/>
              </a:lnSpc>
            </a:pPr>
            <a:r>
              <a:rPr lang="en-US" sz="2400" dirty="0" smtClean="0"/>
              <a:t>For false </a:t>
            </a:r>
            <a:r>
              <a:rPr lang="en-US" sz="2400" dirty="0" err="1" smtClean="0"/>
              <a:t>Christs</a:t>
            </a:r>
            <a:r>
              <a:rPr lang="en-US" sz="2400" dirty="0" smtClean="0"/>
              <a:t> and false prophets will appear and perform great signs and miracles to deceive even the elect…24:24</a:t>
            </a:r>
          </a:p>
          <a:p>
            <a:pPr eaLnBrk="1" hangingPunct="1">
              <a:lnSpc>
                <a:spcPct val="90000"/>
              </a:lnSpc>
            </a:pPr>
            <a:r>
              <a:rPr lang="en-US" sz="2400" dirty="0" smtClean="0"/>
              <a:t>Then you will be handed over to be persecuted and put to death…24:9</a:t>
            </a:r>
          </a:p>
          <a:p>
            <a:pPr eaLnBrk="1" hangingPunct="1">
              <a:lnSpc>
                <a:spcPct val="90000"/>
              </a:lnSpc>
            </a:pPr>
            <a:r>
              <a:rPr lang="en-US" sz="2400" dirty="0" smtClean="0"/>
              <a:t>And this gospel of the kingdom will be preached in all the whole world…then the end will come.  When you see the abomination of desolation 24:14—Antiochus </a:t>
            </a:r>
            <a:r>
              <a:rPr lang="en-US" sz="2400" dirty="0" err="1" smtClean="0"/>
              <a:t>Ephiphanes</a:t>
            </a:r>
            <a:endParaRPr lang="en-US" sz="2400" dirty="0" smtClean="0"/>
          </a:p>
          <a:p>
            <a:pPr eaLnBrk="1" hangingPunct="1">
              <a:lnSpc>
                <a:spcPct val="90000"/>
              </a:lnSpc>
            </a:pPr>
            <a:r>
              <a:rPr lang="en-US" sz="2400" dirty="0" smtClean="0"/>
              <a:t>No one knows the day or hour not even the Son 24:36</a:t>
            </a:r>
          </a:p>
          <a:p>
            <a:pPr eaLnBrk="1" hangingPunct="1">
              <a:lnSpc>
                <a:spcPct val="90000"/>
              </a:lnSpc>
            </a:pPr>
            <a:r>
              <a:rPr lang="en-US" sz="2400" dirty="0" smtClean="0"/>
              <a:t>Two in field one taken the other left behind 24:40</a:t>
            </a:r>
          </a:p>
          <a:p>
            <a:pPr eaLnBrk="1" hangingPunct="1">
              <a:lnSpc>
                <a:spcPct val="90000"/>
              </a:lnSpc>
            </a:pPr>
            <a:r>
              <a:rPr lang="en-US" sz="2400" dirty="0" smtClean="0"/>
              <a:t>Problem: This generation will not pass (Mt. 24:34)  ??</a:t>
            </a:r>
          </a:p>
          <a:p>
            <a:pPr eaLnBrk="1" hangingPunct="1">
              <a:lnSpc>
                <a:spcPct val="90000"/>
              </a:lnSpc>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 calcmode="lin" valueType="num">
                                      <p:cBhvr additive="base">
                                        <p:cTn id="7" dur="500" fill="hold"/>
                                        <p:tgtEl>
                                          <p:spTgt spid="2007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0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0707">
                                            <p:txEl>
                                              <p:pRg st="1" end="1"/>
                                            </p:txEl>
                                          </p:spTgt>
                                        </p:tgtEl>
                                        <p:attrNameLst>
                                          <p:attrName>style.visibility</p:attrName>
                                        </p:attrNameLst>
                                      </p:cBhvr>
                                      <p:to>
                                        <p:strVal val="visible"/>
                                      </p:to>
                                    </p:set>
                                    <p:anim calcmode="lin" valueType="num">
                                      <p:cBhvr additive="base">
                                        <p:cTn id="13" dur="500" fill="hold"/>
                                        <p:tgtEl>
                                          <p:spTgt spid="2007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0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0707">
                                            <p:txEl>
                                              <p:pRg st="2" end="2"/>
                                            </p:txEl>
                                          </p:spTgt>
                                        </p:tgtEl>
                                        <p:attrNameLst>
                                          <p:attrName>style.visibility</p:attrName>
                                        </p:attrNameLst>
                                      </p:cBhvr>
                                      <p:to>
                                        <p:strVal val="visible"/>
                                      </p:to>
                                    </p:set>
                                    <p:anim calcmode="lin" valueType="num">
                                      <p:cBhvr additive="base">
                                        <p:cTn id="19" dur="500" fill="hold"/>
                                        <p:tgtEl>
                                          <p:spTgt spid="2007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0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0707">
                                            <p:txEl>
                                              <p:pRg st="3" end="3"/>
                                            </p:txEl>
                                          </p:spTgt>
                                        </p:tgtEl>
                                        <p:attrNameLst>
                                          <p:attrName>style.visibility</p:attrName>
                                        </p:attrNameLst>
                                      </p:cBhvr>
                                      <p:to>
                                        <p:strVal val="visible"/>
                                      </p:to>
                                    </p:set>
                                    <p:anim calcmode="lin" valueType="num">
                                      <p:cBhvr additive="base">
                                        <p:cTn id="25" dur="500" fill="hold"/>
                                        <p:tgtEl>
                                          <p:spTgt spid="2007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07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0707">
                                            <p:txEl>
                                              <p:pRg st="4" end="4"/>
                                            </p:txEl>
                                          </p:spTgt>
                                        </p:tgtEl>
                                        <p:attrNameLst>
                                          <p:attrName>style.visibility</p:attrName>
                                        </p:attrNameLst>
                                      </p:cBhvr>
                                      <p:to>
                                        <p:strVal val="visible"/>
                                      </p:to>
                                    </p:set>
                                    <p:anim calcmode="lin" valueType="num">
                                      <p:cBhvr additive="base">
                                        <p:cTn id="31" dur="500" fill="hold"/>
                                        <p:tgtEl>
                                          <p:spTgt spid="2007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07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0707">
                                            <p:txEl>
                                              <p:pRg st="5" end="5"/>
                                            </p:txEl>
                                          </p:spTgt>
                                        </p:tgtEl>
                                        <p:attrNameLst>
                                          <p:attrName>style.visibility</p:attrName>
                                        </p:attrNameLst>
                                      </p:cBhvr>
                                      <p:to>
                                        <p:strVal val="visible"/>
                                      </p:to>
                                    </p:set>
                                    <p:anim calcmode="lin" valueType="num">
                                      <p:cBhvr additive="base">
                                        <p:cTn id="37" dur="500" fill="hold"/>
                                        <p:tgtEl>
                                          <p:spTgt spid="20070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07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0707">
                                            <p:txEl>
                                              <p:pRg st="6" end="6"/>
                                            </p:txEl>
                                          </p:spTgt>
                                        </p:tgtEl>
                                        <p:attrNameLst>
                                          <p:attrName>style.visibility</p:attrName>
                                        </p:attrNameLst>
                                      </p:cBhvr>
                                      <p:to>
                                        <p:strVal val="visible"/>
                                      </p:to>
                                    </p:set>
                                    <p:anim calcmode="lin" valueType="num">
                                      <p:cBhvr additive="base">
                                        <p:cTn id="43" dur="500" fill="hold"/>
                                        <p:tgtEl>
                                          <p:spTgt spid="20070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070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Methodical Matthew and Mark</a:t>
            </a:r>
          </a:p>
        </p:txBody>
      </p:sp>
      <p:sp>
        <p:nvSpPr>
          <p:cNvPr id="112643" name="Rectangle 3"/>
          <p:cNvSpPr>
            <a:spLocks noGrp="1" noChangeArrowheads="1"/>
          </p:cNvSpPr>
          <p:nvPr>
            <p:ph type="body" idx="1"/>
          </p:nvPr>
        </p:nvSpPr>
        <p:spPr>
          <a:xfrm>
            <a:off x="76200" y="1941513"/>
            <a:ext cx="8915400" cy="4114800"/>
          </a:xfrm>
        </p:spPr>
        <p:txBody>
          <a:bodyPr/>
          <a:lstStyle/>
          <a:p>
            <a:pPr eaLnBrk="1" hangingPunct="1"/>
            <a:r>
              <a:rPr lang="en-US" dirty="0" smtClean="0"/>
              <a:t>Develops brief statements of Mark</a:t>
            </a:r>
          </a:p>
          <a:p>
            <a:pPr lvl="1" eaLnBrk="1" hangingPunct="1"/>
            <a:r>
              <a:rPr lang="en-US" dirty="0" smtClean="0"/>
              <a:t>Temptation Mk 1:12-13 –-&gt; Mat 4:1-11</a:t>
            </a:r>
          </a:p>
          <a:p>
            <a:pPr lvl="1" eaLnBrk="1" hangingPunct="1"/>
            <a:r>
              <a:rPr lang="en-US" dirty="0" smtClean="0"/>
              <a:t>Why would Matthew develop it? Jesus=new Israel</a:t>
            </a:r>
          </a:p>
          <a:p>
            <a:pPr eaLnBrk="1" hangingPunct="1"/>
            <a:r>
              <a:rPr lang="en-US" dirty="0" smtClean="0"/>
              <a:t>Preaching of the kingdom: Mk 1:14f but</a:t>
            </a:r>
            <a:br>
              <a:rPr lang="en-US" dirty="0" smtClean="0"/>
            </a:br>
            <a:r>
              <a:rPr lang="en-US" dirty="0" smtClean="0"/>
              <a:t>  Matt. develops it in </a:t>
            </a:r>
            <a:r>
              <a:rPr lang="en-US" dirty="0" err="1" smtClean="0"/>
              <a:t>SoM</a:t>
            </a:r>
            <a:r>
              <a:rPr lang="en-US" dirty="0" smtClean="0"/>
              <a:t> for 3 chapters; </a:t>
            </a:r>
          </a:p>
          <a:p>
            <a:pPr lvl="1" eaLnBrk="1" hangingPunct="1"/>
            <a:r>
              <a:rPr lang="en-US" dirty="0" smtClean="0"/>
              <a:t>Jesus = new Moses</a:t>
            </a:r>
          </a:p>
          <a:p>
            <a:pPr eaLnBrk="1" hangingPunct="1"/>
            <a:r>
              <a:rPr lang="en-US" dirty="0" smtClean="0"/>
              <a:t>Why would Matthew do more with Jesus’ words and Mark with Jesus works?</a:t>
            </a:r>
          </a:p>
          <a:p>
            <a:pPr eaLnBrk="1" hangingPunct="1"/>
            <a:r>
              <a:rPr lang="en-US" dirty="0" smtClean="0"/>
              <a:t>Audience: Mark Roman, Matthew Jewish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 calcmode="lin" valueType="num">
                                      <p:cBhvr additive="base">
                                        <p:cTn id="7" dur="500" fill="hold"/>
                                        <p:tgtEl>
                                          <p:spTgt spid="1126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2643">
                                            <p:txEl>
                                              <p:pRg st="1" end="1"/>
                                            </p:txEl>
                                          </p:spTgt>
                                        </p:tgtEl>
                                        <p:attrNameLst>
                                          <p:attrName>style.visibility</p:attrName>
                                        </p:attrNameLst>
                                      </p:cBhvr>
                                      <p:to>
                                        <p:strVal val="visible"/>
                                      </p:to>
                                    </p:set>
                                    <p:anim calcmode="lin" valueType="num">
                                      <p:cBhvr additive="base">
                                        <p:cTn id="13" dur="500" fill="hold"/>
                                        <p:tgtEl>
                                          <p:spTgt spid="1126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 calcmode="lin" valueType="num">
                                      <p:cBhvr additive="base">
                                        <p:cTn id="17" dur="500" fill="hold"/>
                                        <p:tgtEl>
                                          <p:spTgt spid="11264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126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12643">
                                            <p:txEl>
                                              <p:pRg st="3" end="3"/>
                                            </p:txEl>
                                          </p:spTgt>
                                        </p:tgtEl>
                                        <p:attrNameLst>
                                          <p:attrName>style.visibility</p:attrName>
                                        </p:attrNameLst>
                                      </p:cBhvr>
                                      <p:to>
                                        <p:strVal val="visible"/>
                                      </p:to>
                                    </p:set>
                                    <p:anim calcmode="lin" valueType="num">
                                      <p:cBhvr additive="base">
                                        <p:cTn id="23" dur="500" fill="hold"/>
                                        <p:tgtEl>
                                          <p:spTgt spid="11264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1264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12643">
                                            <p:txEl>
                                              <p:pRg st="4" end="4"/>
                                            </p:txEl>
                                          </p:spTgt>
                                        </p:tgtEl>
                                        <p:attrNameLst>
                                          <p:attrName>style.visibility</p:attrName>
                                        </p:attrNameLst>
                                      </p:cBhvr>
                                      <p:to>
                                        <p:strVal val="visible"/>
                                      </p:to>
                                    </p:set>
                                    <p:anim calcmode="lin" valueType="num">
                                      <p:cBhvr additive="base">
                                        <p:cTn id="27" dur="500" fill="hold"/>
                                        <p:tgtEl>
                                          <p:spTgt spid="11264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126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12643">
                                            <p:txEl>
                                              <p:pRg st="5" end="5"/>
                                            </p:txEl>
                                          </p:spTgt>
                                        </p:tgtEl>
                                        <p:attrNameLst>
                                          <p:attrName>style.visibility</p:attrName>
                                        </p:attrNameLst>
                                      </p:cBhvr>
                                      <p:to>
                                        <p:strVal val="visible"/>
                                      </p:to>
                                    </p:set>
                                    <p:anim calcmode="lin" valueType="num">
                                      <p:cBhvr additive="base">
                                        <p:cTn id="33" dur="500" fill="hold"/>
                                        <p:tgtEl>
                                          <p:spTgt spid="11264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126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112643">
                                            <p:txEl>
                                              <p:pRg st="6" end="6"/>
                                            </p:txEl>
                                          </p:spTgt>
                                        </p:tgtEl>
                                        <p:attrNameLst>
                                          <p:attrName>style.visibility</p:attrName>
                                        </p:attrNameLst>
                                      </p:cBhvr>
                                      <p:to>
                                        <p:strVal val="visible"/>
                                      </p:to>
                                    </p:set>
                                    <p:anim calcmode="lin" valueType="num">
                                      <p:cBhvr additive="base">
                                        <p:cTn id="39" dur="500" fill="hold"/>
                                        <p:tgtEl>
                                          <p:spTgt spid="112643">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126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Matthew’s Story: Matt. is</a:t>
            </a:r>
          </a:p>
        </p:txBody>
      </p:sp>
      <p:sp>
        <p:nvSpPr>
          <p:cNvPr id="219139" name="Rectangle 3"/>
          <p:cNvSpPr>
            <a:spLocks noGrp="1" noChangeArrowheads="1"/>
          </p:cNvSpPr>
          <p:nvPr>
            <p:ph type="body" idx="1"/>
          </p:nvPr>
        </p:nvSpPr>
        <p:spPr/>
        <p:txBody>
          <a:bodyPr/>
          <a:lstStyle/>
          <a:p>
            <a:pPr eaLnBrk="1" hangingPunct="1"/>
            <a:r>
              <a:rPr lang="en-US" sz="2800" dirty="0" smtClean="0"/>
              <a:t>M </a:t>
            </a:r>
            <a:r>
              <a:rPr lang="en-US" sz="2800" dirty="0" err="1" smtClean="0"/>
              <a:t>ethodical</a:t>
            </a:r>
            <a:r>
              <a:rPr lang="en-US" sz="2800" dirty="0" smtClean="0"/>
              <a:t>: Intertextual cf. Mk/Lk/James</a:t>
            </a:r>
          </a:p>
          <a:p>
            <a:pPr eaLnBrk="1" hangingPunct="1"/>
            <a:r>
              <a:rPr lang="en-US" sz="2800" dirty="0" smtClean="0"/>
              <a:t>A </a:t>
            </a:r>
            <a:r>
              <a:rPr lang="en-US" sz="2800" dirty="0" err="1" smtClean="0"/>
              <a:t>postling</a:t>
            </a:r>
            <a:r>
              <a:rPr lang="en-US" sz="2800" dirty="0" smtClean="0"/>
              <a:t> (Discipleship)</a:t>
            </a:r>
          </a:p>
          <a:p>
            <a:pPr eaLnBrk="1" hangingPunct="1"/>
            <a:r>
              <a:rPr lang="en-US" sz="2800" dirty="0" smtClean="0"/>
              <a:t>T </a:t>
            </a:r>
            <a:r>
              <a:rPr lang="en-US" sz="2800" dirty="0" err="1" smtClean="0"/>
              <a:t>heology</a:t>
            </a:r>
            <a:r>
              <a:rPr lang="en-US" sz="2800" smtClean="0"/>
              <a:t> of Christ &amp; kingdom</a:t>
            </a:r>
          </a:p>
          <a:p>
            <a:pPr eaLnBrk="1" hangingPunct="1"/>
            <a:r>
              <a:rPr lang="en-US" sz="2800" dirty="0" smtClean="0"/>
              <a:t>T </a:t>
            </a:r>
            <a:r>
              <a:rPr lang="en-US" sz="2800" dirty="0" err="1" smtClean="0"/>
              <a:t>ime</a:t>
            </a:r>
            <a:r>
              <a:rPr lang="en-US" sz="2800" dirty="0" smtClean="0"/>
              <a:t>: past/present/future</a:t>
            </a:r>
          </a:p>
          <a:p>
            <a:pPr eaLnBrk="1" hangingPunct="1"/>
            <a:r>
              <a:rPr lang="en-US" sz="2800" dirty="0" smtClean="0"/>
              <a:t>H </a:t>
            </a:r>
            <a:r>
              <a:rPr lang="en-US" sz="2800" dirty="0" err="1" smtClean="0"/>
              <a:t>ebrew</a:t>
            </a:r>
            <a:r>
              <a:rPr lang="en-US" sz="2800" dirty="0" smtClean="0"/>
              <a:t> orientation</a:t>
            </a:r>
          </a:p>
          <a:p>
            <a:pPr eaLnBrk="1" hangingPunct="1"/>
            <a:r>
              <a:rPr lang="en-US" sz="2800" dirty="0" smtClean="0"/>
              <a:t>E </a:t>
            </a:r>
            <a:r>
              <a:rPr lang="en-US" sz="2800" dirty="0" err="1" smtClean="0"/>
              <a:t>xtensive</a:t>
            </a:r>
            <a:r>
              <a:rPr lang="en-US" sz="2800" dirty="0" smtClean="0"/>
              <a:t> (non-Jewish aspect)</a:t>
            </a:r>
          </a:p>
          <a:p>
            <a:pPr eaLnBrk="1" hangingPunct="1"/>
            <a:r>
              <a:rPr lang="en-US" sz="2800" dirty="0" smtClean="0"/>
              <a:t>W </a:t>
            </a:r>
            <a:r>
              <a:rPr lang="en-US" sz="2800" dirty="0" err="1" smtClean="0"/>
              <a:t>itness</a:t>
            </a:r>
            <a:endParaRPr lang="en-US" sz="2800" dirty="0" smtClean="0"/>
          </a:p>
          <a:p>
            <a:pPr eaLnBrk="1" hangingPunct="1"/>
            <a:r>
              <a:rPr lang="en-US" sz="2800" dirty="0" smtClean="0"/>
              <a:t>S </a:t>
            </a:r>
            <a:r>
              <a:rPr lang="en-US" sz="2800" dirty="0" err="1" smtClean="0"/>
              <a:t>tyle</a:t>
            </a:r>
            <a:endParaRPr lang="en-US" sz="2800" dirty="0" smtClean="0"/>
          </a:p>
        </p:txBody>
      </p:sp>
    </p:spTree>
    <p:extLst>
      <p:ext uri="{BB962C8B-B14F-4D97-AF65-F5344CB8AC3E}">
        <p14:creationId xmlns:p14="http://schemas.microsoft.com/office/powerpoint/2010/main" val="1457209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 calcmode="lin" valueType="num">
                                      <p:cBhvr additive="base">
                                        <p:cTn id="7" dur="500" fill="hold"/>
                                        <p:tgtEl>
                                          <p:spTgt spid="2191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9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9139">
                                            <p:txEl>
                                              <p:pRg st="1" end="1"/>
                                            </p:txEl>
                                          </p:spTgt>
                                        </p:tgtEl>
                                        <p:attrNameLst>
                                          <p:attrName>style.visibility</p:attrName>
                                        </p:attrNameLst>
                                      </p:cBhvr>
                                      <p:to>
                                        <p:strVal val="visible"/>
                                      </p:to>
                                    </p:set>
                                    <p:anim calcmode="lin" valueType="num">
                                      <p:cBhvr additive="base">
                                        <p:cTn id="13" dur="500" fill="hold"/>
                                        <p:tgtEl>
                                          <p:spTgt spid="2191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91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9139">
                                            <p:txEl>
                                              <p:pRg st="2" end="2"/>
                                            </p:txEl>
                                          </p:spTgt>
                                        </p:tgtEl>
                                        <p:attrNameLst>
                                          <p:attrName>style.visibility</p:attrName>
                                        </p:attrNameLst>
                                      </p:cBhvr>
                                      <p:to>
                                        <p:strVal val="visible"/>
                                      </p:to>
                                    </p:set>
                                    <p:anim calcmode="lin" valueType="num">
                                      <p:cBhvr additive="base">
                                        <p:cTn id="19" dur="500" fill="hold"/>
                                        <p:tgtEl>
                                          <p:spTgt spid="2191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9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9139">
                                            <p:txEl>
                                              <p:pRg st="3" end="3"/>
                                            </p:txEl>
                                          </p:spTgt>
                                        </p:tgtEl>
                                        <p:attrNameLst>
                                          <p:attrName>style.visibility</p:attrName>
                                        </p:attrNameLst>
                                      </p:cBhvr>
                                      <p:to>
                                        <p:strVal val="visible"/>
                                      </p:to>
                                    </p:set>
                                    <p:anim calcmode="lin" valueType="num">
                                      <p:cBhvr additive="base">
                                        <p:cTn id="25" dur="500" fill="hold"/>
                                        <p:tgtEl>
                                          <p:spTgt spid="2191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9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19139">
                                            <p:txEl>
                                              <p:pRg st="4" end="4"/>
                                            </p:txEl>
                                          </p:spTgt>
                                        </p:tgtEl>
                                        <p:attrNameLst>
                                          <p:attrName>style.visibility</p:attrName>
                                        </p:attrNameLst>
                                      </p:cBhvr>
                                      <p:to>
                                        <p:strVal val="visible"/>
                                      </p:to>
                                    </p:set>
                                    <p:anim calcmode="lin" valueType="num">
                                      <p:cBhvr additive="base">
                                        <p:cTn id="31" dur="500" fill="hold"/>
                                        <p:tgtEl>
                                          <p:spTgt spid="21913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9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19139">
                                            <p:txEl>
                                              <p:pRg st="5" end="5"/>
                                            </p:txEl>
                                          </p:spTgt>
                                        </p:tgtEl>
                                        <p:attrNameLst>
                                          <p:attrName>style.visibility</p:attrName>
                                        </p:attrNameLst>
                                      </p:cBhvr>
                                      <p:to>
                                        <p:strVal val="visible"/>
                                      </p:to>
                                    </p:set>
                                    <p:anim calcmode="lin" valueType="num">
                                      <p:cBhvr additive="base">
                                        <p:cTn id="37" dur="500" fill="hold"/>
                                        <p:tgtEl>
                                          <p:spTgt spid="21913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91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19139">
                                            <p:txEl>
                                              <p:pRg st="6" end="6"/>
                                            </p:txEl>
                                          </p:spTgt>
                                        </p:tgtEl>
                                        <p:attrNameLst>
                                          <p:attrName>style.visibility</p:attrName>
                                        </p:attrNameLst>
                                      </p:cBhvr>
                                      <p:to>
                                        <p:strVal val="visible"/>
                                      </p:to>
                                    </p:set>
                                    <p:anim calcmode="lin" valueType="num">
                                      <p:cBhvr additive="base">
                                        <p:cTn id="43" dur="500" fill="hold"/>
                                        <p:tgtEl>
                                          <p:spTgt spid="21913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191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9139">
                                            <p:txEl>
                                              <p:pRg st="7" end="7"/>
                                            </p:txEl>
                                          </p:spTgt>
                                        </p:tgtEl>
                                        <p:attrNameLst>
                                          <p:attrName>style.visibility</p:attrName>
                                        </p:attrNameLst>
                                      </p:cBhvr>
                                      <p:to>
                                        <p:strVal val="visible"/>
                                      </p:to>
                                    </p:set>
                                    <p:anim calcmode="lin" valueType="num">
                                      <p:cBhvr additive="base">
                                        <p:cTn id="49" dur="500" fill="hold"/>
                                        <p:tgtEl>
                                          <p:spTgt spid="21913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191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17500" y="228600"/>
            <a:ext cx="8637588" cy="762000"/>
          </a:xfrm>
        </p:spPr>
        <p:txBody>
          <a:bodyPr/>
          <a:lstStyle/>
          <a:p>
            <a:pPr eaLnBrk="1" hangingPunct="1"/>
            <a:r>
              <a:rPr lang="en-US" smtClean="0"/>
              <a:t>Hebrew </a:t>
            </a:r>
          </a:p>
        </p:txBody>
      </p:sp>
      <p:sp>
        <p:nvSpPr>
          <p:cNvPr id="202755" name="Rectangle 3"/>
          <p:cNvSpPr>
            <a:spLocks noGrp="1" noChangeArrowheads="1"/>
          </p:cNvSpPr>
          <p:nvPr>
            <p:ph type="body" idx="1"/>
          </p:nvPr>
        </p:nvSpPr>
        <p:spPr>
          <a:xfrm>
            <a:off x="76201" y="1295400"/>
            <a:ext cx="9067800" cy="5105400"/>
          </a:xfrm>
        </p:spPr>
        <p:txBody>
          <a:bodyPr/>
          <a:lstStyle/>
          <a:p>
            <a:pPr eaLnBrk="1" hangingPunct="1">
              <a:lnSpc>
                <a:spcPct val="90000"/>
              </a:lnSpc>
            </a:pPr>
            <a:r>
              <a:rPr lang="en-US" sz="2400" dirty="0" smtClean="0"/>
              <a:t>Language: </a:t>
            </a:r>
            <a:r>
              <a:rPr lang="en-US" sz="2400" dirty="0" err="1" smtClean="0"/>
              <a:t>gematria</a:t>
            </a:r>
            <a:r>
              <a:rPr lang="en-US" sz="2400" dirty="0" smtClean="0"/>
              <a:t> 14= DVD (Mt. 1), </a:t>
            </a:r>
            <a:r>
              <a:rPr lang="en-US" sz="2400" dirty="0" err="1" smtClean="0"/>
              <a:t>Eloi</a:t>
            </a:r>
            <a:r>
              <a:rPr lang="en-US" sz="2400" dirty="0" smtClean="0"/>
              <a:t>, behold (60x)</a:t>
            </a:r>
          </a:p>
          <a:p>
            <a:pPr eaLnBrk="1" hangingPunct="1">
              <a:lnSpc>
                <a:spcPct val="90000"/>
              </a:lnSpc>
            </a:pPr>
            <a:r>
              <a:rPr lang="en-US" sz="2400" dirty="0" smtClean="0"/>
              <a:t>Use of OT:  prophecy/fulfillment: virgin birth, Bethlehem, Egypt </a:t>
            </a:r>
          </a:p>
          <a:p>
            <a:pPr eaLnBrk="1" hangingPunct="1">
              <a:lnSpc>
                <a:spcPct val="90000"/>
              </a:lnSpc>
            </a:pPr>
            <a:r>
              <a:rPr lang="en-US" sz="2400" dirty="0" smtClean="0"/>
              <a:t>Law:  Mat 5:17 not destroy law/fulfill it, temptation of X</a:t>
            </a:r>
          </a:p>
          <a:p>
            <a:pPr eaLnBrk="1" hangingPunct="1">
              <a:lnSpc>
                <a:spcPct val="90000"/>
              </a:lnSpc>
            </a:pPr>
            <a:r>
              <a:rPr lang="en-US" sz="2400" dirty="0" smtClean="0"/>
              <a:t>Exclusive Jewish Mission—sends 12, Canaanite woman</a:t>
            </a:r>
          </a:p>
          <a:p>
            <a:pPr eaLnBrk="1" hangingPunct="1">
              <a:lnSpc>
                <a:spcPct val="90000"/>
              </a:lnSpc>
            </a:pPr>
            <a:r>
              <a:rPr lang="en-US" sz="2400" dirty="0" smtClean="0"/>
              <a:t>Jewish customs not explained </a:t>
            </a:r>
          </a:p>
          <a:p>
            <a:pPr lvl="1" eaLnBrk="1" hangingPunct="1">
              <a:lnSpc>
                <a:spcPct val="90000"/>
              </a:lnSpc>
            </a:pPr>
            <a:r>
              <a:rPr lang="en-US" sz="2000" dirty="0" smtClean="0"/>
              <a:t>Mt 15:2; cf. Mk 7:3, </a:t>
            </a:r>
          </a:p>
          <a:p>
            <a:pPr lvl="1" eaLnBrk="1" hangingPunct="1">
              <a:lnSpc>
                <a:spcPct val="90000"/>
              </a:lnSpc>
            </a:pPr>
            <a:r>
              <a:rPr lang="en-US" sz="2000" dirty="0" smtClean="0"/>
              <a:t>DSS aware? Mt 5:43 not = OT; = Manual of Discipline</a:t>
            </a:r>
          </a:p>
          <a:p>
            <a:pPr lvl="1" eaLnBrk="1" hangingPunct="1">
              <a:lnSpc>
                <a:spcPct val="90000"/>
              </a:lnSpc>
            </a:pPr>
            <a:r>
              <a:rPr lang="en-US" sz="2000" dirty="0" smtClean="0"/>
              <a:t>Knowledge of Sadducees—whose wife will she be</a:t>
            </a:r>
          </a:p>
          <a:p>
            <a:pPr eaLnBrk="1" hangingPunct="1">
              <a:lnSpc>
                <a:spcPct val="90000"/>
              </a:lnSpc>
            </a:pPr>
            <a:r>
              <a:rPr lang="en-US" sz="2400" dirty="0" smtClean="0"/>
              <a:t>Kingdom of heaven, contra kingdom of God  Mt 3:11//Mk 4:11</a:t>
            </a:r>
          </a:p>
          <a:p>
            <a:pPr eaLnBrk="1" hangingPunct="1">
              <a:lnSpc>
                <a:spcPct val="90000"/>
              </a:lnSpc>
            </a:pPr>
            <a:r>
              <a:rPr lang="en-US" sz="2400" dirty="0" smtClean="0"/>
              <a:t>“Israel” 6 times unique to Mat.; only Mt = temple tax (Mt 17) </a:t>
            </a:r>
          </a:p>
          <a:p>
            <a:pPr eaLnBrk="1" hangingPunct="1">
              <a:lnSpc>
                <a:spcPct val="90000"/>
              </a:lnSpc>
            </a:pPr>
            <a:r>
              <a:rPr lang="en-US" sz="2400" dirty="0" smtClean="0"/>
              <a:t>Jewish rumor—Mat. 28:11ff—sect of Judaism, atheism, cannibals, incest</a:t>
            </a:r>
          </a:p>
          <a:p>
            <a:pPr eaLnBrk="1" hangingPunct="1">
              <a:lnSpc>
                <a:spcPct val="90000"/>
              </a:lnSpc>
            </a:pPr>
            <a:r>
              <a:rPr lang="en-US" sz="2400" dirty="0" smtClean="0"/>
              <a:t>Sorcerer accusation—Mat. 12:24=rabbinic writings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 calcmode="lin" valueType="num">
                                      <p:cBhvr additive="base">
                                        <p:cTn id="7" dur="500" fill="hold"/>
                                        <p:tgtEl>
                                          <p:spTgt spid="2027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2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2755">
                                            <p:txEl>
                                              <p:pRg st="1" end="1"/>
                                            </p:txEl>
                                          </p:spTgt>
                                        </p:tgtEl>
                                        <p:attrNameLst>
                                          <p:attrName>style.visibility</p:attrName>
                                        </p:attrNameLst>
                                      </p:cBhvr>
                                      <p:to>
                                        <p:strVal val="visible"/>
                                      </p:to>
                                    </p:set>
                                    <p:anim calcmode="lin" valueType="num">
                                      <p:cBhvr additive="base">
                                        <p:cTn id="13" dur="500" fill="hold"/>
                                        <p:tgtEl>
                                          <p:spTgt spid="2027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27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2755">
                                            <p:txEl>
                                              <p:pRg st="2" end="2"/>
                                            </p:txEl>
                                          </p:spTgt>
                                        </p:tgtEl>
                                        <p:attrNameLst>
                                          <p:attrName>style.visibility</p:attrName>
                                        </p:attrNameLst>
                                      </p:cBhvr>
                                      <p:to>
                                        <p:strVal val="visible"/>
                                      </p:to>
                                    </p:set>
                                    <p:anim calcmode="lin" valueType="num">
                                      <p:cBhvr additive="base">
                                        <p:cTn id="19" dur="500" fill="hold"/>
                                        <p:tgtEl>
                                          <p:spTgt spid="2027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27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2755">
                                            <p:txEl>
                                              <p:pRg st="3" end="3"/>
                                            </p:txEl>
                                          </p:spTgt>
                                        </p:tgtEl>
                                        <p:attrNameLst>
                                          <p:attrName>style.visibility</p:attrName>
                                        </p:attrNameLst>
                                      </p:cBhvr>
                                      <p:to>
                                        <p:strVal val="visible"/>
                                      </p:to>
                                    </p:set>
                                    <p:anim calcmode="lin" valueType="num">
                                      <p:cBhvr additive="base">
                                        <p:cTn id="25" dur="500" fill="hold"/>
                                        <p:tgtEl>
                                          <p:spTgt spid="2027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27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2755">
                                            <p:txEl>
                                              <p:pRg st="4" end="4"/>
                                            </p:txEl>
                                          </p:spTgt>
                                        </p:tgtEl>
                                        <p:attrNameLst>
                                          <p:attrName>style.visibility</p:attrName>
                                        </p:attrNameLst>
                                      </p:cBhvr>
                                      <p:to>
                                        <p:strVal val="visible"/>
                                      </p:to>
                                    </p:set>
                                    <p:anim calcmode="lin" valueType="num">
                                      <p:cBhvr additive="base">
                                        <p:cTn id="31" dur="500" fill="hold"/>
                                        <p:tgtEl>
                                          <p:spTgt spid="2027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27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2755">
                                            <p:txEl>
                                              <p:pRg st="5" end="5"/>
                                            </p:txEl>
                                          </p:spTgt>
                                        </p:tgtEl>
                                        <p:attrNameLst>
                                          <p:attrName>style.visibility</p:attrName>
                                        </p:attrNameLst>
                                      </p:cBhvr>
                                      <p:to>
                                        <p:strVal val="visible"/>
                                      </p:to>
                                    </p:set>
                                    <p:anim calcmode="lin" valueType="num">
                                      <p:cBhvr additive="base">
                                        <p:cTn id="37" dur="500" fill="hold"/>
                                        <p:tgtEl>
                                          <p:spTgt spid="20275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27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2755">
                                            <p:txEl>
                                              <p:pRg st="6" end="6"/>
                                            </p:txEl>
                                          </p:spTgt>
                                        </p:tgtEl>
                                        <p:attrNameLst>
                                          <p:attrName>style.visibility</p:attrName>
                                        </p:attrNameLst>
                                      </p:cBhvr>
                                      <p:to>
                                        <p:strVal val="visible"/>
                                      </p:to>
                                    </p:set>
                                    <p:anim calcmode="lin" valueType="num">
                                      <p:cBhvr additive="base">
                                        <p:cTn id="43" dur="500" fill="hold"/>
                                        <p:tgtEl>
                                          <p:spTgt spid="20275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275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02755">
                                            <p:txEl>
                                              <p:pRg st="7" end="7"/>
                                            </p:txEl>
                                          </p:spTgt>
                                        </p:tgtEl>
                                        <p:attrNameLst>
                                          <p:attrName>style.visibility</p:attrName>
                                        </p:attrNameLst>
                                      </p:cBhvr>
                                      <p:to>
                                        <p:strVal val="visible"/>
                                      </p:to>
                                    </p:set>
                                    <p:anim calcmode="lin" valueType="num">
                                      <p:cBhvr additive="base">
                                        <p:cTn id="49" dur="500" fill="hold"/>
                                        <p:tgtEl>
                                          <p:spTgt spid="20275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0275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02755">
                                            <p:txEl>
                                              <p:pRg st="8" end="8"/>
                                            </p:txEl>
                                          </p:spTgt>
                                        </p:tgtEl>
                                        <p:attrNameLst>
                                          <p:attrName>style.visibility</p:attrName>
                                        </p:attrNameLst>
                                      </p:cBhvr>
                                      <p:to>
                                        <p:strVal val="visible"/>
                                      </p:to>
                                    </p:set>
                                    <p:anim calcmode="lin" valueType="num">
                                      <p:cBhvr additive="base">
                                        <p:cTn id="55" dur="500" fill="hold"/>
                                        <p:tgtEl>
                                          <p:spTgt spid="20275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0275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02755">
                                            <p:txEl>
                                              <p:pRg st="9" end="9"/>
                                            </p:txEl>
                                          </p:spTgt>
                                        </p:tgtEl>
                                        <p:attrNameLst>
                                          <p:attrName>style.visibility</p:attrName>
                                        </p:attrNameLst>
                                      </p:cBhvr>
                                      <p:to>
                                        <p:strVal val="visible"/>
                                      </p:to>
                                    </p:set>
                                    <p:anim calcmode="lin" valueType="num">
                                      <p:cBhvr additive="base">
                                        <p:cTn id="61" dur="500" fill="hold"/>
                                        <p:tgtEl>
                                          <p:spTgt spid="202755">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0275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02755">
                                            <p:txEl>
                                              <p:pRg st="10" end="10"/>
                                            </p:txEl>
                                          </p:spTgt>
                                        </p:tgtEl>
                                        <p:attrNameLst>
                                          <p:attrName>style.visibility</p:attrName>
                                        </p:attrNameLst>
                                      </p:cBhvr>
                                      <p:to>
                                        <p:strVal val="visible"/>
                                      </p:to>
                                    </p:set>
                                    <p:anim calcmode="lin" valueType="num">
                                      <p:cBhvr additive="base">
                                        <p:cTn id="67" dur="500" fill="hold"/>
                                        <p:tgtEl>
                                          <p:spTgt spid="202755">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20275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02755">
                                            <p:txEl>
                                              <p:pRg st="11" end="11"/>
                                            </p:txEl>
                                          </p:spTgt>
                                        </p:tgtEl>
                                        <p:attrNameLst>
                                          <p:attrName>style.visibility</p:attrName>
                                        </p:attrNameLst>
                                      </p:cBhvr>
                                      <p:to>
                                        <p:strVal val="visible"/>
                                      </p:to>
                                    </p:set>
                                    <p:anim calcmode="lin" valueType="num">
                                      <p:cBhvr additive="base">
                                        <p:cTn id="73" dur="500" fill="hold"/>
                                        <p:tgtEl>
                                          <p:spTgt spid="202755">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202755">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Matthew’s Story: Extensive</a:t>
            </a:r>
          </a:p>
        </p:txBody>
      </p:sp>
      <p:sp>
        <p:nvSpPr>
          <p:cNvPr id="78851" name="Rectangle 3"/>
          <p:cNvSpPr>
            <a:spLocks noGrp="1" noChangeArrowheads="1"/>
          </p:cNvSpPr>
          <p:nvPr>
            <p:ph type="body" idx="1"/>
          </p:nvPr>
        </p:nvSpPr>
        <p:spPr>
          <a:xfrm>
            <a:off x="328613" y="1941513"/>
            <a:ext cx="8208962" cy="4611687"/>
          </a:xfrm>
        </p:spPr>
        <p:txBody>
          <a:bodyPr/>
          <a:lstStyle/>
          <a:p>
            <a:pPr eaLnBrk="1" hangingPunct="1">
              <a:lnSpc>
                <a:spcPct val="90000"/>
              </a:lnSpc>
            </a:pPr>
            <a:r>
              <a:rPr lang="en-US" sz="2800" dirty="0" smtClean="0"/>
              <a:t>Foreigners in Christ’s genealogy: </a:t>
            </a:r>
            <a:r>
              <a:rPr lang="en-US" sz="2800" dirty="0"/>
              <a:t/>
            </a:r>
            <a:br>
              <a:rPr lang="en-US" sz="2800" dirty="0"/>
            </a:br>
            <a:r>
              <a:rPr lang="en-US" sz="2800" dirty="0" smtClean="0"/>
              <a:t>Tamar, </a:t>
            </a:r>
            <a:r>
              <a:rPr lang="en-US" sz="2800" dirty="0" err="1" smtClean="0"/>
              <a:t>Rahab</a:t>
            </a:r>
            <a:r>
              <a:rPr lang="en-US" sz="2800" dirty="0" smtClean="0"/>
              <a:t>, Uriah’s wife, Ruth, --</a:t>
            </a:r>
            <a:r>
              <a:rPr lang="en-US" sz="2800" dirty="0" err="1" smtClean="0"/>
              <a:t>wisemen</a:t>
            </a:r>
            <a:r>
              <a:rPr lang="en-US" sz="2800" dirty="0" smtClean="0"/>
              <a:t/>
            </a:r>
            <a:br>
              <a:rPr lang="en-US" sz="2800" dirty="0" smtClean="0"/>
            </a:br>
            <a:r>
              <a:rPr lang="en-US" sz="2800" dirty="0" smtClean="0"/>
              <a:t>Why? Fulfillment of Abrahamic covenant</a:t>
            </a:r>
          </a:p>
          <a:p>
            <a:pPr eaLnBrk="1" hangingPunct="1">
              <a:lnSpc>
                <a:spcPct val="90000"/>
              </a:lnSpc>
            </a:pPr>
            <a:r>
              <a:rPr lang="en-US" sz="2800" dirty="0" smtClean="0"/>
              <a:t>Universal mission: Mt. 28:19f</a:t>
            </a:r>
          </a:p>
          <a:p>
            <a:pPr eaLnBrk="1" hangingPunct="1">
              <a:lnSpc>
                <a:spcPct val="90000"/>
              </a:lnSpc>
            </a:pPr>
            <a:r>
              <a:rPr lang="en-US" sz="2800" dirty="0" smtClean="0"/>
              <a:t>Rejection of Israel:  </a:t>
            </a:r>
          </a:p>
          <a:p>
            <a:pPr lvl="1" eaLnBrk="1" hangingPunct="1">
              <a:lnSpc>
                <a:spcPct val="90000"/>
              </a:lnSpc>
            </a:pPr>
            <a:r>
              <a:rPr lang="en-US" sz="2400" dirty="0" smtClean="0"/>
              <a:t>Centurion’s servant: Mat 8:12ff Jesus amazed</a:t>
            </a:r>
          </a:p>
          <a:p>
            <a:pPr lvl="1" eaLnBrk="1" hangingPunct="1">
              <a:lnSpc>
                <a:spcPct val="90000"/>
              </a:lnSpc>
            </a:pPr>
            <a:r>
              <a:rPr lang="en-US" sz="2400" dirty="0" smtClean="0"/>
              <a:t>Woe to </a:t>
            </a:r>
            <a:r>
              <a:rPr lang="en-US" sz="2400" dirty="0" err="1" smtClean="0"/>
              <a:t>Chorazin</a:t>
            </a:r>
            <a:r>
              <a:rPr lang="en-US" sz="2400" dirty="0" smtClean="0"/>
              <a:t>: Mat. 11:20f</a:t>
            </a:r>
          </a:p>
          <a:p>
            <a:pPr lvl="1" eaLnBrk="1" hangingPunct="1">
              <a:lnSpc>
                <a:spcPct val="90000"/>
              </a:lnSpc>
            </a:pPr>
            <a:r>
              <a:rPr lang="en-US" sz="2400" dirty="0" smtClean="0"/>
              <a:t>Wicked Tenants: Mat 21:43 </a:t>
            </a:r>
          </a:p>
          <a:p>
            <a:pPr eaLnBrk="1" hangingPunct="1">
              <a:lnSpc>
                <a:spcPct val="90000"/>
              </a:lnSpc>
            </a:pPr>
            <a:r>
              <a:rPr lang="en-US" sz="2800" dirty="0" smtClean="0"/>
              <a:t>Sit on 12 thrones judging Israel:  two communities continuity (Mat. 19:28)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78851">
                                            <p:txEl>
                                              <p:pRg st="3" end="3"/>
                                            </p:txEl>
                                          </p:spTgt>
                                        </p:tgtEl>
                                        <p:attrNameLst>
                                          <p:attrName>style.visibility</p:attrName>
                                        </p:attrNameLst>
                                      </p:cBhvr>
                                      <p:to>
                                        <p:strVal val="visible"/>
                                      </p:to>
                                    </p:set>
                                    <p:anim calcmode="lin" valueType="num">
                                      <p:cBhvr additive="base">
                                        <p:cTn id="23" dur="500" fill="hold"/>
                                        <p:tgtEl>
                                          <p:spTgt spid="78851">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78851">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78851">
                                            <p:txEl>
                                              <p:pRg st="4" end="4"/>
                                            </p:txEl>
                                          </p:spTgt>
                                        </p:tgtEl>
                                        <p:attrNameLst>
                                          <p:attrName>style.visibility</p:attrName>
                                        </p:attrNameLst>
                                      </p:cBhvr>
                                      <p:to>
                                        <p:strVal val="visible"/>
                                      </p:to>
                                    </p:set>
                                    <p:anim calcmode="lin" valueType="num">
                                      <p:cBhvr additive="base">
                                        <p:cTn id="27" dur="500" fill="hold"/>
                                        <p:tgtEl>
                                          <p:spTgt spid="78851">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78851">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78851">
                                            <p:txEl>
                                              <p:pRg st="5" end="5"/>
                                            </p:txEl>
                                          </p:spTgt>
                                        </p:tgtEl>
                                        <p:attrNameLst>
                                          <p:attrName>style.visibility</p:attrName>
                                        </p:attrNameLst>
                                      </p:cBhvr>
                                      <p:to>
                                        <p:strVal val="visible"/>
                                      </p:to>
                                    </p:set>
                                    <p:anim calcmode="lin" valueType="num">
                                      <p:cBhvr additive="base">
                                        <p:cTn id="31" dur="500" fill="hold"/>
                                        <p:tgtEl>
                                          <p:spTgt spid="7885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788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8851">
                                            <p:txEl>
                                              <p:pRg st="6" end="6"/>
                                            </p:txEl>
                                          </p:spTgt>
                                        </p:tgtEl>
                                        <p:attrNameLst>
                                          <p:attrName>style.visibility</p:attrName>
                                        </p:attrNameLst>
                                      </p:cBhvr>
                                      <p:to>
                                        <p:strVal val="visible"/>
                                      </p:to>
                                    </p:set>
                                    <p:anim calcmode="lin" valueType="num">
                                      <p:cBhvr additive="base">
                                        <p:cTn id="37" dur="500" fill="hold"/>
                                        <p:tgtEl>
                                          <p:spTgt spid="78851">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88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Matthew’s Story--witness</a:t>
            </a:r>
          </a:p>
        </p:txBody>
      </p:sp>
      <p:sp>
        <p:nvSpPr>
          <p:cNvPr id="104451" name="Rectangle 3"/>
          <p:cNvSpPr>
            <a:spLocks noGrp="1" noChangeArrowheads="1"/>
          </p:cNvSpPr>
          <p:nvPr>
            <p:ph type="body" idx="1"/>
          </p:nvPr>
        </p:nvSpPr>
        <p:spPr/>
        <p:txBody>
          <a:bodyPr/>
          <a:lstStyle/>
          <a:p>
            <a:pPr eaLnBrk="1" hangingPunct="1">
              <a:lnSpc>
                <a:spcPct val="80000"/>
              </a:lnSpc>
            </a:pPr>
            <a:r>
              <a:rPr lang="en-US" sz="2800" dirty="0" smtClean="0"/>
              <a:t>Witness: Magi, sends 12, </a:t>
            </a:r>
          </a:p>
          <a:p>
            <a:pPr eaLnBrk="1" hangingPunct="1">
              <a:lnSpc>
                <a:spcPct val="80000"/>
              </a:lnSpc>
            </a:pPr>
            <a:r>
              <a:rPr lang="en-US" sz="2800" dirty="0" smtClean="0"/>
              <a:t>Lament for Jerusalem Mat 23:37f</a:t>
            </a:r>
          </a:p>
          <a:p>
            <a:pPr eaLnBrk="1" hangingPunct="1">
              <a:lnSpc>
                <a:spcPct val="80000"/>
              </a:lnSpc>
            </a:pPr>
            <a:r>
              <a:rPr lang="en-US" sz="2800" dirty="0" smtClean="0"/>
              <a:t>Spread of the gospel before the end (Mat. 24:14) – completion of Abrahamic covenant</a:t>
            </a:r>
          </a:p>
          <a:p>
            <a:pPr eaLnBrk="1" hangingPunct="1">
              <a:lnSpc>
                <a:spcPct val="80000"/>
              </a:lnSpc>
            </a:pPr>
            <a:r>
              <a:rPr lang="en-US" sz="2800" dirty="0" smtClean="0">
                <a:solidFill>
                  <a:srgbClr val="FFFF00"/>
                </a:solidFill>
              </a:rPr>
              <a:t>Great Commission</a:t>
            </a:r>
            <a:r>
              <a:rPr lang="en-US" sz="2800" dirty="0" smtClean="0"/>
              <a:t>: Mat. 28:19f:  Therefore go and make disciples of all nations, baptizing them in the name of the Father and of the Son and of the Holy Spirit, and teaching them to obey everything I have commanded you.  And surely I am with you always, to the very end of the 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4451">
                                            <p:txEl>
                                              <p:pRg st="2" end="2"/>
                                            </p:txEl>
                                          </p:spTgt>
                                        </p:tgtEl>
                                        <p:attrNameLst>
                                          <p:attrName>style.visibility</p:attrName>
                                        </p:attrNameLst>
                                      </p:cBhvr>
                                      <p:to>
                                        <p:strVal val="visible"/>
                                      </p:to>
                                    </p:set>
                                    <p:anim calcmode="lin" valueType="num">
                                      <p:cBhvr additive="base">
                                        <p:cTn id="19" dur="500" fill="hold"/>
                                        <p:tgtEl>
                                          <p:spTgt spid="1044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4451">
                                            <p:txEl>
                                              <p:pRg st="3" end="3"/>
                                            </p:txEl>
                                          </p:spTgt>
                                        </p:tgtEl>
                                        <p:attrNameLst>
                                          <p:attrName>style.visibility</p:attrName>
                                        </p:attrNameLst>
                                      </p:cBhvr>
                                      <p:to>
                                        <p:strVal val="visible"/>
                                      </p:to>
                                    </p:set>
                                    <p:anim calcmode="lin" valueType="num">
                                      <p:cBhvr additive="base">
                                        <p:cTn id="25" dur="500" fill="hold"/>
                                        <p:tgtEl>
                                          <p:spTgt spid="1044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44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Matthew Story--style</a:t>
            </a:r>
          </a:p>
        </p:txBody>
      </p:sp>
      <p:sp>
        <p:nvSpPr>
          <p:cNvPr id="105475" name="Rectangle 3"/>
          <p:cNvSpPr>
            <a:spLocks noGrp="1" noChangeArrowheads="1"/>
          </p:cNvSpPr>
          <p:nvPr>
            <p:ph type="body" idx="1"/>
          </p:nvPr>
        </p:nvSpPr>
        <p:spPr>
          <a:xfrm>
            <a:off x="328613" y="1752600"/>
            <a:ext cx="8208962" cy="4535487"/>
          </a:xfrm>
        </p:spPr>
        <p:txBody>
          <a:bodyPr/>
          <a:lstStyle/>
          <a:p>
            <a:pPr eaLnBrk="1" hangingPunct="1">
              <a:lnSpc>
                <a:spcPct val="80000"/>
              </a:lnSpc>
            </a:pPr>
            <a:r>
              <a:rPr lang="en-US" sz="2800" dirty="0" smtClean="0"/>
              <a:t>Fondness for repetition</a:t>
            </a:r>
          </a:p>
          <a:p>
            <a:pPr lvl="1" eaLnBrk="1" hangingPunct="1">
              <a:lnSpc>
                <a:spcPct val="80000"/>
              </a:lnSpc>
            </a:pPr>
            <a:r>
              <a:rPr lang="en-US" sz="2400" dirty="0" smtClean="0"/>
              <a:t>Truly I say to you (formulas), </a:t>
            </a:r>
          </a:p>
          <a:p>
            <a:pPr lvl="1" eaLnBrk="1" hangingPunct="1">
              <a:lnSpc>
                <a:spcPct val="80000"/>
              </a:lnSpc>
            </a:pPr>
            <a:r>
              <a:rPr lang="en-US" sz="2400" dirty="0" smtClean="0"/>
              <a:t>You have heard it said, but I say… </a:t>
            </a:r>
          </a:p>
          <a:p>
            <a:pPr lvl="1" eaLnBrk="1" hangingPunct="1">
              <a:lnSpc>
                <a:spcPct val="80000"/>
              </a:lnSpc>
            </a:pPr>
            <a:r>
              <a:rPr lang="en-US" sz="2400" dirty="0" smtClean="0"/>
              <a:t>Blessed are the …</a:t>
            </a:r>
          </a:p>
          <a:p>
            <a:pPr lvl="1" eaLnBrk="1" hangingPunct="1">
              <a:lnSpc>
                <a:spcPct val="80000"/>
              </a:lnSpc>
            </a:pPr>
            <a:r>
              <a:rPr lang="en-US" sz="2400" dirty="0" smtClean="0"/>
              <a:t>Parallelism:  heaven/earth; law/prophets, scribes/Pharisees</a:t>
            </a:r>
          </a:p>
          <a:p>
            <a:pPr eaLnBrk="1" hangingPunct="1">
              <a:lnSpc>
                <a:spcPct val="80000"/>
              </a:lnSpc>
            </a:pPr>
            <a:r>
              <a:rPr lang="en-US" sz="2800" dirty="0" smtClean="0"/>
              <a:t>5 Discourses—Sermon Mount, Olivet Disc.</a:t>
            </a:r>
          </a:p>
          <a:p>
            <a:pPr eaLnBrk="1" hangingPunct="1">
              <a:lnSpc>
                <a:spcPct val="80000"/>
              </a:lnSpc>
            </a:pPr>
            <a:r>
              <a:rPr lang="en-US" sz="2800" dirty="0" smtClean="0"/>
              <a:t>OT quotes – 40x</a:t>
            </a:r>
          </a:p>
          <a:p>
            <a:pPr eaLnBrk="1" hangingPunct="1">
              <a:lnSpc>
                <a:spcPct val="80000"/>
              </a:lnSpc>
            </a:pPr>
            <a:r>
              <a:rPr lang="en-US" sz="2800" dirty="0" smtClean="0"/>
              <a:t>Vocabulary</a:t>
            </a:r>
          </a:p>
          <a:p>
            <a:pPr lvl="1" eaLnBrk="1" hangingPunct="1">
              <a:lnSpc>
                <a:spcPct val="80000"/>
              </a:lnSpc>
            </a:pPr>
            <a:r>
              <a:rPr lang="en-US" sz="2400" dirty="0" smtClean="0"/>
              <a:t>Kingdom of Heaven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calcmode="lin" valueType="num">
                                      <p:cBhvr additive="base">
                                        <p:cTn id="7" dur="500" fill="hold"/>
                                        <p:tgtEl>
                                          <p:spTgt spid="1054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54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5475">
                                            <p:txEl>
                                              <p:pRg st="1" end="1"/>
                                            </p:txEl>
                                          </p:spTgt>
                                        </p:tgtEl>
                                        <p:attrNameLst>
                                          <p:attrName>style.visibility</p:attrName>
                                        </p:attrNameLst>
                                      </p:cBhvr>
                                      <p:to>
                                        <p:strVal val="visible"/>
                                      </p:to>
                                    </p:set>
                                    <p:anim calcmode="lin" valueType="num">
                                      <p:cBhvr additive="base">
                                        <p:cTn id="13" dur="500" fill="hold"/>
                                        <p:tgtEl>
                                          <p:spTgt spid="1054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54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5475">
                                            <p:txEl>
                                              <p:pRg st="2" end="2"/>
                                            </p:txEl>
                                          </p:spTgt>
                                        </p:tgtEl>
                                        <p:attrNameLst>
                                          <p:attrName>style.visibility</p:attrName>
                                        </p:attrNameLst>
                                      </p:cBhvr>
                                      <p:to>
                                        <p:strVal val="visible"/>
                                      </p:to>
                                    </p:set>
                                    <p:anim calcmode="lin" valueType="num">
                                      <p:cBhvr additive="base">
                                        <p:cTn id="19" dur="500" fill="hold"/>
                                        <p:tgtEl>
                                          <p:spTgt spid="1054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54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5475">
                                            <p:txEl>
                                              <p:pRg st="3" end="3"/>
                                            </p:txEl>
                                          </p:spTgt>
                                        </p:tgtEl>
                                        <p:attrNameLst>
                                          <p:attrName>style.visibility</p:attrName>
                                        </p:attrNameLst>
                                      </p:cBhvr>
                                      <p:to>
                                        <p:strVal val="visible"/>
                                      </p:to>
                                    </p:set>
                                    <p:anim calcmode="lin" valueType="num">
                                      <p:cBhvr additive="base">
                                        <p:cTn id="25" dur="500" fill="hold"/>
                                        <p:tgtEl>
                                          <p:spTgt spid="10547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54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5475">
                                            <p:txEl>
                                              <p:pRg st="4" end="4"/>
                                            </p:txEl>
                                          </p:spTgt>
                                        </p:tgtEl>
                                        <p:attrNameLst>
                                          <p:attrName>style.visibility</p:attrName>
                                        </p:attrNameLst>
                                      </p:cBhvr>
                                      <p:to>
                                        <p:strVal val="visible"/>
                                      </p:to>
                                    </p:set>
                                    <p:anim calcmode="lin" valueType="num">
                                      <p:cBhvr additive="base">
                                        <p:cTn id="31" dur="500" fill="hold"/>
                                        <p:tgtEl>
                                          <p:spTgt spid="10547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54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5475">
                                            <p:txEl>
                                              <p:pRg st="5" end="5"/>
                                            </p:txEl>
                                          </p:spTgt>
                                        </p:tgtEl>
                                        <p:attrNameLst>
                                          <p:attrName>style.visibility</p:attrName>
                                        </p:attrNameLst>
                                      </p:cBhvr>
                                      <p:to>
                                        <p:strVal val="visible"/>
                                      </p:to>
                                    </p:set>
                                    <p:anim calcmode="lin" valueType="num">
                                      <p:cBhvr additive="base">
                                        <p:cTn id="37" dur="500" fill="hold"/>
                                        <p:tgtEl>
                                          <p:spTgt spid="10547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54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05475">
                                            <p:txEl>
                                              <p:pRg st="6" end="6"/>
                                            </p:txEl>
                                          </p:spTgt>
                                        </p:tgtEl>
                                        <p:attrNameLst>
                                          <p:attrName>style.visibility</p:attrName>
                                        </p:attrNameLst>
                                      </p:cBhvr>
                                      <p:to>
                                        <p:strVal val="visible"/>
                                      </p:to>
                                    </p:set>
                                    <p:anim calcmode="lin" valueType="num">
                                      <p:cBhvr additive="base">
                                        <p:cTn id="43" dur="500" fill="hold"/>
                                        <p:tgtEl>
                                          <p:spTgt spid="10547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54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05475">
                                            <p:txEl>
                                              <p:pRg st="7" end="7"/>
                                            </p:txEl>
                                          </p:spTgt>
                                        </p:tgtEl>
                                        <p:attrNameLst>
                                          <p:attrName>style.visibility</p:attrName>
                                        </p:attrNameLst>
                                      </p:cBhvr>
                                      <p:to>
                                        <p:strVal val="visible"/>
                                      </p:to>
                                    </p:set>
                                    <p:anim calcmode="lin" valueType="num">
                                      <p:cBhvr additive="base">
                                        <p:cTn id="49" dur="500" fill="hold"/>
                                        <p:tgtEl>
                                          <p:spTgt spid="10547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54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05475">
                                            <p:txEl>
                                              <p:pRg st="8" end="8"/>
                                            </p:txEl>
                                          </p:spTgt>
                                        </p:tgtEl>
                                        <p:attrNameLst>
                                          <p:attrName>style.visibility</p:attrName>
                                        </p:attrNameLst>
                                      </p:cBhvr>
                                      <p:to>
                                        <p:strVal val="visible"/>
                                      </p:to>
                                    </p:set>
                                    <p:anim calcmode="lin" valueType="num">
                                      <p:cBhvr additive="base">
                                        <p:cTn id="55" dur="500" fill="hold"/>
                                        <p:tgtEl>
                                          <p:spTgt spid="10547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0547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Hermeneutics</a:t>
            </a:r>
            <a:endParaRPr lang="en-US" dirty="0"/>
          </a:p>
        </p:txBody>
      </p:sp>
      <p:sp>
        <p:nvSpPr>
          <p:cNvPr id="3" name="Content Placeholder 2"/>
          <p:cNvSpPr>
            <a:spLocks noGrp="1"/>
          </p:cNvSpPr>
          <p:nvPr>
            <p:ph idx="1"/>
          </p:nvPr>
        </p:nvSpPr>
        <p:spPr/>
        <p:txBody>
          <a:bodyPr/>
          <a:lstStyle/>
          <a:p>
            <a:pPr eaLnBrk="1" hangingPunct="1">
              <a:lnSpc>
                <a:spcPct val="80000"/>
              </a:lnSpc>
            </a:pPr>
            <a:r>
              <a:rPr lang="en-US" dirty="0"/>
              <a:t>All—hyperbole 3:5 (all not </a:t>
            </a:r>
            <a:r>
              <a:rPr lang="en-US" dirty="0" smtClean="0"/>
              <a:t>always = </a:t>
            </a:r>
            <a:r>
              <a:rPr lang="en-US" dirty="0"/>
              <a:t>all); </a:t>
            </a:r>
          </a:p>
          <a:p>
            <a:pPr eaLnBrk="1" hangingPunct="1">
              <a:lnSpc>
                <a:spcPct val="80000"/>
              </a:lnSpc>
            </a:pPr>
            <a:r>
              <a:rPr lang="en-US" dirty="0"/>
              <a:t>Universalizing/</a:t>
            </a:r>
            <a:r>
              <a:rPr lang="en-US" dirty="0" err="1"/>
              <a:t>Absolutizing</a:t>
            </a:r>
            <a:r>
              <a:rPr lang="en-US" dirty="0"/>
              <a:t>: </a:t>
            </a:r>
            <a:endParaRPr lang="en-US" dirty="0" smtClean="0"/>
          </a:p>
          <a:p>
            <a:pPr lvl="1" eaLnBrk="1" hangingPunct="1">
              <a:lnSpc>
                <a:spcPct val="80000"/>
              </a:lnSpc>
            </a:pPr>
            <a:r>
              <a:rPr lang="en-US" dirty="0" smtClean="0"/>
              <a:t>e.g</a:t>
            </a:r>
            <a:r>
              <a:rPr lang="en-US" dirty="0"/>
              <a:t>. gouge out eye (5:29f); </a:t>
            </a:r>
          </a:p>
          <a:p>
            <a:pPr lvl="1" eaLnBrk="1" hangingPunct="1">
              <a:lnSpc>
                <a:spcPct val="80000"/>
              </a:lnSpc>
            </a:pPr>
            <a:r>
              <a:rPr lang="en-US" dirty="0" smtClean="0"/>
              <a:t>anger=murder</a:t>
            </a:r>
            <a:r>
              <a:rPr lang="en-US" dirty="0"/>
              <a:t>; Jesus angry (Mk 3:5); </a:t>
            </a:r>
            <a:endParaRPr lang="en-US" dirty="0" smtClean="0"/>
          </a:p>
          <a:p>
            <a:pPr lvl="1" eaLnBrk="1" hangingPunct="1">
              <a:lnSpc>
                <a:spcPct val="80000"/>
              </a:lnSpc>
            </a:pPr>
            <a:r>
              <a:rPr lang="en-US" dirty="0" smtClean="0"/>
              <a:t>fool </a:t>
            </a:r>
            <a:r>
              <a:rPr lang="en-US" dirty="0"/>
              <a:t>(Mat 5:22); not = Mt 23:17; Gal </a:t>
            </a:r>
            <a:r>
              <a:rPr lang="en-US" dirty="0" smtClean="0"/>
              <a:t>3:1</a:t>
            </a:r>
          </a:p>
          <a:p>
            <a:pPr lvl="1" eaLnBrk="1" hangingPunct="1">
              <a:lnSpc>
                <a:spcPct val="80000"/>
              </a:lnSpc>
            </a:pPr>
            <a:r>
              <a:rPr lang="en-US" dirty="0" smtClean="0"/>
              <a:t>Don’t vow 5:33ff; Eccles 5; Nazirite vow</a:t>
            </a:r>
            <a:r>
              <a:rPr lang="en-US" dirty="0" smtClean="0"/>
              <a:t>?</a:t>
            </a:r>
          </a:p>
          <a:p>
            <a:pPr lvl="1" eaLnBrk="1" hangingPunct="1">
              <a:lnSpc>
                <a:spcPct val="80000"/>
              </a:lnSpc>
            </a:pPr>
            <a:r>
              <a:rPr lang="en-US" dirty="0" smtClean="0"/>
              <a:t>Turn the other cheek (Mt 5:39) abusive husband, </a:t>
            </a:r>
            <a:r>
              <a:rPr lang="en-US" smtClean="0"/>
              <a:t>child slaps parent…</a:t>
            </a:r>
            <a:endParaRPr lang="en-US" dirty="0"/>
          </a:p>
          <a:p>
            <a:endParaRPr lang="en-US" dirty="0"/>
          </a:p>
        </p:txBody>
      </p:sp>
    </p:spTree>
    <p:extLst>
      <p:ext uri="{BB962C8B-B14F-4D97-AF65-F5344CB8AC3E}">
        <p14:creationId xmlns:p14="http://schemas.microsoft.com/office/powerpoint/2010/main" val="352556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Question</a:t>
            </a:r>
            <a:endParaRPr lang="en-US" dirty="0"/>
          </a:p>
        </p:txBody>
      </p:sp>
      <p:sp>
        <p:nvSpPr>
          <p:cNvPr id="3" name="Content Placeholder 2"/>
          <p:cNvSpPr>
            <a:spLocks noGrp="1"/>
          </p:cNvSpPr>
          <p:nvPr>
            <p:ph idx="1"/>
          </p:nvPr>
        </p:nvSpPr>
        <p:spPr/>
        <p:txBody>
          <a:bodyPr/>
          <a:lstStyle/>
          <a:p>
            <a:r>
              <a:rPr lang="en-US" dirty="0" smtClean="0"/>
              <a:t>What does Mt. 7:1 “Do not judge, or you too will be judged” mean?</a:t>
            </a:r>
          </a:p>
          <a:p>
            <a:r>
              <a:rPr lang="en-US" dirty="0" smtClean="0"/>
              <a:t>Doesn’t Jesus call us to make a judgment in 7:6: don’t cast your pearls to the pigs? </a:t>
            </a:r>
          </a:p>
          <a:p>
            <a:r>
              <a:rPr lang="en-US" dirty="0" smtClean="0"/>
              <a:t>Doesn’t 7:15 warning against false prophets call us to make evaluations? </a:t>
            </a:r>
          </a:p>
          <a:p>
            <a:r>
              <a:rPr lang="en-US" dirty="0" smtClean="0"/>
              <a:t>Isn’t the point in 7:1-5 hypocrisy not an absolute rejection of any kind of judgment</a:t>
            </a:r>
          </a:p>
        </p:txBody>
      </p:sp>
    </p:spTree>
    <p:extLst>
      <p:ext uri="{BB962C8B-B14F-4D97-AF65-F5344CB8AC3E}">
        <p14:creationId xmlns:p14="http://schemas.microsoft.com/office/powerpoint/2010/main" val="252587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762000"/>
          </a:xfrm>
        </p:spPr>
        <p:txBody>
          <a:bodyPr/>
          <a:lstStyle/>
          <a:p>
            <a:r>
              <a:rPr lang="en-US"/>
              <a:t>God’s Faithfulness:</a:t>
            </a:r>
          </a:p>
        </p:txBody>
      </p:sp>
      <p:sp>
        <p:nvSpPr>
          <p:cNvPr id="11268" name="Text Box 4"/>
          <p:cNvSpPr txBox="1">
            <a:spLocks noChangeArrowheads="1"/>
          </p:cNvSpPr>
          <p:nvPr/>
        </p:nvSpPr>
        <p:spPr bwMode="auto">
          <a:xfrm>
            <a:off x="381000" y="1768475"/>
            <a:ext cx="2214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Mary with Child</a:t>
            </a:r>
          </a:p>
        </p:txBody>
      </p:sp>
      <p:sp>
        <p:nvSpPr>
          <p:cNvPr id="11269" name="Text Box 5"/>
          <p:cNvSpPr txBox="1">
            <a:spLocks noChangeArrowheads="1"/>
          </p:cNvSpPr>
          <p:nvPr/>
        </p:nvSpPr>
        <p:spPr bwMode="auto">
          <a:xfrm>
            <a:off x="5638800" y="1844675"/>
            <a:ext cx="23177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Joseph considers </a:t>
            </a:r>
          </a:p>
          <a:p>
            <a:r>
              <a:rPr lang="en-US"/>
              <a:t>separation</a:t>
            </a:r>
          </a:p>
        </p:txBody>
      </p:sp>
      <p:sp>
        <p:nvSpPr>
          <p:cNvPr id="11270" name="Text Box 6"/>
          <p:cNvSpPr txBox="1">
            <a:spLocks noChangeArrowheads="1"/>
          </p:cNvSpPr>
          <p:nvPr/>
        </p:nvSpPr>
        <p:spPr bwMode="auto">
          <a:xfrm>
            <a:off x="593725" y="2743200"/>
            <a:ext cx="23145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charset="0"/>
              </a:defRPr>
            </a:lvl1pPr>
            <a:lvl2pPr marL="914400" indent="-457200">
              <a:defRPr sz="2400">
                <a:solidFill>
                  <a:schemeClr val="tx1"/>
                </a:solidFill>
                <a:latin typeface="Times New Roman" charset="0"/>
              </a:defRPr>
            </a:lvl2pPr>
            <a:lvl3pPr marL="1371600" indent="-457200">
              <a:defRPr sz="2400">
                <a:solidFill>
                  <a:schemeClr val="tx1"/>
                </a:solidFill>
                <a:latin typeface="Times New Roman" charset="0"/>
              </a:defRPr>
            </a:lvl3pPr>
            <a:lvl4pPr marL="1828800" indent="-457200">
              <a:defRPr sz="2400">
                <a:solidFill>
                  <a:schemeClr val="tx1"/>
                </a:solidFill>
                <a:latin typeface="Times New Roman" charset="0"/>
              </a:defRPr>
            </a:lvl4pPr>
            <a:lvl5pPr marL="2286000" indent="-457200">
              <a:defRPr sz="2400">
                <a:solidFill>
                  <a:schemeClr val="tx1"/>
                </a:solidFill>
                <a:latin typeface="Times New Roman" charset="0"/>
              </a:defRPr>
            </a:lvl5pPr>
            <a:lvl6pPr marL="2743200" indent="-457200" fontAlgn="base">
              <a:spcBef>
                <a:spcPct val="0"/>
              </a:spcBef>
              <a:spcAft>
                <a:spcPct val="0"/>
              </a:spcAft>
              <a:defRPr sz="2400">
                <a:solidFill>
                  <a:schemeClr val="tx1"/>
                </a:solidFill>
                <a:latin typeface="Times New Roman" charset="0"/>
              </a:defRPr>
            </a:lvl6pPr>
            <a:lvl7pPr marL="3200400" indent="-457200" fontAlgn="base">
              <a:spcBef>
                <a:spcPct val="0"/>
              </a:spcBef>
              <a:spcAft>
                <a:spcPct val="0"/>
              </a:spcAft>
              <a:defRPr sz="2400">
                <a:solidFill>
                  <a:schemeClr val="tx1"/>
                </a:solidFill>
                <a:latin typeface="Times New Roman" charset="0"/>
              </a:defRPr>
            </a:lvl7pPr>
            <a:lvl8pPr marL="3657600" indent="-457200" fontAlgn="base">
              <a:spcBef>
                <a:spcPct val="0"/>
              </a:spcBef>
              <a:spcAft>
                <a:spcPct val="0"/>
              </a:spcAft>
              <a:defRPr sz="2400">
                <a:solidFill>
                  <a:schemeClr val="tx1"/>
                </a:solidFill>
                <a:latin typeface="Times New Roman" charset="0"/>
              </a:defRPr>
            </a:lvl8pPr>
            <a:lvl9pPr marL="4114800" indent="-457200" fontAlgn="base">
              <a:spcBef>
                <a:spcPct val="0"/>
              </a:spcBef>
              <a:spcAft>
                <a:spcPct val="0"/>
              </a:spcAft>
              <a:defRPr sz="2400">
                <a:solidFill>
                  <a:schemeClr val="tx1"/>
                </a:solidFill>
                <a:latin typeface="Times New Roman" charset="0"/>
              </a:defRPr>
            </a:lvl9pPr>
          </a:lstStyle>
          <a:p>
            <a:r>
              <a:rPr lang="en-US" dirty="0"/>
              <a:t>Angel regarding </a:t>
            </a:r>
          </a:p>
          <a:p>
            <a:r>
              <a:rPr lang="en-US" dirty="0"/>
              <a:t>Mary: </a:t>
            </a:r>
          </a:p>
          <a:p>
            <a:pPr>
              <a:buFontTx/>
              <a:buAutoNum type="arabicParenR"/>
            </a:pPr>
            <a:r>
              <a:rPr lang="en-US" dirty="0"/>
              <a:t>Do not fear</a:t>
            </a:r>
          </a:p>
          <a:p>
            <a:pPr>
              <a:buFontTx/>
              <a:buAutoNum type="arabicParenR"/>
            </a:pPr>
            <a:r>
              <a:rPr lang="en-US" dirty="0"/>
              <a:t>Born of H.S.</a:t>
            </a:r>
          </a:p>
          <a:p>
            <a:pPr>
              <a:buFontTx/>
              <a:buAutoNum type="arabicParenR" startAt="3"/>
            </a:pPr>
            <a:r>
              <a:rPr lang="en-US" dirty="0"/>
              <a:t>Bear a son</a:t>
            </a:r>
          </a:p>
          <a:p>
            <a:pPr>
              <a:buFontTx/>
              <a:buAutoNum type="arabicParenR" startAt="4"/>
            </a:pPr>
            <a:r>
              <a:rPr lang="en-US" dirty="0"/>
              <a:t>Call his name</a:t>
            </a:r>
          </a:p>
          <a:p>
            <a:r>
              <a:rPr lang="en-US" dirty="0"/>
              <a:t>5)   He shall save</a:t>
            </a:r>
          </a:p>
        </p:txBody>
      </p:sp>
      <p:sp>
        <p:nvSpPr>
          <p:cNvPr id="11271" name="Text Box 7"/>
          <p:cNvSpPr txBox="1">
            <a:spLocks noChangeArrowheads="1"/>
          </p:cNvSpPr>
          <p:nvPr/>
        </p:nvSpPr>
        <p:spPr bwMode="auto">
          <a:xfrm>
            <a:off x="3489325" y="3962400"/>
            <a:ext cx="1300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Scripture</a:t>
            </a:r>
          </a:p>
        </p:txBody>
      </p:sp>
      <p:sp>
        <p:nvSpPr>
          <p:cNvPr id="11272" name="Text Box 8"/>
          <p:cNvSpPr txBox="1">
            <a:spLocks noChangeArrowheads="1"/>
          </p:cNvSpPr>
          <p:nvPr/>
        </p:nvSpPr>
        <p:spPr bwMode="auto">
          <a:xfrm>
            <a:off x="5791200" y="4302125"/>
            <a:ext cx="2971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dirty="0" smtClean="0"/>
              <a:t> Joseph </a:t>
            </a:r>
            <a:r>
              <a:rPr lang="en-US" dirty="0"/>
              <a:t>Obeys</a:t>
            </a:r>
          </a:p>
          <a:p>
            <a:r>
              <a:rPr lang="en-US" dirty="0"/>
              <a:t>   1) Takes her</a:t>
            </a:r>
          </a:p>
          <a:p>
            <a:r>
              <a:rPr lang="en-US" dirty="0"/>
              <a:t>   2)  Did not know her</a:t>
            </a:r>
          </a:p>
          <a:p>
            <a:r>
              <a:rPr lang="en-US" dirty="0"/>
              <a:t>   3)  Bears a son</a:t>
            </a:r>
          </a:p>
          <a:p>
            <a:r>
              <a:rPr lang="en-US" dirty="0"/>
              <a:t>   4)  Names “Jesus</a:t>
            </a:r>
            <a:r>
              <a:rPr lang="en-US" dirty="0" smtClean="0"/>
              <a:t>”</a:t>
            </a:r>
            <a:br>
              <a:rPr lang="en-US" dirty="0" smtClean="0"/>
            </a:br>
            <a:r>
              <a:rPr lang="en-US" dirty="0" smtClean="0"/>
              <a:t>Irony: savior from sin</a:t>
            </a:r>
            <a:endParaRPr lang="en-US" dirty="0"/>
          </a:p>
        </p:txBody>
      </p:sp>
      <p:sp>
        <p:nvSpPr>
          <p:cNvPr id="11273" name="Rectangle 9"/>
          <p:cNvSpPr>
            <a:spLocks noChangeArrowheads="1"/>
          </p:cNvSpPr>
          <p:nvPr/>
        </p:nvSpPr>
        <p:spPr bwMode="auto">
          <a:xfrm>
            <a:off x="457200" y="2625725"/>
            <a:ext cx="2590800" cy="28956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Rectangle 10"/>
          <p:cNvSpPr>
            <a:spLocks noChangeArrowheads="1"/>
          </p:cNvSpPr>
          <p:nvPr/>
        </p:nvSpPr>
        <p:spPr bwMode="auto">
          <a:xfrm>
            <a:off x="302699" y="1815540"/>
            <a:ext cx="2209800" cy="381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5" name="Rectangle 11"/>
          <p:cNvSpPr>
            <a:spLocks noChangeArrowheads="1"/>
          </p:cNvSpPr>
          <p:nvPr/>
        </p:nvSpPr>
        <p:spPr bwMode="auto">
          <a:xfrm>
            <a:off x="5629835" y="1768475"/>
            <a:ext cx="2286000" cy="838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Line 12"/>
          <p:cNvSpPr>
            <a:spLocks noChangeShapeType="1"/>
          </p:cNvSpPr>
          <p:nvPr/>
        </p:nvSpPr>
        <p:spPr bwMode="auto">
          <a:xfrm>
            <a:off x="1371600" y="2225675"/>
            <a:ext cx="0" cy="3238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7" name="Line 13"/>
          <p:cNvSpPr>
            <a:spLocks noChangeShapeType="1"/>
          </p:cNvSpPr>
          <p:nvPr/>
        </p:nvSpPr>
        <p:spPr bwMode="auto">
          <a:xfrm>
            <a:off x="3048000" y="3387724"/>
            <a:ext cx="441325" cy="5746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8" name="Line 14"/>
          <p:cNvSpPr>
            <a:spLocks noChangeShapeType="1"/>
          </p:cNvSpPr>
          <p:nvPr/>
        </p:nvSpPr>
        <p:spPr bwMode="auto">
          <a:xfrm>
            <a:off x="4800600" y="4225925"/>
            <a:ext cx="114300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9" name="Line 15"/>
          <p:cNvSpPr>
            <a:spLocks noChangeShapeType="1"/>
          </p:cNvSpPr>
          <p:nvPr/>
        </p:nvSpPr>
        <p:spPr bwMode="auto">
          <a:xfrm>
            <a:off x="6858000" y="2666999"/>
            <a:ext cx="0" cy="16351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81" name="Text Box 17"/>
          <p:cNvSpPr txBox="1">
            <a:spLocks noChangeArrowheads="1"/>
          </p:cNvSpPr>
          <p:nvPr/>
        </p:nvSpPr>
        <p:spPr bwMode="auto">
          <a:xfrm>
            <a:off x="3124200" y="1581150"/>
            <a:ext cx="206338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unfaithfulness</a:t>
            </a:r>
            <a:r>
              <a:rPr lang="en-US" dirty="0" smtClean="0"/>
              <a:t>?</a:t>
            </a:r>
            <a:br>
              <a:rPr lang="en-US" dirty="0" smtClean="0"/>
            </a:br>
            <a:r>
              <a:rPr lang="en-US" dirty="0" smtClean="0"/>
              <a:t>Sin suspected</a:t>
            </a:r>
            <a:endParaRPr lang="en-US" dirty="0"/>
          </a:p>
        </p:txBody>
      </p:sp>
      <p:sp>
        <p:nvSpPr>
          <p:cNvPr id="11282" name="Text Box 18"/>
          <p:cNvSpPr txBox="1">
            <a:spLocks noChangeArrowheads="1"/>
          </p:cNvSpPr>
          <p:nvPr/>
        </p:nvSpPr>
        <p:spPr bwMode="auto">
          <a:xfrm>
            <a:off x="3124200" y="4419600"/>
            <a:ext cx="2743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dirty="0"/>
              <a:t>2) Virgin with child</a:t>
            </a:r>
          </a:p>
          <a:p>
            <a:r>
              <a:rPr lang="en-US" dirty="0"/>
              <a:t>3) Bear a son</a:t>
            </a:r>
          </a:p>
          <a:p>
            <a:r>
              <a:rPr lang="en-US" dirty="0"/>
              <a:t>4) Shall be named</a:t>
            </a:r>
          </a:p>
          <a:p>
            <a:r>
              <a:rPr lang="en-US" dirty="0"/>
              <a:t>5) God with us</a:t>
            </a:r>
          </a:p>
        </p:txBody>
      </p:sp>
      <p:sp>
        <p:nvSpPr>
          <p:cNvPr id="11283" name="Line 19"/>
          <p:cNvSpPr>
            <a:spLocks noChangeShapeType="1"/>
          </p:cNvSpPr>
          <p:nvPr/>
        </p:nvSpPr>
        <p:spPr bwMode="auto">
          <a:xfrm>
            <a:off x="2595563" y="2010522"/>
            <a:ext cx="2971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416112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fade">
                                      <p:cBhvr>
                                        <p:cTn id="7" dur="500"/>
                                        <p:tgtEl>
                                          <p:spTgt spid="1126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81"/>
                                        </p:tgtEl>
                                        <p:attrNameLst>
                                          <p:attrName>style.visibility</p:attrName>
                                        </p:attrNameLst>
                                      </p:cBhvr>
                                      <p:to>
                                        <p:strVal val="visible"/>
                                      </p:to>
                                    </p:set>
                                    <p:animEffect transition="in" filter="fade">
                                      <p:cBhvr>
                                        <p:cTn id="10" dur="500"/>
                                        <p:tgtEl>
                                          <p:spTgt spid="1128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269"/>
                                        </p:tgtEl>
                                        <p:attrNameLst>
                                          <p:attrName>style.visibility</p:attrName>
                                        </p:attrNameLst>
                                      </p:cBhvr>
                                      <p:to>
                                        <p:strVal val="visible"/>
                                      </p:to>
                                    </p:set>
                                    <p:animEffect transition="in" filter="fade">
                                      <p:cBhvr>
                                        <p:cTn id="13" dur="500"/>
                                        <p:tgtEl>
                                          <p:spTgt spid="1126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283"/>
                                        </p:tgtEl>
                                        <p:attrNameLst>
                                          <p:attrName>style.visibility</p:attrName>
                                        </p:attrNameLst>
                                      </p:cBhvr>
                                      <p:to>
                                        <p:strVal val="visible"/>
                                      </p:to>
                                    </p:set>
                                    <p:animEffect transition="in" filter="fade">
                                      <p:cBhvr>
                                        <p:cTn id="16" dur="500"/>
                                        <p:tgtEl>
                                          <p:spTgt spid="1128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275"/>
                                        </p:tgtEl>
                                        <p:attrNameLst>
                                          <p:attrName>style.visibility</p:attrName>
                                        </p:attrNameLst>
                                      </p:cBhvr>
                                      <p:to>
                                        <p:strVal val="visible"/>
                                      </p:to>
                                    </p:set>
                                    <p:animEffect transition="in" filter="fade">
                                      <p:cBhvr>
                                        <p:cTn id="19" dur="500"/>
                                        <p:tgtEl>
                                          <p:spTgt spid="1127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274"/>
                                        </p:tgtEl>
                                        <p:attrNameLst>
                                          <p:attrName>style.visibility</p:attrName>
                                        </p:attrNameLst>
                                      </p:cBhvr>
                                      <p:to>
                                        <p:strVal val="visible"/>
                                      </p:to>
                                    </p:set>
                                    <p:animEffect transition="in" filter="fade">
                                      <p:cBhvr>
                                        <p:cTn id="22" dur="500"/>
                                        <p:tgtEl>
                                          <p:spTgt spid="1127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273"/>
                                        </p:tgtEl>
                                        <p:attrNameLst>
                                          <p:attrName>style.visibility</p:attrName>
                                        </p:attrNameLst>
                                      </p:cBhvr>
                                      <p:to>
                                        <p:strVal val="visible"/>
                                      </p:to>
                                    </p:set>
                                    <p:animEffect transition="in" filter="fade">
                                      <p:cBhvr>
                                        <p:cTn id="27" dur="500"/>
                                        <p:tgtEl>
                                          <p:spTgt spid="1127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276"/>
                                        </p:tgtEl>
                                        <p:attrNameLst>
                                          <p:attrName>style.visibility</p:attrName>
                                        </p:attrNameLst>
                                      </p:cBhvr>
                                      <p:to>
                                        <p:strVal val="visible"/>
                                      </p:to>
                                    </p:set>
                                    <p:animEffect transition="in" filter="fade">
                                      <p:cBhvr>
                                        <p:cTn id="30" dur="500"/>
                                        <p:tgtEl>
                                          <p:spTgt spid="1127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270"/>
                                        </p:tgtEl>
                                        <p:attrNameLst>
                                          <p:attrName>style.visibility</p:attrName>
                                        </p:attrNameLst>
                                      </p:cBhvr>
                                      <p:to>
                                        <p:strVal val="visible"/>
                                      </p:to>
                                    </p:set>
                                    <p:animEffect transition="in" filter="fade">
                                      <p:cBhvr>
                                        <p:cTn id="33" dur="500"/>
                                        <p:tgtEl>
                                          <p:spTgt spid="1127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277"/>
                                        </p:tgtEl>
                                        <p:attrNameLst>
                                          <p:attrName>style.visibility</p:attrName>
                                        </p:attrNameLst>
                                      </p:cBhvr>
                                      <p:to>
                                        <p:strVal val="visible"/>
                                      </p:to>
                                    </p:set>
                                    <p:animEffect transition="in" filter="fade">
                                      <p:cBhvr>
                                        <p:cTn id="38" dur="500"/>
                                        <p:tgtEl>
                                          <p:spTgt spid="1127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1271"/>
                                        </p:tgtEl>
                                        <p:attrNameLst>
                                          <p:attrName>style.visibility</p:attrName>
                                        </p:attrNameLst>
                                      </p:cBhvr>
                                      <p:to>
                                        <p:strVal val="visible"/>
                                      </p:to>
                                    </p:set>
                                    <p:animEffect transition="in" filter="fade">
                                      <p:cBhvr>
                                        <p:cTn id="41" dur="500"/>
                                        <p:tgtEl>
                                          <p:spTgt spid="1127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1282"/>
                                        </p:tgtEl>
                                        <p:attrNameLst>
                                          <p:attrName>style.visibility</p:attrName>
                                        </p:attrNameLst>
                                      </p:cBhvr>
                                      <p:to>
                                        <p:strVal val="visible"/>
                                      </p:to>
                                    </p:set>
                                    <p:animEffect transition="in" filter="fade">
                                      <p:cBhvr>
                                        <p:cTn id="44" dur="500"/>
                                        <p:tgtEl>
                                          <p:spTgt spid="1128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278"/>
                                        </p:tgtEl>
                                        <p:attrNameLst>
                                          <p:attrName>style.visibility</p:attrName>
                                        </p:attrNameLst>
                                      </p:cBhvr>
                                      <p:to>
                                        <p:strVal val="visible"/>
                                      </p:to>
                                    </p:set>
                                    <p:animEffect transition="in" filter="fade">
                                      <p:cBhvr>
                                        <p:cTn id="49" dur="500"/>
                                        <p:tgtEl>
                                          <p:spTgt spid="1127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272"/>
                                        </p:tgtEl>
                                        <p:attrNameLst>
                                          <p:attrName>style.visibility</p:attrName>
                                        </p:attrNameLst>
                                      </p:cBhvr>
                                      <p:to>
                                        <p:strVal val="visible"/>
                                      </p:to>
                                    </p:set>
                                    <p:animEffect transition="in" filter="fade">
                                      <p:cBhvr>
                                        <p:cTn id="52" dur="500"/>
                                        <p:tgtEl>
                                          <p:spTgt spid="1127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1279"/>
                                        </p:tgtEl>
                                        <p:attrNameLst>
                                          <p:attrName>style.visibility</p:attrName>
                                        </p:attrNameLst>
                                      </p:cBhvr>
                                      <p:to>
                                        <p:strVal val="visible"/>
                                      </p:to>
                                    </p:set>
                                    <p:animEffect transition="in" filter="fade">
                                      <p:cBhvr>
                                        <p:cTn id="55" dur="5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P spid="11272" grpId="0"/>
      <p:bldP spid="11273" grpId="0" animBg="1"/>
      <p:bldP spid="11274" grpId="0" animBg="1"/>
      <p:bldP spid="11275" grpId="0" animBg="1"/>
      <p:bldP spid="11276" grpId="0" animBg="1"/>
      <p:bldP spid="11277" grpId="0" animBg="1"/>
      <p:bldP spid="11278" grpId="0" animBg="1"/>
      <p:bldP spid="11279" grpId="0" animBg="1"/>
      <p:bldP spid="11281" grpId="0"/>
      <p:bldP spid="11282" grpId="0"/>
      <p:bldP spid="1128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7:1</a:t>
            </a:r>
            <a:endParaRPr lang="en-US" dirty="0"/>
          </a:p>
        </p:txBody>
      </p:sp>
      <p:sp>
        <p:nvSpPr>
          <p:cNvPr id="3" name="Content Placeholder 2"/>
          <p:cNvSpPr>
            <a:spLocks noGrp="1"/>
          </p:cNvSpPr>
          <p:nvPr>
            <p:ph idx="1"/>
          </p:nvPr>
        </p:nvSpPr>
        <p:spPr/>
        <p:txBody>
          <a:bodyPr/>
          <a:lstStyle/>
          <a:p>
            <a:r>
              <a:rPr lang="en-US" dirty="0"/>
              <a:t>Mat. 18:17: church discipline</a:t>
            </a:r>
          </a:p>
          <a:p>
            <a:r>
              <a:rPr lang="en-US" dirty="0" smtClean="0"/>
              <a:t>1 Cor. 5:1-12 Paul tells them they must judge this guy who is a sinner inside the church. </a:t>
            </a:r>
          </a:p>
          <a:p>
            <a:r>
              <a:rPr lang="en-US" dirty="0" smtClean="0"/>
              <a:t>1 Cor. 5:9f: I have written you in my letter not to associate with sexually immoral people …who are in the church…</a:t>
            </a:r>
          </a:p>
          <a:p>
            <a:r>
              <a:rPr lang="en-US" dirty="0" smtClean="0"/>
              <a:t>Rom. 12:9: Hate what is evil, cling to what is good</a:t>
            </a:r>
            <a:endParaRPr lang="en-US" dirty="0"/>
          </a:p>
        </p:txBody>
      </p:sp>
    </p:spTree>
    <p:extLst>
      <p:ext uri="{BB962C8B-B14F-4D97-AF65-F5344CB8AC3E}">
        <p14:creationId xmlns:p14="http://schemas.microsoft.com/office/powerpoint/2010/main" val="376229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or Comments?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435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19100" y="33338"/>
            <a:ext cx="9067800" cy="1446212"/>
          </a:xfrm>
        </p:spPr>
        <p:txBody>
          <a:bodyPr/>
          <a:lstStyle/>
          <a:p>
            <a:pPr eaLnBrk="1" hangingPunct="1"/>
            <a:r>
              <a:rPr lang="en-US" smtClean="0"/>
              <a:t>Jesus as the New Moses: </a:t>
            </a:r>
            <a:br>
              <a:rPr lang="en-US" smtClean="0"/>
            </a:br>
            <a:r>
              <a:rPr lang="en-US" smtClean="0"/>
              <a:t> 5 Teaching Discourses</a:t>
            </a:r>
          </a:p>
        </p:txBody>
      </p:sp>
      <p:sp>
        <p:nvSpPr>
          <p:cNvPr id="2" name="Rectangle 1"/>
          <p:cNvSpPr>
            <a:spLocks noChangeArrowheads="1"/>
          </p:cNvSpPr>
          <p:nvPr/>
        </p:nvSpPr>
        <p:spPr bwMode="auto">
          <a:xfrm>
            <a:off x="609600" y="2057400"/>
            <a:ext cx="1600200" cy="12192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dirty="0"/>
              <a:t>Sermon on </a:t>
            </a:r>
            <a:br>
              <a:rPr lang="en-US" dirty="0"/>
            </a:br>
            <a:r>
              <a:rPr lang="en-US" dirty="0"/>
              <a:t>the Mount</a:t>
            </a:r>
            <a:br>
              <a:rPr lang="en-US" dirty="0"/>
            </a:br>
            <a:r>
              <a:rPr lang="en-US" dirty="0"/>
              <a:t>    Mt 5-7</a:t>
            </a:r>
          </a:p>
        </p:txBody>
      </p:sp>
      <p:sp>
        <p:nvSpPr>
          <p:cNvPr id="3" name="Rectangle 2"/>
          <p:cNvSpPr>
            <a:spLocks noChangeArrowheads="1"/>
          </p:cNvSpPr>
          <p:nvPr/>
        </p:nvSpPr>
        <p:spPr bwMode="auto">
          <a:xfrm>
            <a:off x="3048000" y="2057400"/>
            <a:ext cx="1447800" cy="12192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 Sending </a:t>
            </a:r>
            <a:br>
              <a:rPr lang="en-US"/>
            </a:br>
            <a:r>
              <a:rPr lang="en-US"/>
              <a:t>of the 12</a:t>
            </a:r>
            <a:br>
              <a:rPr lang="en-US"/>
            </a:br>
            <a:r>
              <a:rPr lang="en-US"/>
              <a:t>   Mt 10</a:t>
            </a:r>
          </a:p>
        </p:txBody>
      </p:sp>
      <p:sp>
        <p:nvSpPr>
          <p:cNvPr id="4" name="Rectangle 3"/>
          <p:cNvSpPr>
            <a:spLocks noChangeArrowheads="1"/>
          </p:cNvSpPr>
          <p:nvPr/>
        </p:nvSpPr>
        <p:spPr bwMode="auto">
          <a:xfrm>
            <a:off x="5410200" y="2057400"/>
            <a:ext cx="1752600" cy="12192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 Parables of</a:t>
            </a:r>
            <a:br>
              <a:rPr lang="en-US"/>
            </a:br>
            <a:r>
              <a:rPr lang="en-US"/>
              <a:t>the kingdom</a:t>
            </a:r>
            <a:br>
              <a:rPr lang="en-US"/>
            </a:br>
            <a:r>
              <a:rPr lang="en-US"/>
              <a:t>     Mt 13 </a:t>
            </a:r>
          </a:p>
        </p:txBody>
      </p:sp>
      <p:sp>
        <p:nvSpPr>
          <p:cNvPr id="7174" name="Rectangle 4"/>
          <p:cNvSpPr>
            <a:spLocks noChangeArrowheads="1"/>
          </p:cNvSpPr>
          <p:nvPr/>
        </p:nvSpPr>
        <p:spPr bwMode="auto">
          <a:xfrm>
            <a:off x="3124200" y="3886200"/>
            <a:ext cx="1371600" cy="5334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Matthew</a:t>
            </a:r>
          </a:p>
        </p:txBody>
      </p:sp>
      <p:cxnSp>
        <p:nvCxnSpPr>
          <p:cNvPr id="7" name="Straight Arrow Connector 6"/>
          <p:cNvCxnSpPr>
            <a:cxnSpLocks noChangeShapeType="1"/>
          </p:cNvCxnSpPr>
          <p:nvPr/>
        </p:nvCxnSpPr>
        <p:spPr bwMode="auto">
          <a:xfrm>
            <a:off x="2209800" y="3276600"/>
            <a:ext cx="914400" cy="609600"/>
          </a:xfrm>
          <a:prstGeom prst="straightConnector1">
            <a:avLst/>
          </a:prstGeom>
          <a:noFill/>
          <a:ln w="57150" algn="ctr">
            <a:solidFill>
              <a:schemeClr val="tx1"/>
            </a:solidFill>
            <a:round/>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p:cNvCxnSpPr>
            <a:cxnSpLocks noChangeShapeType="1"/>
          </p:cNvCxnSpPr>
          <p:nvPr/>
        </p:nvCxnSpPr>
        <p:spPr bwMode="auto">
          <a:xfrm>
            <a:off x="3581400" y="3276600"/>
            <a:ext cx="0" cy="609600"/>
          </a:xfrm>
          <a:prstGeom prst="straightConnector1">
            <a:avLst/>
          </a:prstGeom>
          <a:noFill/>
          <a:ln w="57150" algn="ctr">
            <a:solidFill>
              <a:schemeClr val="tx1"/>
            </a:solidFill>
            <a:round/>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a:cxnSpLocks noChangeShapeType="1"/>
          </p:cNvCxnSpPr>
          <p:nvPr/>
        </p:nvCxnSpPr>
        <p:spPr bwMode="auto">
          <a:xfrm flipH="1">
            <a:off x="4495800" y="3257550"/>
            <a:ext cx="914400" cy="628650"/>
          </a:xfrm>
          <a:prstGeom prst="straightConnector1">
            <a:avLst/>
          </a:prstGeom>
          <a:noFill/>
          <a:ln w="57150" algn="ctr">
            <a:solidFill>
              <a:schemeClr val="tx1"/>
            </a:solidFill>
            <a:round/>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p:cNvSpPr>
            <a:spLocks noChangeArrowheads="1"/>
          </p:cNvSpPr>
          <p:nvPr/>
        </p:nvSpPr>
        <p:spPr bwMode="auto">
          <a:xfrm>
            <a:off x="1219200" y="4953000"/>
            <a:ext cx="1600200" cy="12192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Community</a:t>
            </a:r>
            <a:br>
              <a:rPr lang="en-US"/>
            </a:br>
            <a:r>
              <a:rPr lang="en-US"/>
              <a:t>Instructions</a:t>
            </a:r>
            <a:br>
              <a:rPr lang="en-US"/>
            </a:br>
            <a:r>
              <a:rPr lang="en-US"/>
              <a:t>    Mt 18</a:t>
            </a:r>
          </a:p>
        </p:txBody>
      </p:sp>
      <p:sp>
        <p:nvSpPr>
          <p:cNvPr id="13" name="Rectangle 12"/>
          <p:cNvSpPr>
            <a:spLocks noChangeArrowheads="1"/>
          </p:cNvSpPr>
          <p:nvPr/>
        </p:nvSpPr>
        <p:spPr bwMode="auto">
          <a:xfrm>
            <a:off x="4191000" y="4953000"/>
            <a:ext cx="1752600" cy="16764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t>   Olivet </a:t>
            </a:r>
            <a:br>
              <a:rPr lang="en-US"/>
            </a:br>
            <a:r>
              <a:rPr lang="en-US"/>
              <a:t>Discourse:</a:t>
            </a:r>
          </a:p>
          <a:p>
            <a:r>
              <a:rPr lang="en-US"/>
              <a:t>End times</a:t>
            </a:r>
            <a:br>
              <a:rPr lang="en-US"/>
            </a:br>
            <a:r>
              <a:rPr lang="en-US"/>
              <a:t>Mt 24-25</a:t>
            </a:r>
          </a:p>
        </p:txBody>
      </p:sp>
      <p:cxnSp>
        <p:nvCxnSpPr>
          <p:cNvPr id="16" name="Straight Arrow Connector 15"/>
          <p:cNvCxnSpPr>
            <a:cxnSpLocks noChangeShapeType="1"/>
            <a:stCxn id="11" idx="0"/>
          </p:cNvCxnSpPr>
          <p:nvPr/>
        </p:nvCxnSpPr>
        <p:spPr bwMode="auto">
          <a:xfrm flipV="1">
            <a:off x="2019300" y="4419600"/>
            <a:ext cx="1069975" cy="533400"/>
          </a:xfrm>
          <a:prstGeom prst="straightConnector1">
            <a:avLst/>
          </a:prstGeom>
          <a:noFill/>
          <a:ln w="57150" algn="ctr">
            <a:solidFill>
              <a:schemeClr val="tx1"/>
            </a:solidFill>
            <a:round/>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a:cxnSpLocks noChangeShapeType="1"/>
          </p:cNvCxnSpPr>
          <p:nvPr/>
        </p:nvCxnSpPr>
        <p:spPr bwMode="auto">
          <a:xfrm flipH="1" flipV="1">
            <a:off x="4495800" y="4437063"/>
            <a:ext cx="304800" cy="515937"/>
          </a:xfrm>
          <a:prstGeom prst="straightConnector1">
            <a:avLst/>
          </a:prstGeom>
          <a:noFill/>
          <a:ln w="57150" algn="ctr">
            <a:solidFill>
              <a:schemeClr val="tx1"/>
            </a:solidFill>
            <a:round/>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a:spLocks noChangeArrowheads="1"/>
          </p:cNvSpPr>
          <p:nvPr/>
        </p:nvSpPr>
        <p:spPr bwMode="auto">
          <a:xfrm>
            <a:off x="5943600" y="4038600"/>
            <a:ext cx="317888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dirty="0"/>
              <a:t>“When Jesus finished”</a:t>
            </a:r>
            <a:br>
              <a:rPr lang="en-US" dirty="0"/>
            </a:br>
            <a:r>
              <a:rPr lang="en-US" dirty="0"/>
              <a:t> (7:28; 11:1; </a:t>
            </a:r>
            <a:r>
              <a:rPr lang="en-US" dirty="0" smtClean="0"/>
              <a:t>13:53; 19:1</a:t>
            </a:r>
            <a:br>
              <a:rPr lang="en-US" dirty="0" smtClean="0"/>
            </a:br>
            <a:r>
              <a:rPr lang="en-US" dirty="0" smtClean="0"/>
              <a:t>   26:1)</a:t>
            </a:r>
            <a:endParaRPr lang="en-US" dirty="0"/>
          </a:p>
          <a:p>
            <a:pPr eaLnBrk="1" hangingPunct="1"/>
            <a:endParaRPr lang="en-US" dirty="0"/>
          </a:p>
        </p:txBody>
      </p:sp>
    </p:spTree>
    <p:extLst>
      <p:ext uri="{BB962C8B-B14F-4D97-AF65-F5344CB8AC3E}">
        <p14:creationId xmlns:p14="http://schemas.microsoft.com/office/powerpoint/2010/main" val="4080135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par>
                                <p:cTn id="24" presetID="10"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par>
                                <p:cTn id="40" presetID="10" presetClass="entr" presetSubtype="0" fill="hold"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P spid="13" grpId="0" animBg="1"/>
      <p:bldP spid="1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dirty="0" smtClean="0"/>
              <a:t>Questions: Mat 8:21</a:t>
            </a:r>
          </a:p>
        </p:txBody>
      </p:sp>
      <p:sp>
        <p:nvSpPr>
          <p:cNvPr id="208899" name="Rectangle 3"/>
          <p:cNvSpPr>
            <a:spLocks noGrp="1" noChangeArrowheads="1"/>
          </p:cNvSpPr>
          <p:nvPr>
            <p:ph type="body" idx="1"/>
          </p:nvPr>
        </p:nvSpPr>
        <p:spPr>
          <a:xfrm>
            <a:off x="328613" y="1941513"/>
            <a:ext cx="8208962" cy="4535487"/>
          </a:xfrm>
        </p:spPr>
        <p:txBody>
          <a:bodyPr/>
          <a:lstStyle/>
          <a:p>
            <a:pPr eaLnBrk="1" hangingPunct="1"/>
            <a:r>
              <a:rPr lang="en-US" smtClean="0"/>
              <a:t>1) Mat 8:21f.:  Another disciple said to him, “Lord first let me go and bury my father.”  But Jesus told him, “Follow me and let the dead bury their own dead.”</a:t>
            </a:r>
          </a:p>
          <a:p>
            <a:pPr eaLnBrk="1" hangingPunct="1"/>
            <a:r>
              <a:rPr lang="en-US" smtClean="0"/>
              <a:t>What about honoring your parents?</a:t>
            </a:r>
          </a:p>
          <a:p>
            <a:pPr eaLnBrk="1" hangingPunct="1"/>
            <a:r>
              <a:rPr lang="en-US" smtClean="0"/>
              <a:t>Why was Jesus so harsh in turning him away?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anim calcmode="lin" valueType="num">
                                      <p:cBhvr additive="base">
                                        <p:cTn id="7" dur="500" fill="hold"/>
                                        <p:tgtEl>
                                          <p:spTgt spid="2088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8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8899">
                                            <p:txEl>
                                              <p:pRg st="1" end="1"/>
                                            </p:txEl>
                                          </p:spTgt>
                                        </p:tgtEl>
                                        <p:attrNameLst>
                                          <p:attrName>style.visibility</p:attrName>
                                        </p:attrNameLst>
                                      </p:cBhvr>
                                      <p:to>
                                        <p:strVal val="visible"/>
                                      </p:to>
                                    </p:set>
                                    <p:anim calcmode="lin" valueType="num">
                                      <p:cBhvr additive="base">
                                        <p:cTn id="13" dur="500" fill="hold"/>
                                        <p:tgtEl>
                                          <p:spTgt spid="2088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88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8899">
                                            <p:txEl>
                                              <p:pRg st="2" end="2"/>
                                            </p:txEl>
                                          </p:spTgt>
                                        </p:tgtEl>
                                        <p:attrNameLst>
                                          <p:attrName>style.visibility</p:attrName>
                                        </p:attrNameLst>
                                      </p:cBhvr>
                                      <p:to>
                                        <p:strVal val="visible"/>
                                      </p:to>
                                    </p:set>
                                    <p:anim calcmode="lin" valueType="num">
                                      <p:cBhvr additive="base">
                                        <p:cTn id="19" dur="500" fill="hold"/>
                                        <p:tgtEl>
                                          <p:spTgt spid="2088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88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dirty="0" smtClean="0"/>
              <a:t>Possible Solution:</a:t>
            </a:r>
          </a:p>
        </p:txBody>
      </p:sp>
      <p:sp>
        <p:nvSpPr>
          <p:cNvPr id="212995" name="Rectangle 3"/>
          <p:cNvSpPr>
            <a:spLocks noGrp="1" noChangeArrowheads="1"/>
          </p:cNvSpPr>
          <p:nvPr>
            <p:ph type="body" idx="1"/>
          </p:nvPr>
        </p:nvSpPr>
        <p:spPr>
          <a:xfrm>
            <a:off x="328612" y="1941513"/>
            <a:ext cx="8662988" cy="4114800"/>
          </a:xfrm>
        </p:spPr>
        <p:txBody>
          <a:bodyPr/>
          <a:lstStyle/>
          <a:p>
            <a:pPr eaLnBrk="1" hangingPunct="1">
              <a:lnSpc>
                <a:spcPct val="90000"/>
              </a:lnSpc>
            </a:pPr>
            <a:r>
              <a:rPr lang="en-US" dirty="0" smtClean="0"/>
              <a:t>1) </a:t>
            </a:r>
            <a:r>
              <a:rPr lang="en-US" dirty="0"/>
              <a:t>Figurative: spiritual dead bury their physical dead; </a:t>
            </a:r>
            <a:r>
              <a:rPr lang="en-US" dirty="0">
                <a:sym typeface="Wingdings" pitchFamily="2" charset="2"/>
              </a:rPr>
              <a:t> </a:t>
            </a:r>
            <a:r>
              <a:rPr lang="en-US" dirty="0"/>
              <a:t>because they rejected Jesus</a:t>
            </a:r>
          </a:p>
          <a:p>
            <a:pPr eaLnBrk="1" hangingPunct="1">
              <a:lnSpc>
                <a:spcPct val="90000"/>
              </a:lnSpc>
            </a:pPr>
            <a:r>
              <a:rPr lang="en-US" dirty="0"/>
              <a:t>2</a:t>
            </a:r>
            <a:r>
              <a:rPr lang="en-US" dirty="0" smtClean="0"/>
              <a:t>) shock and awe, high requirements of followers of Jesus, giving up things (Mt. 10:37)—love father more than me not worthy</a:t>
            </a:r>
          </a:p>
          <a:p>
            <a:pPr eaLnBrk="1" hangingPunct="1">
              <a:lnSpc>
                <a:spcPct val="90000"/>
              </a:lnSpc>
            </a:pPr>
            <a:r>
              <a:rPr lang="en-US" dirty="0" smtClean="0">
                <a:sym typeface="Wingdings" pitchFamily="2" charset="2"/>
              </a:rPr>
              <a:t> he needs to focus on proclaiming </a:t>
            </a:r>
            <a:br>
              <a:rPr lang="en-US" dirty="0" smtClean="0">
                <a:sym typeface="Wingdings" pitchFamily="2" charset="2"/>
              </a:rPr>
            </a:br>
            <a:r>
              <a:rPr lang="en-US" dirty="0" smtClean="0">
                <a:sym typeface="Wingdings" pitchFamily="2" charset="2"/>
              </a:rPr>
              <a:t>the gospel, Luke 9:60:  “Let the dead bury their own dead, but you go and proclaim the kingdom of God.”</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additive="base">
                                        <p:cTn id="7" dur="500" fill="hold"/>
                                        <p:tgtEl>
                                          <p:spTgt spid="2129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2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2995">
                                            <p:txEl>
                                              <p:pRg st="1" end="1"/>
                                            </p:txEl>
                                          </p:spTgt>
                                        </p:tgtEl>
                                        <p:attrNameLst>
                                          <p:attrName>style.visibility</p:attrName>
                                        </p:attrNameLst>
                                      </p:cBhvr>
                                      <p:to>
                                        <p:strVal val="visible"/>
                                      </p:to>
                                    </p:set>
                                    <p:anim calcmode="lin" valueType="num">
                                      <p:cBhvr additive="base">
                                        <p:cTn id="13" dur="500" fill="hold"/>
                                        <p:tgtEl>
                                          <p:spTgt spid="2129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2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2995">
                                            <p:txEl>
                                              <p:pRg st="2" end="2"/>
                                            </p:txEl>
                                          </p:spTgt>
                                        </p:tgtEl>
                                        <p:attrNameLst>
                                          <p:attrName>style.visibility</p:attrName>
                                        </p:attrNameLst>
                                      </p:cBhvr>
                                      <p:to>
                                        <p:strVal val="visible"/>
                                      </p:to>
                                    </p:set>
                                    <p:anim calcmode="lin" valueType="num">
                                      <p:cBhvr additive="base">
                                        <p:cTn id="19" dur="500" fill="hold"/>
                                        <p:tgtEl>
                                          <p:spTgt spid="2129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29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a:t>
            </a:r>
            <a:endParaRPr lang="en-US" dirty="0"/>
          </a:p>
        </p:txBody>
      </p:sp>
      <p:sp>
        <p:nvSpPr>
          <p:cNvPr id="3" name="Content Placeholder 2"/>
          <p:cNvSpPr>
            <a:spLocks noGrp="1"/>
          </p:cNvSpPr>
          <p:nvPr>
            <p:ph idx="1"/>
          </p:nvPr>
        </p:nvSpPr>
        <p:spPr/>
        <p:txBody>
          <a:bodyPr/>
          <a:lstStyle/>
          <a:p>
            <a:r>
              <a:rPr lang="en-US" dirty="0" smtClean="0">
                <a:sym typeface="Wingdings" pitchFamily="2" charset="2"/>
              </a:rPr>
              <a:t>Idea of no looking </a:t>
            </a:r>
            <a:r>
              <a:rPr lang="en-US" dirty="0">
                <a:sym typeface="Wingdings" pitchFamily="2" charset="2"/>
              </a:rPr>
              <a:t>back (</a:t>
            </a:r>
            <a:r>
              <a:rPr lang="en-US" dirty="0" err="1">
                <a:sym typeface="Wingdings" pitchFamily="2" charset="2"/>
              </a:rPr>
              <a:t>Lk</a:t>
            </a:r>
            <a:r>
              <a:rPr lang="en-US" dirty="0">
                <a:sym typeface="Wingdings" pitchFamily="2" charset="2"/>
              </a:rPr>
              <a:t>. 9:62) </a:t>
            </a:r>
            <a:endParaRPr lang="en-US" dirty="0" smtClean="0">
              <a:sym typeface="Wingdings" pitchFamily="2" charset="2"/>
            </a:endParaRPr>
          </a:p>
          <a:p>
            <a:r>
              <a:rPr lang="en-US" dirty="0" smtClean="0">
                <a:sym typeface="Wingdings" pitchFamily="2" charset="2"/>
              </a:rPr>
              <a:t>Perhaps ossuary </a:t>
            </a:r>
            <a:r>
              <a:rPr lang="en-US" dirty="0">
                <a:sym typeface="Wingdings" pitchFamily="2" charset="2"/>
              </a:rPr>
              <a:t>re-interment </a:t>
            </a:r>
            <a:r>
              <a:rPr lang="en-US" dirty="0" smtClean="0">
                <a:sym typeface="Wingdings" pitchFamily="2" charset="2"/>
              </a:rPr>
              <a:t>of bones</a:t>
            </a:r>
          </a:p>
          <a:p>
            <a:r>
              <a:rPr lang="en-US" dirty="0" smtClean="0">
                <a:sym typeface="Wingdings" pitchFamily="2" charset="2"/>
              </a:rPr>
              <a:t>The other way of looking at this is taking the man’s request as: “let me look after my father until he dies” which is a possible alternative translation.  In that case it could take years before he follows Jesus.</a:t>
            </a:r>
            <a:endParaRPr lang="en-US" dirty="0"/>
          </a:p>
          <a:p>
            <a:endParaRPr lang="en-US" dirty="0">
              <a:sym typeface="Wingdings" pitchFamily="2" charset="2"/>
            </a:endParaRPr>
          </a:p>
          <a:p>
            <a:endParaRPr lang="en-US" dirty="0"/>
          </a:p>
        </p:txBody>
      </p:sp>
    </p:spTree>
    <p:extLst>
      <p:ext uri="{BB962C8B-B14F-4D97-AF65-F5344CB8AC3E}">
        <p14:creationId xmlns:p14="http://schemas.microsoft.com/office/powerpoint/2010/main" val="212791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Methodical: Mat/Mark</a:t>
            </a:r>
          </a:p>
        </p:txBody>
      </p:sp>
      <p:sp>
        <p:nvSpPr>
          <p:cNvPr id="117763" name="Rectangle 3"/>
          <p:cNvSpPr>
            <a:spLocks noGrp="1" noChangeArrowheads="1"/>
          </p:cNvSpPr>
          <p:nvPr>
            <p:ph type="body" idx="1"/>
          </p:nvPr>
        </p:nvSpPr>
        <p:spPr>
          <a:xfrm>
            <a:off x="328613" y="1941513"/>
            <a:ext cx="8208962" cy="4535487"/>
          </a:xfrm>
        </p:spPr>
        <p:txBody>
          <a:bodyPr/>
          <a:lstStyle/>
          <a:p>
            <a:pPr eaLnBrk="1" hangingPunct="1"/>
            <a:r>
              <a:rPr lang="en-US" smtClean="0"/>
              <a:t>Condenses Mark’s Miracles</a:t>
            </a:r>
          </a:p>
          <a:p>
            <a:pPr lvl="1" eaLnBrk="1" hangingPunct="1"/>
            <a:r>
              <a:rPr lang="en-US" smtClean="0"/>
              <a:t>Gerasene demoniac—Mat 8/Mk 5</a:t>
            </a:r>
            <a:br>
              <a:rPr lang="en-US" smtClean="0"/>
            </a:br>
            <a:r>
              <a:rPr lang="en-US" smtClean="0"/>
              <a:t>     326 words in Mark, --1 demoniac </a:t>
            </a:r>
            <a:br>
              <a:rPr lang="en-US" smtClean="0"/>
            </a:br>
            <a:r>
              <a:rPr lang="en-US" smtClean="0"/>
              <a:t>    134 in Mat. –2 demoniacs</a:t>
            </a:r>
          </a:p>
          <a:p>
            <a:pPr lvl="1" eaLnBrk="1" hangingPunct="1"/>
            <a:r>
              <a:rPr lang="en-US" smtClean="0"/>
              <a:t>Jesus Walking on water: </a:t>
            </a:r>
            <a:br>
              <a:rPr lang="en-US" smtClean="0"/>
            </a:br>
            <a:r>
              <a:rPr lang="en-US" smtClean="0"/>
              <a:t>    Mk 6:45-52; 139 words, </a:t>
            </a:r>
            <a:br>
              <a:rPr lang="en-US" smtClean="0"/>
            </a:br>
            <a:r>
              <a:rPr lang="en-US" smtClean="0"/>
              <a:t>    Mat. 14:22ff 101 adds Peter walking on</a:t>
            </a:r>
            <a:br>
              <a:rPr lang="en-US" smtClean="0"/>
            </a:br>
            <a:r>
              <a:rPr lang="en-US" smtClean="0"/>
              <a:t>     water and instructional lesson for Peter—</a:t>
            </a:r>
            <a:br>
              <a:rPr lang="en-US" smtClean="0"/>
            </a:br>
            <a:r>
              <a:rPr lang="en-US" smtClean="0"/>
              <a:t>     falls in; little faith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additive="base">
                                        <p:cTn id="7" dur="500" fill="hold"/>
                                        <p:tgtEl>
                                          <p:spTgt spid="1177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77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7763">
                                            <p:txEl>
                                              <p:pRg st="1" end="1"/>
                                            </p:txEl>
                                          </p:spTgt>
                                        </p:tgtEl>
                                        <p:attrNameLst>
                                          <p:attrName>style.visibility</p:attrName>
                                        </p:attrNameLst>
                                      </p:cBhvr>
                                      <p:to>
                                        <p:strVal val="visible"/>
                                      </p:to>
                                    </p:set>
                                    <p:anim calcmode="lin" valueType="num">
                                      <p:cBhvr additive="base">
                                        <p:cTn id="13" dur="500" fill="hold"/>
                                        <p:tgtEl>
                                          <p:spTgt spid="1177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77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7763">
                                            <p:txEl>
                                              <p:pRg st="2" end="2"/>
                                            </p:txEl>
                                          </p:spTgt>
                                        </p:tgtEl>
                                        <p:attrNameLst>
                                          <p:attrName>style.visibility</p:attrName>
                                        </p:attrNameLst>
                                      </p:cBhvr>
                                      <p:to>
                                        <p:strVal val="visible"/>
                                      </p:to>
                                    </p:set>
                                    <p:anim calcmode="lin" valueType="num">
                                      <p:cBhvr additive="base">
                                        <p:cTn id="19" dur="500" fill="hold"/>
                                        <p:tgtEl>
                                          <p:spTgt spid="1177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77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Methodical:  compare Mat/Luke</a:t>
            </a:r>
          </a:p>
        </p:txBody>
      </p:sp>
      <p:sp>
        <p:nvSpPr>
          <p:cNvPr id="106499" name="Rectangle 3"/>
          <p:cNvSpPr>
            <a:spLocks noGrp="1" noChangeArrowheads="1"/>
          </p:cNvSpPr>
          <p:nvPr>
            <p:ph type="body" idx="1"/>
          </p:nvPr>
        </p:nvSpPr>
        <p:spPr/>
        <p:txBody>
          <a:bodyPr/>
          <a:lstStyle/>
          <a:p>
            <a:pPr eaLnBrk="1" hangingPunct="1"/>
            <a:r>
              <a:rPr lang="en-US" dirty="0" smtClean="0"/>
              <a:t>Mat. gathers what Luke scatters (</a:t>
            </a:r>
            <a:r>
              <a:rPr lang="en-US" dirty="0" err="1" smtClean="0"/>
              <a:t>SoM</a:t>
            </a:r>
            <a:r>
              <a:rPr lang="en-US" dirty="0" smtClean="0"/>
              <a:t>)</a:t>
            </a:r>
          </a:p>
          <a:p>
            <a:pPr lvl="1" eaLnBrk="1" hangingPunct="1"/>
            <a:r>
              <a:rPr lang="en-US" dirty="0" smtClean="0"/>
              <a:t>Mt 5:13  Salt of world         </a:t>
            </a:r>
            <a:r>
              <a:rPr lang="en-US" dirty="0" err="1" smtClean="0"/>
              <a:t>Lk</a:t>
            </a:r>
            <a:r>
              <a:rPr lang="en-US" dirty="0" smtClean="0"/>
              <a:t> 14:34</a:t>
            </a:r>
          </a:p>
          <a:p>
            <a:pPr lvl="1" eaLnBrk="1" hangingPunct="1"/>
            <a:r>
              <a:rPr lang="en-US" dirty="0" smtClean="0"/>
              <a:t>Mt 5:15  Candle covered    </a:t>
            </a:r>
            <a:r>
              <a:rPr lang="en-US" dirty="0" err="1" smtClean="0"/>
              <a:t>Lk</a:t>
            </a:r>
            <a:r>
              <a:rPr lang="en-US" dirty="0" smtClean="0"/>
              <a:t> 8:16 </a:t>
            </a:r>
          </a:p>
          <a:p>
            <a:pPr lvl="1" eaLnBrk="1" hangingPunct="1"/>
            <a:r>
              <a:rPr lang="en-US" dirty="0" smtClean="0"/>
              <a:t>Mt 6:22  light body is eye   </a:t>
            </a:r>
            <a:r>
              <a:rPr lang="en-US" dirty="0" err="1" smtClean="0"/>
              <a:t>Lk</a:t>
            </a:r>
            <a:r>
              <a:rPr lang="en-US" dirty="0" smtClean="0"/>
              <a:t> 11:34</a:t>
            </a:r>
          </a:p>
          <a:p>
            <a:pPr lvl="1" eaLnBrk="1" hangingPunct="1"/>
            <a:r>
              <a:rPr lang="en-US" dirty="0" smtClean="0"/>
              <a:t>Mt. 7:7   ask –receive         </a:t>
            </a:r>
            <a:r>
              <a:rPr lang="en-US" dirty="0" err="1" smtClean="0"/>
              <a:t>Lk</a:t>
            </a:r>
            <a:r>
              <a:rPr lang="en-US" dirty="0" smtClean="0"/>
              <a:t> 11:9</a:t>
            </a:r>
          </a:p>
          <a:p>
            <a:pPr eaLnBrk="1" hangingPunct="1"/>
            <a:r>
              <a:rPr lang="en-US" dirty="0" smtClean="0"/>
              <a:t>What does that say about the narrative and chronology? </a:t>
            </a:r>
            <a:endParaRPr lang="en-US" dirty="0"/>
          </a:p>
          <a:p>
            <a:pPr eaLnBrk="1" hangingPunct="1"/>
            <a:r>
              <a:rPr lang="en-US" dirty="0" smtClean="0"/>
              <a:t>Mat. Topical – Luke more chronological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6499">
                                            <p:txEl>
                                              <p:pRg st="3" end="3"/>
                                            </p:txEl>
                                          </p:spTgt>
                                        </p:tgtEl>
                                        <p:attrNameLst>
                                          <p:attrName>style.visibility</p:attrName>
                                        </p:attrNameLst>
                                      </p:cBhvr>
                                      <p:to>
                                        <p:strVal val="visible"/>
                                      </p:to>
                                    </p:set>
                                    <p:anim calcmode="lin" valueType="num">
                                      <p:cBhvr additive="base">
                                        <p:cTn id="25" dur="500" fill="hold"/>
                                        <p:tgtEl>
                                          <p:spTgt spid="1064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64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6499">
                                            <p:txEl>
                                              <p:pRg st="4" end="4"/>
                                            </p:txEl>
                                          </p:spTgt>
                                        </p:tgtEl>
                                        <p:attrNameLst>
                                          <p:attrName>style.visibility</p:attrName>
                                        </p:attrNameLst>
                                      </p:cBhvr>
                                      <p:to>
                                        <p:strVal val="visible"/>
                                      </p:to>
                                    </p:set>
                                    <p:anim calcmode="lin" valueType="num">
                                      <p:cBhvr additive="base">
                                        <p:cTn id="31" dur="500" fill="hold"/>
                                        <p:tgtEl>
                                          <p:spTgt spid="1064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64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6499">
                                            <p:txEl>
                                              <p:pRg st="5" end="5"/>
                                            </p:txEl>
                                          </p:spTgt>
                                        </p:tgtEl>
                                        <p:attrNameLst>
                                          <p:attrName>style.visibility</p:attrName>
                                        </p:attrNameLst>
                                      </p:cBhvr>
                                      <p:to>
                                        <p:strVal val="visible"/>
                                      </p:to>
                                    </p:set>
                                    <p:anim calcmode="lin" valueType="num">
                                      <p:cBhvr additive="base">
                                        <p:cTn id="37" dur="500" fill="hold"/>
                                        <p:tgtEl>
                                          <p:spTgt spid="1064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64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06499">
                                            <p:txEl>
                                              <p:pRg st="6" end="6"/>
                                            </p:txEl>
                                          </p:spTgt>
                                        </p:tgtEl>
                                        <p:attrNameLst>
                                          <p:attrName>style.visibility</p:attrName>
                                        </p:attrNameLst>
                                      </p:cBhvr>
                                      <p:to>
                                        <p:strVal val="visible"/>
                                      </p:to>
                                    </p:set>
                                    <p:anim calcmode="lin" valueType="num">
                                      <p:cBhvr additive="base">
                                        <p:cTn id="43" dur="500" fill="hold"/>
                                        <p:tgtEl>
                                          <p:spTgt spid="1064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64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7500" y="447675"/>
            <a:ext cx="8637588" cy="1036638"/>
          </a:xfrm>
        </p:spPr>
        <p:txBody>
          <a:bodyPr/>
          <a:lstStyle/>
          <a:p>
            <a:pPr eaLnBrk="1" hangingPunct="1"/>
            <a:r>
              <a:rPr lang="en-US" smtClean="0"/>
              <a:t>Matthew compared with James </a:t>
            </a:r>
            <a:r>
              <a:rPr lang="en-US" sz="1800" smtClean="0"/>
              <a:t>(Porter, BSac 2005)</a:t>
            </a:r>
          </a:p>
        </p:txBody>
      </p:sp>
      <p:sp>
        <p:nvSpPr>
          <p:cNvPr id="138243" name="Rectangle 3"/>
          <p:cNvSpPr>
            <a:spLocks noGrp="1" noChangeArrowheads="1"/>
          </p:cNvSpPr>
          <p:nvPr>
            <p:ph type="body" idx="1"/>
          </p:nvPr>
        </p:nvSpPr>
        <p:spPr>
          <a:xfrm>
            <a:off x="328613" y="1941513"/>
            <a:ext cx="8208962" cy="4611687"/>
          </a:xfrm>
        </p:spPr>
        <p:txBody>
          <a:bodyPr/>
          <a:lstStyle/>
          <a:p>
            <a:pPr eaLnBrk="1" hangingPunct="1"/>
            <a:r>
              <a:rPr lang="en-US" sz="2800" dirty="0" smtClean="0">
                <a:solidFill>
                  <a:schemeClr val="tx2"/>
                </a:solidFill>
                <a:latin typeface="Arial Unicode MS" pitchFamily="34" charset="-128"/>
              </a:rPr>
              <a:t>James 1:12</a:t>
            </a:r>
            <a:r>
              <a:rPr lang="en-US" sz="2800" dirty="0" smtClean="0">
                <a:latin typeface="Arial Unicode MS" pitchFamily="34" charset="-128"/>
              </a:rPr>
              <a:t> Blessed is a man who perseveres under trial</a:t>
            </a:r>
            <a:br>
              <a:rPr lang="en-US" sz="2800" dirty="0" smtClean="0">
                <a:latin typeface="Arial Unicode MS" pitchFamily="34" charset="-128"/>
              </a:rPr>
            </a:br>
            <a:r>
              <a:rPr lang="en-US" sz="2800" dirty="0" smtClean="0">
                <a:solidFill>
                  <a:schemeClr val="tx2"/>
                </a:solidFill>
                <a:latin typeface="Arial Unicode MS" pitchFamily="34" charset="-128"/>
              </a:rPr>
              <a:t>Mat 5:10f</a:t>
            </a:r>
            <a:r>
              <a:rPr lang="en-US" sz="2800" dirty="0" smtClean="0">
                <a:latin typeface="Arial Unicode MS" pitchFamily="34" charset="-128"/>
              </a:rPr>
              <a:t>. Blessed are those who have been persecuted </a:t>
            </a:r>
            <a:r>
              <a:rPr lang="en-US" sz="2800" dirty="0" smtClean="0">
                <a:solidFill>
                  <a:schemeClr val="tx1">
                    <a:lumMod val="75000"/>
                  </a:schemeClr>
                </a:solidFill>
                <a:latin typeface="Arial Unicode MS" pitchFamily="34" charset="-128"/>
              </a:rPr>
              <a:t>for the sake of righteousness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 calcmode="lin" valueType="num">
                                      <p:cBhvr additive="base">
                                        <p:cTn id="7" dur="500" fill="hold"/>
                                        <p:tgtEl>
                                          <p:spTgt spid="1382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82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00" y="447675"/>
            <a:ext cx="8637588" cy="1036638"/>
          </a:xfrm>
        </p:spPr>
        <p:txBody>
          <a:bodyPr/>
          <a:lstStyle/>
          <a:p>
            <a:pPr eaLnBrk="1" hangingPunct="1"/>
            <a:r>
              <a:rPr lang="en-US" smtClean="0"/>
              <a:t>Matthew compared with James </a:t>
            </a:r>
            <a:r>
              <a:rPr lang="en-US" sz="1800" smtClean="0"/>
              <a:t>(Porter, BSac 2005)</a:t>
            </a:r>
          </a:p>
        </p:txBody>
      </p:sp>
      <p:sp>
        <p:nvSpPr>
          <p:cNvPr id="218115" name="Rectangle 3"/>
          <p:cNvSpPr>
            <a:spLocks noGrp="1" noChangeArrowheads="1"/>
          </p:cNvSpPr>
          <p:nvPr>
            <p:ph type="body" idx="1"/>
          </p:nvPr>
        </p:nvSpPr>
        <p:spPr/>
        <p:txBody>
          <a:bodyPr/>
          <a:lstStyle/>
          <a:p>
            <a:pPr eaLnBrk="1" hangingPunct="1"/>
            <a:r>
              <a:rPr lang="en-US" sz="2800" dirty="0" smtClean="0">
                <a:solidFill>
                  <a:schemeClr val="tx2"/>
                </a:solidFill>
              </a:rPr>
              <a:t>James 1:23:</a:t>
            </a:r>
            <a:r>
              <a:rPr lang="en-US" sz="2800" dirty="0" smtClean="0"/>
              <a:t>  For if anyone is a hearer of the word and not a doer, he is like a man who looks at his natural face in the mirror..</a:t>
            </a:r>
            <a:br>
              <a:rPr lang="en-US" sz="2800" dirty="0" smtClean="0"/>
            </a:br>
            <a:r>
              <a:rPr lang="en-US" sz="2800" dirty="0" smtClean="0">
                <a:solidFill>
                  <a:schemeClr val="tx2"/>
                </a:solidFill>
              </a:rPr>
              <a:t>Mat. 7:26</a:t>
            </a:r>
            <a:r>
              <a:rPr lang="en-US" sz="2800" dirty="0" smtClean="0"/>
              <a:t> Everyone who hears these words of mine and does not act on them, will be like a foolish man who built his house on sand.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 calcmode="lin" valueType="num">
                                      <p:cBhvr additive="base">
                                        <p:cTn id="7" dur="500" fill="hold"/>
                                        <p:tgtEl>
                                          <p:spTgt spid="2181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81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p:bldLst>
  </p:timing>
</p:sld>
</file>

<file path=ppt/theme/theme1.xml><?xml version="1.0" encoding="utf-8"?>
<a:theme xmlns:a="http://schemas.openxmlformats.org/drawingml/2006/main" name="Artsy">
  <a:themeElements>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Arts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Designs\Artsy.pot</Template>
  <TotalTime>3088</TotalTime>
  <Words>2608</Words>
  <Application>Microsoft Office PowerPoint</Application>
  <PresentationFormat>On-screen Show (4:3)</PresentationFormat>
  <Paragraphs>354</Paragraphs>
  <Slides>52</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Arial Unicode MS</vt:lpstr>
      <vt:lpstr>Times New Roman</vt:lpstr>
      <vt:lpstr>Wingdings</vt:lpstr>
      <vt:lpstr>Artsy</vt:lpstr>
      <vt:lpstr>Matthew’s Gospel</vt:lpstr>
      <vt:lpstr>Matthew’s Story: Matt. is</vt:lpstr>
      <vt:lpstr>Matthew’s story: </vt:lpstr>
      <vt:lpstr>Methodical Matthew and Mark</vt:lpstr>
      <vt:lpstr>Jesus as the New Moses:   5 Teaching Discourses</vt:lpstr>
      <vt:lpstr>Methodical: Mat/Mark</vt:lpstr>
      <vt:lpstr>Methodical:  compare Mat/Luke</vt:lpstr>
      <vt:lpstr>Matthew compared with James (Porter, BSac 2005)</vt:lpstr>
      <vt:lpstr>Matthew compared with James (Porter, BSac 2005)</vt:lpstr>
      <vt:lpstr>James and Matthew</vt:lpstr>
      <vt:lpstr>Matthew’s story: Apostling</vt:lpstr>
      <vt:lpstr>Matthew’s story: Apostling</vt:lpstr>
      <vt:lpstr>Peter as Consummate Disciple</vt:lpstr>
      <vt:lpstr>Apostling: Obedience</vt:lpstr>
      <vt:lpstr>Apostling: obedience</vt:lpstr>
      <vt:lpstr>Apostoling --Obedience</vt:lpstr>
      <vt:lpstr>Apostling: Righteousness</vt:lpstr>
      <vt:lpstr>Righteousness</vt:lpstr>
      <vt:lpstr>Apostling:  Righteousness</vt:lpstr>
      <vt:lpstr>Righteousness</vt:lpstr>
      <vt:lpstr>Apostling:  Righteousness</vt:lpstr>
      <vt:lpstr>Apostling: Understanding</vt:lpstr>
      <vt:lpstr>Apostling:  Understanding</vt:lpstr>
      <vt:lpstr>Apostling:  Understanding</vt:lpstr>
      <vt:lpstr>Apostling: Cost of Discipleship</vt:lpstr>
      <vt:lpstr>Apostling: Cost of Discipleship</vt:lpstr>
      <vt:lpstr>Apostling: False disciples</vt:lpstr>
      <vt:lpstr>Apostling: False disciples</vt:lpstr>
      <vt:lpstr>Matthew’s Story:  Theology of Jesus</vt:lpstr>
      <vt:lpstr>Theology in Matthew</vt:lpstr>
      <vt:lpstr>Kingdom of Heaven </vt:lpstr>
      <vt:lpstr>Kingdom of Heaven</vt:lpstr>
      <vt:lpstr>Initial Kingdom concepts</vt:lpstr>
      <vt:lpstr>Matthew’s Story: Matt. is</vt:lpstr>
      <vt:lpstr>Matthew’s Story:  Take on Time</vt:lpstr>
      <vt:lpstr>Matthew’s Story:  Past       Prophecy--fulfillment</vt:lpstr>
      <vt:lpstr>Matthew’s Story Present:   5 Discourses [New Moses]</vt:lpstr>
      <vt:lpstr>Matthew’s Story Future:</vt:lpstr>
      <vt:lpstr>Matthew’s Future: Olivet Discourse</vt:lpstr>
      <vt:lpstr>Matthew’s Story: Matt. is</vt:lpstr>
      <vt:lpstr>Hebrew </vt:lpstr>
      <vt:lpstr>Matthew’s Story: Extensive</vt:lpstr>
      <vt:lpstr>Matthew’s Story--witness</vt:lpstr>
      <vt:lpstr>Matthew Story--style</vt:lpstr>
      <vt:lpstr>Interpretation:  Hermeneutics</vt:lpstr>
      <vt:lpstr>3. Question</vt:lpstr>
      <vt:lpstr>God’s Faithfulness:</vt:lpstr>
      <vt:lpstr>Mat 7:1</vt:lpstr>
      <vt:lpstr>Questions or Comments?</vt:lpstr>
      <vt:lpstr>Questions: Mat 8:21</vt:lpstr>
      <vt:lpstr>Possible Solution:</vt:lpstr>
      <vt:lpstr>Further</vt:lpstr>
    </vt:vector>
  </TitlesOfParts>
  <Company>Gordon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Theme Notes</dc:title>
  <dc:creator>ted hildebrandt</dc:creator>
  <cp:lastModifiedBy>Ted Hildebrandt</cp:lastModifiedBy>
  <cp:revision>267</cp:revision>
  <cp:lastPrinted>2014-12-16T13:28:03Z</cp:lastPrinted>
  <dcterms:created xsi:type="dcterms:W3CDTF">2000-01-27T15:51:52Z</dcterms:created>
  <dcterms:modified xsi:type="dcterms:W3CDTF">2016-02-18T15:03:04Z</dcterms:modified>
</cp:coreProperties>
</file>