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sldIdLst>
    <p:sldId id="256" r:id="rId2"/>
    <p:sldId id="257" r:id="rId3"/>
    <p:sldId id="258" r:id="rId4"/>
    <p:sldId id="282" r:id="rId5"/>
    <p:sldId id="274" r:id="rId6"/>
    <p:sldId id="260" r:id="rId7"/>
    <p:sldId id="275" r:id="rId8"/>
    <p:sldId id="276" r:id="rId9"/>
    <p:sldId id="277" r:id="rId10"/>
    <p:sldId id="278" r:id="rId11"/>
    <p:sldId id="262" r:id="rId12"/>
    <p:sldId id="263" r:id="rId13"/>
    <p:sldId id="280" r:id="rId14"/>
    <p:sldId id="279" r:id="rId15"/>
    <p:sldId id="281" r:id="rId16"/>
    <p:sldId id="283" r:id="rId17"/>
    <p:sldId id="27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85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35" autoAdjust="0"/>
    <p:restoredTop sz="86372" autoAdjust="0"/>
  </p:normalViewPr>
  <p:slideViewPr>
    <p:cSldViewPr>
      <p:cViewPr varScale="1">
        <p:scale>
          <a:sx n="98" d="100"/>
          <a:sy n="98" d="100"/>
        </p:scale>
        <p:origin x="15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8CDCD2-DF6F-6004-4818-96829FD013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6AC7A5-8380-828F-AD51-5558DFADB11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78B46411-216E-469C-8F07-A9C2B74CA3D5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810986-F10D-58CD-6EC7-7FC82A3412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DBFC35-B59F-CA1D-41ED-2BD2EDE705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F0D7B-16A6-AFBF-9F1A-03BB9A8C385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3F7E4-FB36-8FA8-A42A-95B924171C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97947E9-D635-4440-8DE8-1A7E7E1381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E5A18679-0576-E8DE-38EA-03D062F652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641923B4-876B-20DA-E2AF-B292C1A1E9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BB521D24-BEC1-6A2D-607D-8A7CB3847E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82ACD7-A2C9-4593-A6D2-AA82F5B4CE3B}" type="slidenum">
              <a:rPr lang="en-US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76DAFB98-26F0-342D-7123-6CB34857B4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9E4F1E09-2590-0888-ED43-9B473C5910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4F7B1531-F62D-9FE4-4652-82C5E811BE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25F7EAE-91CF-4F7B-A773-82D745AD4FD4}" type="slidenum">
              <a:rPr lang="en-US" altLang="en-US" sz="1200"/>
              <a:pPr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85786FF4-0F80-86E4-6B94-7414A9BD127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EA8253FB-60FB-780D-F954-01D5FC2ACC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CBB8570F-1CFE-A8C8-1E78-7A5F401647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8B4F8D-15E7-4AD8-B2BC-D2BA1F408D75}" type="slidenum">
              <a:rPr lang="en-US" altLang="en-US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D898C13-25DA-E907-52B0-D85572D738A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07E8EDCD-993C-C678-7775-6C51895F9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/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A9F608D3-DB0C-53BC-045A-614FE523D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/>
            </a:p>
          </p:txBody>
        </p:sp>
        <p:pic>
          <p:nvPicPr>
            <p:cNvPr id="5" name="Picture 5">
              <a:extLst>
                <a:ext uri="{FF2B5EF4-FFF2-40B4-BE49-F238E27FC236}">
                  <a16:creationId xmlns:a16="http://schemas.microsoft.com/office/drawing/2014/main" id="{547A4575-7F4B-3646-B658-164305872177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59FE86E-37EE-7B1C-F825-22C41D8F443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F0DBEA5A-80CD-262C-D4C1-4ED40806A7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DB518B2F-391C-66E1-31B0-BD5CE2D31E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C003F-E2B2-46A7-8D1D-FE77B958CF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4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E3C4CAF-738F-06EC-4C7E-899673AE2A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CFA669C0-7594-7BA0-6E40-3734806E18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76E08B8C-8B73-6629-FA1D-FA8DC79516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3F11E6-0A86-4535-B9AD-04BFF068B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50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50BFEE0-4757-E8F9-6227-81FB6D3B9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21735EE-BC4C-E953-776D-F534461A5C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E449769F-5E58-9942-0377-72A3AF0E2E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59F4E-9E0E-4063-A30E-EACF0F2DB6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71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B1F2823-2529-188F-1FD3-F496D51803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C3D65566-24D6-94E5-EBC6-CAAC9AD1CF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E247DFF2-E9B6-371A-30C5-D6EA5C76B0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FEBA44-0B9A-4E67-819E-61806FE34C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866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76C71D7-6CB6-1457-94DB-305ACA4334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7103359-82E5-D40A-4561-1FEE0EF213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4090B6B5-2BA3-4BEE-65FC-6C2EA21911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60250-4DE3-484B-B645-3C8DDA1DEB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59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D3DFFEA-CDAD-A16E-6A13-9EF8053759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5E157BBC-0F75-2F42-00DA-9484720AE1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C9115E17-BD0F-5999-34DC-80AE7FA221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4B2760-8BA9-4AAD-847E-424714B973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04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BF8270D-8EC4-2FED-AEEF-B56A44C465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5CC786EE-39DE-2C65-D62C-E7A1A8EB6B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69620038-23BE-E7FE-B796-7B469125BF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C9D080-83F9-4C4A-937B-2F79535256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76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B363BA8F-D987-D235-9CC1-D9EDAA3753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A2B5842D-AAE7-21F5-0484-C71C27647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9BC221F7-9EF5-25EB-EDDD-C674B5E4A8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C9C47-6FEB-41F0-9D03-52EC92E699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70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5BD7232E-E447-533F-7B84-20455F7ACE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499FB537-8E00-A992-A0A5-7EE3E454C0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65C29148-5240-DDC7-6D69-63813E11D5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C1729-3B15-42C3-B0FF-93E6E0434A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EBBAAF7-BBEE-FA2F-7AC6-13A37D70E7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59C22EDF-BA10-67B9-8F77-81183D1B24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0D9EBDCA-9DA8-4108-02E0-6779767EAF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E898B-4A96-4655-9F56-27CE2C6865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55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7CD5A57-5E4A-283A-AA90-281DBCF7A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6668311-9129-DE82-B8B1-E1D54F47E4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060ABEDC-D1C0-FED6-E242-E085669930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3A7A32-4175-4760-A785-7A95897EF9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139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A001C5C-3445-5486-10DE-93B47C0F00E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D33020AD-CF33-00B3-6DB2-90541DDCA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783143C6-D1C5-001B-E71B-4C86A9150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endParaRPr lang="en-US" altLang="en-US"/>
            </a:p>
          </p:txBody>
        </p:sp>
        <p:pic>
          <p:nvPicPr>
            <p:cNvPr id="1034" name="Picture 5">
              <a:extLst>
                <a:ext uri="{FF2B5EF4-FFF2-40B4-BE49-F238E27FC236}">
                  <a16:creationId xmlns:a16="http://schemas.microsoft.com/office/drawing/2014/main" id="{DAA8FE4C-1BE9-3955-BFAD-9AE04AC01ABC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027" name="Rectangle 11">
            <a:extLst>
              <a:ext uri="{FF2B5EF4-FFF2-40B4-BE49-F238E27FC236}">
                <a16:creationId xmlns:a16="http://schemas.microsoft.com/office/drawing/2014/main" id="{66F25A2B-7D86-30AB-B6EB-FE1C5896B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2">
            <a:extLst>
              <a:ext uri="{FF2B5EF4-FFF2-40B4-BE49-F238E27FC236}">
                <a16:creationId xmlns:a16="http://schemas.microsoft.com/office/drawing/2014/main" id="{DCF107AB-35ED-9764-E2BB-F14A79401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C24C365F-7307-CBCF-A946-D1DE254D19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4A40E2EE-B33F-DC07-2855-51B2B1048D8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C09BF0C6-A330-E31E-1BBD-8B1162A6C7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EDB9B81-9C4C-44A8-BE72-569EA48898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2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anose="05050102010706020507" pitchFamily="18" charset="2"/>
        <a:buChar char="¨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docid=aK_Xp95VuVDZDM&amp;tbnid=x8jJGiJu92Ha3M:&amp;ved=0CAgQjRwwAA&amp;url=http%3A%2F%2Fcolvinism.wordpress.com%2F2011%2F02%2F24%2Fbrief-history-of-greek-type%2F&amp;ei=qiIIUZqZJ-b10gGI84HIDQ&amp;psig=AFQjCNGNekGUCdNjn79KtkNkQN7uvK7-Gw&amp;ust=135957405871661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305721E-7348-F6B4-2C50-38F2FB8FBB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From God to Us: 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05A3F17-0AC3-2D17-D40F-06ECD486272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Inspiration to translations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4DA995A-42B0-E269-D004-AF6E86242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Manuscripts: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519357D-012D-607E-929D-0EB76F8B95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/>
              <a:t>Sinaiticus: Has all NT (Hebrews grouped with Paul’s epistles)+ Shepherd, Epistle of Baranabas; Alexandrinus adds 2 Epistles of Clement of Rome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Partially NT distributed: Gospels, Paul’s letters, Catholic epistles, Rev. –few would have seen a complete 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Councils:  East versus west (some variation) Carthage Council 397 AD=NT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Church fathers: Athansius 367 AD = 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D864E12-37FC-A2A4-5B9B-5CCE29A07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Text Criticism:  Copies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617DE26-896A-2ABB-F1A5-B726870F41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Copying the Bible –Christian scribes not= Jewish scribes?—OT commands to copy: Deut. 17:18; read at feasts (Deut 31:9ff)</a:t>
            </a:r>
          </a:p>
          <a:p>
            <a:pPr eaLnBrk="1" hangingPunct="1"/>
            <a:r>
              <a:rPr lang="en-US" altLang="en-US"/>
              <a:t>Written records versus oral: </a:t>
            </a:r>
          </a:p>
          <a:p>
            <a:pPr lvl="1" eaLnBrk="1" hangingPunct="1"/>
            <a:r>
              <a:rPr lang="en-US" altLang="en-US"/>
              <a:t>Did Jesus write anything?  Told stories and sermons on the Mount, Olivet discourse …orally remembered by followers… later written down by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38C3C33-0251-4862-0D64-67AB615E9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External Evidence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54B4015-4E8F-5D4B-FE2F-D8C3124E9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Copies: types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>
              <a:buFont typeface="Symbol" panose="05050102010706020507" pitchFamily="18" charset="2"/>
              <a:buNone/>
            </a:pPr>
            <a:endParaRPr lang="en-US" altLang="en-US"/>
          </a:p>
          <a:p>
            <a:pPr eaLnBrk="1" hangingPunct="1">
              <a:buFont typeface="Symbol" panose="05050102010706020507" pitchFamily="18" charset="2"/>
              <a:buNone/>
            </a:pPr>
            <a:endParaRPr lang="en-US" altLang="en-US"/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/>
              <a:t>         # 96                 299                   2,812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/>
              <a:t>                                                          TR/    </a:t>
            </a:r>
            <a:br>
              <a:rPr lang="en-US" altLang="en-US"/>
            </a:br>
            <a:r>
              <a:rPr lang="en-US" altLang="en-US"/>
              <a:t>                                                 Majority text</a:t>
            </a:r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834250AC-4A5E-51D3-3719-3B1DC32745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7432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D646302D-B3BD-D16C-3880-81BB8FC205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124200"/>
            <a:ext cx="44958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66" name="Line 6">
            <a:extLst>
              <a:ext uri="{FF2B5EF4-FFF2-40B4-BE49-F238E27FC236}">
                <a16:creationId xmlns:a16="http://schemas.microsoft.com/office/drawing/2014/main" id="{0E7557DF-CDB5-5A14-99A1-0C0D14649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124200"/>
            <a:ext cx="0" cy="457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67" name="Line 7">
            <a:extLst>
              <a:ext uri="{FF2B5EF4-FFF2-40B4-BE49-F238E27FC236}">
                <a16:creationId xmlns:a16="http://schemas.microsoft.com/office/drawing/2014/main" id="{59E84187-3127-E2D8-3EC2-52366DBD3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124200"/>
            <a:ext cx="0" cy="457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id="{AE1811BD-68DF-8228-F75D-013A0C1E9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124200"/>
            <a:ext cx="0" cy="457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0FD5C5EC-9255-E780-701C-16D45E032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3683000"/>
            <a:ext cx="1717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Papyri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AD 120-300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062D55D5-FE6A-BBFF-E04D-0878586E9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125" y="3657600"/>
            <a:ext cx="17176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Uncials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AD 300-500</a:t>
            </a: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F0B8AEB9-F1EB-EE67-3A28-B882B85A9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5" y="3657600"/>
            <a:ext cx="15970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Miniscules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AD 500-</a:t>
            </a: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DC803308-C687-DB2D-0638-2E8B6B893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4537075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P52, P46</a:t>
            </a:r>
          </a:p>
        </p:txBody>
      </p:sp>
      <p:sp>
        <p:nvSpPr>
          <p:cNvPr id="15373" name="Text Box 13">
            <a:extLst>
              <a:ext uri="{FF2B5EF4-FFF2-40B4-BE49-F238E27FC236}">
                <a16:creationId xmlns:a16="http://schemas.microsoft.com/office/drawing/2014/main" id="{8B5DDD76-C041-B610-591D-137D7D947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725" y="4572000"/>
            <a:ext cx="1490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A, B, </a:t>
            </a:r>
            <a:r>
              <a:rPr lang="en-US" altLang="en-US" sz="2400">
                <a:latin typeface="HebrewTh" pitchFamily="2" charset="0"/>
              </a:rPr>
              <a:t>x</a:t>
            </a:r>
            <a:r>
              <a:rPr lang="en-US" altLang="en-US" sz="2400"/>
              <a:t>, D</a:t>
            </a:r>
          </a:p>
        </p:txBody>
      </p:sp>
      <p:sp>
        <p:nvSpPr>
          <p:cNvPr id="15374" name="Text Box 14">
            <a:extLst>
              <a:ext uri="{FF2B5EF4-FFF2-40B4-BE49-F238E27FC236}">
                <a16:creationId xmlns:a16="http://schemas.microsoft.com/office/drawing/2014/main" id="{B08DC050-03F5-C7CF-5214-F7501D186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725" y="4587875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1059, 1087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D320FE1-2D4D-FB41-7C53-DB6AF1B61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P52–John 18:31-33 (ca. 125 AD)</a:t>
            </a:r>
          </a:p>
        </p:txBody>
      </p:sp>
      <p:pic>
        <p:nvPicPr>
          <p:cNvPr id="17411" name="Content Placeholder 3">
            <a:extLst>
              <a:ext uri="{FF2B5EF4-FFF2-40B4-BE49-F238E27FC236}">
                <a16:creationId xmlns:a16="http://schemas.microsoft.com/office/drawing/2014/main" id="{B5A74964-EAA8-3241-B82A-21159F63AC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1447800"/>
            <a:ext cx="3352800" cy="527685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F02ED143-5CD2-3134-830C-E80239384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04800"/>
            <a:ext cx="7772400" cy="1206500"/>
          </a:xfrm>
        </p:spPr>
        <p:txBody>
          <a:bodyPr/>
          <a:lstStyle/>
          <a:p>
            <a:pPr eaLnBrk="1" hangingPunct="1"/>
            <a:r>
              <a:rPr lang="en-US" altLang="en-US"/>
              <a:t>Codex Sinaiticus -4</a:t>
            </a:r>
            <a:r>
              <a:rPr lang="en-US" altLang="en-US" baseline="30000"/>
              <a:t>th</a:t>
            </a:r>
            <a:r>
              <a:rPr lang="en-US" altLang="en-US"/>
              <a:t> century AD</a:t>
            </a:r>
          </a:p>
        </p:txBody>
      </p:sp>
      <p:pic>
        <p:nvPicPr>
          <p:cNvPr id="18435" name="Content Placeholder 3">
            <a:extLst>
              <a:ext uri="{FF2B5EF4-FFF2-40B4-BE49-F238E27FC236}">
                <a16:creationId xmlns:a16="http://schemas.microsoft.com/office/drawing/2014/main" id="{C28E6D0C-EF31-3BF5-15A3-03D3955723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63" y="1219200"/>
            <a:ext cx="9672637" cy="730885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EBBBDB86-C3BF-60FB-D47A-A2842D72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Sinaiticus 4</a:t>
            </a:r>
            <a:r>
              <a:rPr lang="en-US" altLang="en-US" baseline="30000"/>
              <a:t>th</a:t>
            </a:r>
            <a:r>
              <a:rPr lang="en-US" altLang="en-US"/>
              <a:t> century AD </a:t>
            </a:r>
          </a:p>
        </p:txBody>
      </p:sp>
      <p:pic>
        <p:nvPicPr>
          <p:cNvPr id="19459" name="Content Placeholder 3">
            <a:extLst>
              <a:ext uri="{FF2B5EF4-FFF2-40B4-BE49-F238E27FC236}">
                <a16:creationId xmlns:a16="http://schemas.microsoft.com/office/drawing/2014/main" id="{00ECF98A-766A-5E3F-97F7-EE2AB88961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1600200"/>
            <a:ext cx="6759575" cy="39624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CA8D6BE8-6CBE-2CBB-D569-D6FEAD236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Miniscules--later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261B99FC-50C7-8E4D-ECD3-FC10F1570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0484" name="Picture 2" descr="http://i326.photobucket.com/albums/k408/mattcolvin47/Greek%20Typography/GregoryAland2813.jpg">
            <a:hlinkClick r:id="rId3"/>
            <a:extLst>
              <a:ext uri="{FF2B5EF4-FFF2-40B4-BE49-F238E27FC236}">
                <a16:creationId xmlns:a16="http://schemas.microsoft.com/office/drawing/2014/main" id="{53B4B206-47CA-38D6-B4CA-FF8167A9D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1219200"/>
            <a:ext cx="9634538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34DC971-7AB9-704D-FBFD-90C9B87F77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External Evidence Amounts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C4D8413-C7F0-258A-FD0C-44EEA9FAC3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5,700 Greek Manuscripts – some as early as 125 AD within 30 years of apostles,</a:t>
            </a:r>
            <a:br>
              <a:rPr lang="en-US" altLang="en-US"/>
            </a:br>
            <a:r>
              <a:rPr lang="en-US" altLang="en-US"/>
              <a:t>Wallace just announce fragment from Mark from 1</a:t>
            </a:r>
            <a:r>
              <a:rPr lang="en-US" altLang="en-US" baseline="30000"/>
              <a:t>st</a:t>
            </a:r>
            <a:r>
              <a:rPr lang="en-US" altLang="en-US"/>
              <a:t> century AD ????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10,000 Latin Vulgate (ca. 400 AD</a:t>
            </a:r>
            <a:r>
              <a:rPr lang="en-US" altLang="en-US">
                <a:sym typeface="Wingdings" panose="05000000000000000000" pitchFamily="2" charset="2"/>
              </a:rPr>
              <a:t> )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1,000 early versions (Coptic, Syriac…)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Million quotes from church father quotes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Lectionaries (church readings texts)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Compare Plato = 7 manuscripts (900 AD)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Aristotle = 5 (1100 AD)    </a:t>
            </a:r>
            <a:r>
              <a:rPr lang="en-US" altLang="en-US">
                <a:solidFill>
                  <a:srgbClr val="FFFF00"/>
                </a:solidFill>
              </a:rPr>
              <a:t>*** SSQ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58125B8-C867-81F8-01A2-47B10A89B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4 Manuscript Families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F8F2EE54-E247-388D-18C8-05648BE9F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Alexandrian Family: Uncials</a:t>
            </a:r>
          </a:p>
          <a:p>
            <a:pPr lvl="1" eaLnBrk="1" hangingPunct="1"/>
            <a:r>
              <a:rPr lang="en-US" altLang="en-US"/>
              <a:t>Codex Vaticanus B (4</a:t>
            </a:r>
            <a:r>
              <a:rPr lang="en-US" altLang="en-US" baseline="30000"/>
              <a:t>th</a:t>
            </a:r>
            <a:r>
              <a:rPr lang="en-US" altLang="en-US"/>
              <a:t> century: 300’s AD)</a:t>
            </a:r>
          </a:p>
          <a:p>
            <a:pPr lvl="1" eaLnBrk="1" hangingPunct="1"/>
            <a:r>
              <a:rPr lang="en-US" altLang="en-US"/>
              <a:t>Codex Sinaiticus  </a:t>
            </a:r>
            <a:r>
              <a:rPr lang="he-IL" altLang="en-US" sz="3600">
                <a:cs typeface="Times New Roman" panose="02020603050405020304" pitchFamily="18" charset="0"/>
              </a:rPr>
              <a:t>א</a:t>
            </a:r>
            <a:r>
              <a:rPr lang="en-US" altLang="en-US">
                <a:latin typeface="HebrewTh" pitchFamily="2" charset="0"/>
              </a:rPr>
              <a:t> </a:t>
            </a:r>
            <a:r>
              <a:rPr lang="en-US" altLang="en-US"/>
              <a:t>(4</a:t>
            </a:r>
            <a:r>
              <a:rPr lang="en-US" altLang="en-US" baseline="30000"/>
              <a:t>th</a:t>
            </a:r>
            <a:r>
              <a:rPr lang="en-US" altLang="en-US"/>
              <a:t> century; 300’s AD)</a:t>
            </a:r>
          </a:p>
          <a:p>
            <a:pPr lvl="1" eaLnBrk="1" hangingPunct="1"/>
            <a:r>
              <a:rPr lang="en-US" altLang="en-US"/>
              <a:t>Codex Alexandrinus A (5</a:t>
            </a:r>
            <a:r>
              <a:rPr lang="en-US" altLang="en-US" baseline="30000"/>
              <a:t>th</a:t>
            </a:r>
            <a:r>
              <a:rPr lang="en-US" altLang="en-US"/>
              <a:t> century; 400’s AD)</a:t>
            </a:r>
          </a:p>
          <a:p>
            <a:pPr eaLnBrk="1" hangingPunct="1"/>
            <a:r>
              <a:rPr lang="en-US" altLang="en-US"/>
              <a:t>Caesarean Family</a:t>
            </a:r>
          </a:p>
          <a:p>
            <a:pPr eaLnBrk="1" hangingPunct="1"/>
            <a:r>
              <a:rPr lang="en-US" altLang="en-US"/>
              <a:t>Western Family</a:t>
            </a:r>
          </a:p>
          <a:p>
            <a:pPr eaLnBrk="1" hangingPunct="1"/>
            <a:r>
              <a:rPr lang="en-US" altLang="en-US"/>
              <a:t>Byzantine (Textus Receptus TR) or Majority Text—9</a:t>
            </a:r>
            <a:r>
              <a:rPr lang="en-US" altLang="en-US" baseline="30000"/>
              <a:t>th</a:t>
            </a:r>
            <a:r>
              <a:rPr lang="en-US" altLang="en-US"/>
              <a:t> century AD; miniscule, KJV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1B8710F-B094-7CF6-1CBC-228D4AF3B0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Rules of Evaluating manuscripts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4AA9349-D66A-0D32-593E-FDC11FACE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Earlier the better</a:t>
            </a:r>
          </a:p>
          <a:p>
            <a:pPr eaLnBrk="1" hangingPunct="1"/>
            <a:r>
              <a:rPr lang="en-US" altLang="en-US"/>
              <a:t>Wider geographical spread better</a:t>
            </a:r>
          </a:p>
          <a:p>
            <a:pPr eaLnBrk="1" hangingPunct="1"/>
            <a:r>
              <a:rPr lang="en-US" altLang="en-US"/>
              <a:t>Family type:  Alexandrian best,  Byzantine the worst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02E345F-52A5-1963-9D35-D461B94E46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Where did my NIV come from? </a:t>
            </a:r>
          </a:p>
        </p:txBody>
      </p:sp>
      <p:sp>
        <p:nvSpPr>
          <p:cNvPr id="5123" name="Line 5">
            <a:extLst>
              <a:ext uri="{FF2B5EF4-FFF2-40B4-BE49-F238E27FC236}">
                <a16:creationId xmlns:a16="http://schemas.microsoft.com/office/drawing/2014/main" id="{A4BA53D0-1571-E912-2C36-5D013C5926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286000"/>
            <a:ext cx="0" cy="533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4" name="Text Box 6">
            <a:extLst>
              <a:ext uri="{FF2B5EF4-FFF2-40B4-BE49-F238E27FC236}">
                <a16:creationId xmlns:a16="http://schemas.microsoft.com/office/drawing/2014/main" id="{07319239-688C-1ADE-7DC8-AC78CF32EE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752600"/>
            <a:ext cx="4687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Inspiration [God spoke to prophet] </a:t>
            </a:r>
          </a:p>
        </p:txBody>
      </p:sp>
      <p:sp>
        <p:nvSpPr>
          <p:cNvPr id="5125" name="Text Box 7">
            <a:extLst>
              <a:ext uri="{FF2B5EF4-FFF2-40B4-BE49-F238E27FC236}">
                <a16:creationId xmlns:a16="http://schemas.microsoft.com/office/drawing/2014/main" id="{8A3006B1-F6CA-8A23-F8BD-A01693433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819400"/>
            <a:ext cx="38639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Canonicity [Books collected] </a:t>
            </a:r>
          </a:p>
        </p:txBody>
      </p:sp>
      <p:sp>
        <p:nvSpPr>
          <p:cNvPr id="5126" name="Line 8">
            <a:extLst>
              <a:ext uri="{FF2B5EF4-FFF2-40B4-BE49-F238E27FC236}">
                <a16:creationId xmlns:a16="http://schemas.microsoft.com/office/drawing/2014/main" id="{2D261C77-8CB2-727C-F197-FE6D8AB329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276600"/>
            <a:ext cx="0" cy="22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7" name="Line 9">
            <a:extLst>
              <a:ext uri="{FF2B5EF4-FFF2-40B4-BE49-F238E27FC236}">
                <a16:creationId xmlns:a16="http://schemas.microsoft.com/office/drawing/2014/main" id="{7FCDB42B-9FBA-269E-C4DA-4F221DAD77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505200"/>
            <a:ext cx="3810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8" name="Line 10">
            <a:extLst>
              <a:ext uri="{FF2B5EF4-FFF2-40B4-BE49-F238E27FC236}">
                <a16:creationId xmlns:a16="http://schemas.microsoft.com/office/drawing/2014/main" id="{96BFC951-A9AE-10FA-F05A-3752E27CF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5052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9" name="Line 11">
            <a:extLst>
              <a:ext uri="{FF2B5EF4-FFF2-40B4-BE49-F238E27FC236}">
                <a16:creationId xmlns:a16="http://schemas.microsoft.com/office/drawing/2014/main" id="{D93883B2-725E-E2EF-9649-8053EAEB6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5052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0" name="Line 12">
            <a:extLst>
              <a:ext uri="{FF2B5EF4-FFF2-40B4-BE49-F238E27FC236}">
                <a16:creationId xmlns:a16="http://schemas.microsoft.com/office/drawing/2014/main" id="{39C1CD1F-ED73-989B-3DCD-53FF7A589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052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1" name="Line 13">
            <a:extLst>
              <a:ext uri="{FF2B5EF4-FFF2-40B4-BE49-F238E27FC236}">
                <a16:creationId xmlns:a16="http://schemas.microsoft.com/office/drawing/2014/main" id="{D400E196-4018-F4A7-DD16-9F398CACE27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35052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2" name="Line 14">
            <a:extLst>
              <a:ext uri="{FF2B5EF4-FFF2-40B4-BE49-F238E27FC236}">
                <a16:creationId xmlns:a16="http://schemas.microsoft.com/office/drawing/2014/main" id="{F3642211-F315-DA97-4768-130D1BE73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5052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3" name="Text Box 15">
            <a:extLst>
              <a:ext uri="{FF2B5EF4-FFF2-40B4-BE49-F238E27FC236}">
                <a16:creationId xmlns:a16="http://schemas.microsoft.com/office/drawing/2014/main" id="{27F5C441-0BDC-93B0-72DA-85E8C0212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886200"/>
            <a:ext cx="45116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Copied by Scribes:  Text Criticism </a:t>
            </a:r>
          </a:p>
        </p:txBody>
      </p:sp>
      <p:sp>
        <p:nvSpPr>
          <p:cNvPr id="5134" name="Line 18">
            <a:extLst>
              <a:ext uri="{FF2B5EF4-FFF2-40B4-BE49-F238E27FC236}">
                <a16:creationId xmlns:a16="http://schemas.microsoft.com/office/drawing/2014/main" id="{63219F02-20CB-48B0-76DF-1CB729CA53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4876800"/>
            <a:ext cx="0" cy="22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5" name="Line 19">
            <a:extLst>
              <a:ext uri="{FF2B5EF4-FFF2-40B4-BE49-F238E27FC236}">
                <a16:creationId xmlns:a16="http://schemas.microsoft.com/office/drawing/2014/main" id="{2CA55B37-1A73-8554-766E-5660C45E23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4876800"/>
            <a:ext cx="3810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6" name="Line 20">
            <a:extLst>
              <a:ext uri="{FF2B5EF4-FFF2-40B4-BE49-F238E27FC236}">
                <a16:creationId xmlns:a16="http://schemas.microsoft.com/office/drawing/2014/main" id="{69830BE8-5666-784A-2908-F81E3ACAD1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71800" y="4495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7" name="Line 21">
            <a:extLst>
              <a:ext uri="{FF2B5EF4-FFF2-40B4-BE49-F238E27FC236}">
                <a16:creationId xmlns:a16="http://schemas.microsoft.com/office/drawing/2014/main" id="{DA0FE755-355D-D310-B3A4-4C4F7B46B4A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38600" y="4495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8" name="Line 22">
            <a:extLst>
              <a:ext uri="{FF2B5EF4-FFF2-40B4-BE49-F238E27FC236}">
                <a16:creationId xmlns:a16="http://schemas.microsoft.com/office/drawing/2014/main" id="{C785BDDE-69DE-5AC4-C170-7B284541DDD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05400" y="4495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39" name="Line 23">
            <a:extLst>
              <a:ext uri="{FF2B5EF4-FFF2-40B4-BE49-F238E27FC236}">
                <a16:creationId xmlns:a16="http://schemas.microsoft.com/office/drawing/2014/main" id="{9B753446-E069-FF90-5C3C-F6B96499488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19800" y="4495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0" name="Line 24">
            <a:extLst>
              <a:ext uri="{FF2B5EF4-FFF2-40B4-BE49-F238E27FC236}">
                <a16:creationId xmlns:a16="http://schemas.microsoft.com/office/drawing/2014/main" id="{8F99D49D-D307-ED87-925B-38A2816024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781800" y="4495800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1" name="Text Box 25">
            <a:extLst>
              <a:ext uri="{FF2B5EF4-FFF2-40B4-BE49-F238E27FC236}">
                <a16:creationId xmlns:a16="http://schemas.microsoft.com/office/drawing/2014/main" id="{904B8280-0FB7-D666-7598-29F76D3D2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81600"/>
            <a:ext cx="73723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                   Translation into English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KJV [NKJV], NASB, NIV, NRSV, NLT, ESV, DASV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5F0A47F-B4EE-9653-7EEE-0001CA595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Copyist Errors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1C49813-68D4-FDE9-11C8-445A4B4BDC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Errors of Sight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Similar letters: </a:t>
            </a:r>
            <a:r>
              <a:rPr lang="en-US" altLang="en-US">
                <a:latin typeface="Greekth" pitchFamily="18" charset="0"/>
              </a:rPr>
              <a:t>s / o </a:t>
            </a:r>
            <a:endParaRPr lang="en-US" altLang="en-US"/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Homoeoteleuton: same endings so skipped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Haplography: written 1x should be 2x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Dittography: written 2x should be 1x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Metathesis: thier </a:t>
            </a:r>
            <a:r>
              <a:rPr lang="en-US" altLang="en-US">
                <a:latin typeface="Greekth" pitchFamily="18" charset="0"/>
              </a:rPr>
              <a:t>  elabon// ebalon</a:t>
            </a:r>
            <a:endParaRPr lang="en-US" altLang="en-US"/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Fusion:  CHRISTISNOWHERE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Fission: Am 6:12 with oxen NIV//with oxen the sea GNB  BBQRYM // BBQR YM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Errors of sound:</a:t>
            </a:r>
            <a:r>
              <a:rPr lang="el-GR" altLang="en-US"/>
              <a:t> </a:t>
            </a:r>
            <a:r>
              <a:rPr lang="en-US" altLang="en-US"/>
              <a:t>lite/light; </a:t>
            </a:r>
            <a:r>
              <a:rPr lang="el-GR" altLang="en-US"/>
              <a:t>αὐτῶν =αὐτόν</a:t>
            </a:r>
            <a:r>
              <a:rPr lang="en-US" altLang="en-US">
                <a:latin typeface="Greekth" pitchFamily="18" charset="0"/>
              </a:rPr>
              <a:t> 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0862066-9F7F-A1AE-CA6D-95EB8DE4B6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Copyist Errors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172B44D-54DF-4C98-7973-3395A2EA4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Errors of mind</a:t>
            </a:r>
          </a:p>
          <a:p>
            <a:pPr lvl="1" eaLnBrk="1" hangingPunct="1"/>
            <a:r>
              <a:rPr lang="en-US" altLang="en-US"/>
              <a:t>Substituting a synonym</a:t>
            </a:r>
          </a:p>
          <a:p>
            <a:pPr lvl="1" eaLnBrk="1" hangingPunct="1"/>
            <a:r>
              <a:rPr lang="en-US" altLang="en-US"/>
              <a:t>Harmonizing corruptions</a:t>
            </a:r>
          </a:p>
          <a:p>
            <a:pPr lvl="1" eaLnBrk="1" hangingPunct="1"/>
            <a:r>
              <a:rPr lang="en-US" altLang="en-US"/>
              <a:t>Conflation: Title of Revelation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3C281E5-0491-94FF-BD9D-A1F8A1EC8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Rules for evaluating variants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34796FD-B70B-19B5-321A-24A7759CC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difficult reading is preferred</a:t>
            </a:r>
          </a:p>
          <a:p>
            <a:pPr eaLnBrk="1" hangingPunct="1"/>
            <a:r>
              <a:rPr lang="en-US" altLang="en-US"/>
              <a:t>Shorter reading preferred</a:t>
            </a:r>
          </a:p>
          <a:p>
            <a:pPr eaLnBrk="1" hangingPunct="1"/>
            <a:r>
              <a:rPr lang="en-US" altLang="en-US"/>
              <a:t>Reading best fits style of writer preferred</a:t>
            </a:r>
          </a:p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Summary, Significance, Questions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AAA3201-AC1F-B8AE-6862-BEFA419AA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 Big NT Examples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8F5B3D62-8126-F849-75E1-C6F504C62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Mk 16:8ff—gone in some mss.</a:t>
            </a:r>
          </a:p>
          <a:p>
            <a:pPr eaLnBrk="1" hangingPunct="1"/>
            <a:r>
              <a:rPr lang="en-US" altLang="en-US"/>
              <a:t>Jn 8—floating </a:t>
            </a:r>
            <a:r>
              <a:rPr lang="en-US" altLang="en-US">
                <a:sym typeface="Wingdings" panose="05000000000000000000" pitchFamily="2" charset="2"/>
              </a:rPr>
              <a:t> Luke 21:38ff</a:t>
            </a:r>
            <a:endParaRPr lang="en-US" altLang="en-US"/>
          </a:p>
          <a:p>
            <a:pPr eaLnBrk="1" hangingPunct="1"/>
            <a:r>
              <a:rPr lang="en-US" altLang="en-US"/>
              <a:t>1 Jn 5:7—added later</a:t>
            </a:r>
          </a:p>
          <a:p>
            <a:pPr eaLnBrk="1" hangingPunct="1"/>
            <a:r>
              <a:rPr lang="en-US" altLang="en-US"/>
              <a:t>No major doctrine effected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26BEFBC-652A-B656-15F2-FE7A6365C8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206500"/>
          </a:xfrm>
        </p:spPr>
        <p:txBody>
          <a:bodyPr/>
          <a:lstStyle/>
          <a:p>
            <a:pPr eaLnBrk="1" hangingPunct="1"/>
            <a:r>
              <a:rPr lang="en-US" altLang="en-US"/>
              <a:t>Translations</a:t>
            </a:r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C3816CB9-D9A6-BF3B-7CAB-C0D72652C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10668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OT</a:t>
            </a:r>
          </a:p>
        </p:txBody>
      </p:sp>
      <p:sp>
        <p:nvSpPr>
          <p:cNvPr id="30724" name="Text Box 5">
            <a:extLst>
              <a:ext uri="{FF2B5EF4-FFF2-40B4-BE49-F238E27FC236}">
                <a16:creationId xmlns:a16="http://schemas.microsoft.com/office/drawing/2014/main" id="{D6834E58-C559-6743-5D32-B2BE472D1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0668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NT</a:t>
            </a:r>
          </a:p>
        </p:txBody>
      </p:sp>
      <p:sp>
        <p:nvSpPr>
          <p:cNvPr id="30725" name="Line 6">
            <a:extLst>
              <a:ext uri="{FF2B5EF4-FFF2-40B4-BE49-F238E27FC236}">
                <a16:creationId xmlns:a16="http://schemas.microsoft.com/office/drawing/2014/main" id="{0B45DDA4-F407-3BBA-8AC5-7E513B3BB2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558925"/>
            <a:ext cx="0" cy="2286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26" name="Line 7">
            <a:extLst>
              <a:ext uri="{FF2B5EF4-FFF2-40B4-BE49-F238E27FC236}">
                <a16:creationId xmlns:a16="http://schemas.microsoft.com/office/drawing/2014/main" id="{9C100467-528D-2CB5-FDB0-CF9EBA8E28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787525"/>
            <a:ext cx="12192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27" name="Line 8">
            <a:extLst>
              <a:ext uri="{FF2B5EF4-FFF2-40B4-BE49-F238E27FC236}">
                <a16:creationId xmlns:a16="http://schemas.microsoft.com/office/drawing/2014/main" id="{66958107-201F-3F88-CB3A-6615DCBA0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787525"/>
            <a:ext cx="0" cy="533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28" name="Line 9">
            <a:extLst>
              <a:ext uri="{FF2B5EF4-FFF2-40B4-BE49-F238E27FC236}">
                <a16:creationId xmlns:a16="http://schemas.microsoft.com/office/drawing/2014/main" id="{F1FA605E-0D1C-0973-2CEB-9EFDC68D7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787525"/>
            <a:ext cx="0" cy="1447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29" name="Text Box 10">
            <a:extLst>
              <a:ext uri="{FF2B5EF4-FFF2-40B4-BE49-F238E27FC236}">
                <a16:creationId xmlns:a16="http://schemas.microsoft.com/office/drawing/2014/main" id="{991FC012-5341-3C9B-5285-7531E84D0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2438400"/>
            <a:ext cx="1352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(Hebrew)</a:t>
            </a:r>
          </a:p>
        </p:txBody>
      </p:sp>
      <p:sp>
        <p:nvSpPr>
          <p:cNvPr id="30730" name="Text Box 11">
            <a:extLst>
              <a:ext uri="{FF2B5EF4-FFF2-40B4-BE49-F238E27FC236}">
                <a16:creationId xmlns:a16="http://schemas.microsoft.com/office/drawing/2014/main" id="{4462C62D-3D84-E3BB-2805-F9ACDDB4E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925" y="3352800"/>
            <a:ext cx="11239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LXX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Gk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250 BC</a:t>
            </a:r>
          </a:p>
        </p:txBody>
      </p:sp>
      <p:sp>
        <p:nvSpPr>
          <p:cNvPr id="30731" name="Line 12">
            <a:extLst>
              <a:ext uri="{FF2B5EF4-FFF2-40B4-BE49-F238E27FC236}">
                <a16:creationId xmlns:a16="http://schemas.microsoft.com/office/drawing/2014/main" id="{FA727E15-9C28-D2B7-405F-663F1D3E7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530725"/>
            <a:ext cx="1295400" cy="457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2" name="Text Box 13">
            <a:extLst>
              <a:ext uri="{FF2B5EF4-FFF2-40B4-BE49-F238E27FC236}">
                <a16:creationId xmlns:a16="http://schemas.microsoft.com/office/drawing/2014/main" id="{57EF0934-F474-8EC1-D35C-C6001D3B8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725" y="4876800"/>
            <a:ext cx="2114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Vulgate (Latin)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Jerome AD 400</a:t>
            </a:r>
          </a:p>
        </p:txBody>
      </p:sp>
      <p:sp>
        <p:nvSpPr>
          <p:cNvPr id="30733" name="Line 14">
            <a:extLst>
              <a:ext uri="{FF2B5EF4-FFF2-40B4-BE49-F238E27FC236}">
                <a16:creationId xmlns:a16="http://schemas.microsoft.com/office/drawing/2014/main" id="{B7C7E9C2-5980-CEFC-E994-EB95A1E9AA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1558925"/>
            <a:ext cx="0" cy="381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4" name="Line 15">
            <a:extLst>
              <a:ext uri="{FF2B5EF4-FFF2-40B4-BE49-F238E27FC236}">
                <a16:creationId xmlns:a16="http://schemas.microsoft.com/office/drawing/2014/main" id="{2C71B397-AE91-9C5E-7ACB-BE56EF8EA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939925"/>
            <a:ext cx="37338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5" name="Line 16">
            <a:extLst>
              <a:ext uri="{FF2B5EF4-FFF2-40B4-BE49-F238E27FC236}">
                <a16:creationId xmlns:a16="http://schemas.microsoft.com/office/drawing/2014/main" id="{42CE6383-3FA4-61D6-3390-AF22C658CC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939925"/>
            <a:ext cx="0" cy="457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6" name="Line 17">
            <a:extLst>
              <a:ext uri="{FF2B5EF4-FFF2-40B4-BE49-F238E27FC236}">
                <a16:creationId xmlns:a16="http://schemas.microsoft.com/office/drawing/2014/main" id="{F87C33BB-8416-01CE-4323-95B139BC24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1939925"/>
            <a:ext cx="0" cy="8382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7" name="Line 18">
            <a:extLst>
              <a:ext uri="{FF2B5EF4-FFF2-40B4-BE49-F238E27FC236}">
                <a16:creationId xmlns:a16="http://schemas.microsoft.com/office/drawing/2014/main" id="{EC146490-D0E6-CDBC-025D-0E39DE1D51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1939925"/>
            <a:ext cx="0" cy="15240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38" name="Text Box 19">
            <a:extLst>
              <a:ext uri="{FF2B5EF4-FFF2-40B4-BE49-F238E27FC236}">
                <a16:creationId xmlns:a16="http://schemas.microsoft.com/office/drawing/2014/main" id="{B91F84F4-860B-5396-EB72-5A78A2DE3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63" y="2438400"/>
            <a:ext cx="17176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Papyri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120-300 AD</a:t>
            </a:r>
          </a:p>
        </p:txBody>
      </p:sp>
      <p:sp>
        <p:nvSpPr>
          <p:cNvPr id="30739" name="Text Box 20">
            <a:extLst>
              <a:ext uri="{FF2B5EF4-FFF2-40B4-BE49-F238E27FC236}">
                <a16:creationId xmlns:a16="http://schemas.microsoft.com/office/drawing/2014/main" id="{0A331DBC-C96C-A846-03CF-74A18B1F2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794000"/>
            <a:ext cx="171608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Uncials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300-500 AD</a:t>
            </a:r>
          </a:p>
        </p:txBody>
      </p:sp>
      <p:sp>
        <p:nvSpPr>
          <p:cNvPr id="30740" name="Text Box 22">
            <a:extLst>
              <a:ext uri="{FF2B5EF4-FFF2-40B4-BE49-F238E27FC236}">
                <a16:creationId xmlns:a16="http://schemas.microsoft.com/office/drawing/2014/main" id="{B1801638-D2CA-C4FA-E3D6-48D377204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2175" y="3463925"/>
            <a:ext cx="153511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Miniscules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500AD</a:t>
            </a:r>
            <a:r>
              <a:rPr lang="en-US" altLang="en-US" sz="2400">
                <a:sym typeface="Wingdings" panose="05000000000000000000" pitchFamily="2" charset="2"/>
              </a:rPr>
              <a:t></a:t>
            </a:r>
            <a:endParaRPr lang="en-US" altLang="en-US" sz="2400"/>
          </a:p>
        </p:txBody>
      </p:sp>
      <p:sp>
        <p:nvSpPr>
          <p:cNvPr id="30741" name="Line 24">
            <a:extLst>
              <a:ext uri="{FF2B5EF4-FFF2-40B4-BE49-F238E27FC236}">
                <a16:creationId xmlns:a16="http://schemas.microsoft.com/office/drawing/2014/main" id="{A0D23B27-566A-2A58-7752-31374E003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692525"/>
            <a:ext cx="0" cy="1066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2" name="Line 25">
            <a:extLst>
              <a:ext uri="{FF2B5EF4-FFF2-40B4-BE49-F238E27FC236}">
                <a16:creationId xmlns:a16="http://schemas.microsoft.com/office/drawing/2014/main" id="{10E08CC5-A7B4-BFC3-D568-A74DC966D8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715000"/>
            <a:ext cx="0" cy="3048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3" name="Text Box 26">
            <a:extLst>
              <a:ext uri="{FF2B5EF4-FFF2-40B4-BE49-F238E27FC236}">
                <a16:creationId xmlns:a16="http://schemas.microsoft.com/office/drawing/2014/main" id="{2F245B59-D423-6182-9AA9-496D201D2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6137275"/>
            <a:ext cx="5638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Wycliffe (1380) / Tyndale (1536), KJV 1611</a:t>
            </a:r>
          </a:p>
        </p:txBody>
      </p:sp>
      <p:sp>
        <p:nvSpPr>
          <p:cNvPr id="30744" name="Line 9">
            <a:extLst>
              <a:ext uri="{FF2B5EF4-FFF2-40B4-BE49-F238E27FC236}">
                <a16:creationId xmlns:a16="http://schemas.microsoft.com/office/drawing/2014/main" id="{3109CEA9-FC85-BDFB-E841-3026D791B5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1787525"/>
            <a:ext cx="0" cy="27527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5" name="Text Box 11">
            <a:extLst>
              <a:ext uri="{FF2B5EF4-FFF2-40B4-BE49-F238E27FC236}">
                <a16:creationId xmlns:a16="http://schemas.microsoft.com/office/drawing/2014/main" id="{186E5A08-3B0A-2831-BD6E-0DAD9B297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6550" y="4557713"/>
            <a:ext cx="12890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Symbol" panose="05050102010706020507" pitchFamily="18" charset="2"/>
              <a:buChar char="¨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DSS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Qumran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100 BC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0F1C975-B909-CC70-94F1-08F3552D1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English Bible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54F4CA6-06BA-BAF7-7CC8-8E30244093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John Wycliffe  (1330-1384 ) bones burned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Gutenberg Printing press (1450)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William Tyndale (1494-1536) martyr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Great Bible (1539) chained in churches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Geneva Bible (1560)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King James Bible (1611) Textus Receptus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Reasons for change: Manuscripts, archaic language, translation theories, publishers ($)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7CEDE3CF-B1D2-131F-589F-DA5EC4F9DC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Modern English Versions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EF59F7A-837F-6177-CA97-865211CB4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NASB (1970; updated 1991)-literal</a:t>
            </a:r>
          </a:p>
          <a:p>
            <a:pPr eaLnBrk="1" hangingPunct="1"/>
            <a:r>
              <a:rPr lang="en-US" altLang="en-US"/>
              <a:t>NIV (1973) </a:t>
            </a:r>
            <a:r>
              <a:rPr lang="en-US" altLang="en-US">
                <a:sym typeface="Wingdings" panose="05000000000000000000" pitchFamily="2" charset="2"/>
              </a:rPr>
              <a:t> TNIV (gender neutral; 2001)</a:t>
            </a:r>
            <a:br>
              <a:rPr lang="en-US" altLang="en-US">
                <a:sym typeface="Wingdings" panose="05000000000000000000" pitchFamily="2" charset="2"/>
              </a:rPr>
            </a:br>
            <a:r>
              <a:rPr lang="en-US" altLang="en-US">
                <a:sym typeface="Wingdings" panose="05000000000000000000" pitchFamily="2" charset="2"/>
              </a:rPr>
              <a:t>      New version came out 2011, Wilson</a:t>
            </a:r>
            <a:endParaRPr lang="en-US" altLang="en-US"/>
          </a:p>
          <a:p>
            <a:pPr eaLnBrk="1" hangingPunct="1"/>
            <a:r>
              <a:rPr lang="en-US" altLang="en-US"/>
              <a:t>NRSV (1989) based on the RSV (1952)</a:t>
            </a:r>
          </a:p>
          <a:p>
            <a:pPr eaLnBrk="1" hangingPunct="1"/>
            <a:r>
              <a:rPr lang="en-US" altLang="en-US"/>
              <a:t>NLT (1996)--Living Bible [Tyndale House]</a:t>
            </a:r>
          </a:p>
          <a:p>
            <a:pPr eaLnBrk="1" hangingPunct="1"/>
            <a:r>
              <a:rPr lang="en-US" altLang="en-US"/>
              <a:t>ESV (2002)—RSV based</a:t>
            </a:r>
          </a:p>
          <a:p>
            <a:pPr eaLnBrk="1" hangingPunct="1"/>
            <a:r>
              <a:rPr lang="en-US" altLang="en-US"/>
              <a:t>The Message (2002) E. Peterson</a:t>
            </a:r>
          </a:p>
          <a:p>
            <a:pPr eaLnBrk="1" hangingPunct="1"/>
            <a:r>
              <a:rPr lang="en-US" altLang="en-US"/>
              <a:t>DASV 2011 (free online text/audio), </a:t>
            </a:r>
            <a:br>
              <a:rPr lang="en-US" altLang="en-US"/>
            </a:br>
            <a:r>
              <a:rPr lang="en-US" altLang="en-US"/>
              <a:t>NET Bible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1AFDF03B-D22C-1240-C2DD-4AE31B5B3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6 Guides for Selecting a Version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0581334F-9416-545D-D0A3-2670D5764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To what audience is it addressed? Old/young, American/British etc.</a:t>
            </a:r>
          </a:p>
          <a:p>
            <a:r>
              <a:rPr lang="en-US" altLang="en-US"/>
              <a:t>Purpose:  study, reading, carrying</a:t>
            </a:r>
          </a:p>
          <a:p>
            <a:r>
              <a:rPr lang="en-US" altLang="en-US"/>
              <a:t>Underlying Gk/Heb Text </a:t>
            </a:r>
          </a:p>
          <a:p>
            <a:r>
              <a:rPr lang="en-US" altLang="en-US"/>
              <a:t>English Style:  dynamic / more literal</a:t>
            </a:r>
          </a:p>
          <a:p>
            <a:r>
              <a:rPr lang="en-US" altLang="en-US"/>
              <a:t>Accuracy:  word for word or meaning </a:t>
            </a:r>
          </a:p>
          <a:p>
            <a:r>
              <a:rPr lang="en-US" altLang="en-US"/>
              <a:t>What does your community use?</a:t>
            </a:r>
          </a:p>
          <a:p>
            <a:r>
              <a:rPr lang="en-US" altLang="en-US">
                <a:solidFill>
                  <a:srgbClr val="FFFF00"/>
                </a:solidFill>
              </a:rPr>
              <a:t>Summary, Significance, Questions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20C73A-3763-6EBD-6197-18CAB1A60C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Inspiration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7E90EFA-BA6F-A70A-3237-E9426F0403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 Tim 3:16</a:t>
            </a:r>
            <a:br>
              <a:rPr lang="en-US" altLang="en-US"/>
            </a:br>
            <a:r>
              <a:rPr lang="en-US" altLang="en-US"/>
              <a:t> All Scripture is God-breathed and is useful for teaching, rebuking, correcting and training in righteousness</a:t>
            </a:r>
          </a:p>
          <a:p>
            <a:pPr eaLnBrk="1" hangingPunct="1"/>
            <a:r>
              <a:rPr lang="en-US" altLang="en-US"/>
              <a:t>2 Pet 1:21</a:t>
            </a:r>
            <a:br>
              <a:rPr lang="en-US" altLang="en-US"/>
            </a:br>
            <a:r>
              <a:rPr lang="en-US" altLang="en-US"/>
              <a:t> For prophecy never had its origin in the will of man, but men spoke from God as they were carried along by the Holy Spirit.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F48E654-C6CF-5969-2B1D-D032D4D12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Advantages of Written records	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E7AC505C-3349-661E-6704-9F27C897A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Orality of Jesus </a:t>
            </a:r>
          </a:p>
          <a:p>
            <a:r>
              <a:rPr lang="en-US" altLang="en-US"/>
              <a:t>Preservation</a:t>
            </a:r>
          </a:p>
          <a:p>
            <a:r>
              <a:rPr lang="en-US" altLang="en-US"/>
              <a:t>Precision </a:t>
            </a:r>
          </a:p>
          <a:p>
            <a:r>
              <a:rPr lang="en-US" altLang="en-US"/>
              <a:t>Propagation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31128F3-CB92-5892-602F-26679EFF59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077200" cy="1206500"/>
          </a:xfrm>
        </p:spPr>
        <p:txBody>
          <a:bodyPr/>
          <a:lstStyle/>
          <a:p>
            <a:pPr eaLnBrk="1" hangingPunct="1"/>
            <a:r>
              <a:rPr lang="en-US" altLang="en-US" sz="4000"/>
              <a:t>Why the Formation of the NT Canon?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04BF380C-44D6-3667-6771-68F0DF3FA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Death of the apostles as eyewitnesses </a:t>
            </a:r>
          </a:p>
          <a:p>
            <a:pPr eaLnBrk="1" hangingPunct="1"/>
            <a:r>
              <a:rPr lang="en-US" altLang="en-US"/>
              <a:t>Geographical spread of Christianity (unity/diversity/preservation)</a:t>
            </a:r>
          </a:p>
          <a:p>
            <a:pPr eaLnBrk="1" hangingPunct="1"/>
            <a:r>
              <a:rPr lang="en-US" altLang="en-US"/>
              <a:t>Heresy Pressures: Motanism, Gnosticism, Marcion (deletes OT)</a:t>
            </a:r>
          </a:p>
          <a:p>
            <a:pPr eaLnBrk="1" hangingPunct="1"/>
            <a:r>
              <a:rPr lang="en-US" altLang="en-US"/>
              <a:t>Pastoral concerns:  which documents are from God to help people in Xn life</a:t>
            </a:r>
          </a:p>
          <a:p>
            <a:pPr eaLnBrk="1" hangingPunct="1"/>
            <a:r>
              <a:rPr lang="en-US" altLang="en-US"/>
              <a:t>Persecution: which books do you die for?</a:t>
            </a:r>
          </a:p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Summary, Significance, Questions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6CC6C40-151B-29F9-B3F5-B4FBAE3F8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Basis of Books collected:    Key Questions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BA4F279-A5B9-88B1-ED20-CC85B4AF43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Is it inspired</a:t>
            </a:r>
            <a:r>
              <a:rPr lang="en-US" altLang="en-US"/>
              <a:t>? Some inspired documents (Clement of Rome, considered inspired by many, not canon)—Does it claim authority?</a:t>
            </a:r>
            <a:br>
              <a:rPr lang="en-US" altLang="en-US"/>
            </a:br>
            <a:r>
              <a:rPr lang="en-US" altLang="en-US"/>
              <a:t>Rev. 22:18f. 1 Cor. 14:37</a:t>
            </a:r>
          </a:p>
          <a:p>
            <a:pPr eaLnBrk="1" hangingPunct="1"/>
            <a:r>
              <a:rPr lang="en-US" altLang="en-US" b="1"/>
              <a:t>Does it agree with previous revelation</a:t>
            </a:r>
            <a:r>
              <a:rPr lang="en-US" altLang="en-US"/>
              <a:t>?—Hermes and Polycarp orthodox yet not canon; James questioned at various points (salvation by works)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7FF3B83-777F-967E-6F07-213636495E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Basis of Books collected: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C07754EA-5F67-3014-ACCE-84BFB7DD9B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/>
              <a:t>Is it prophetic/apostolic? </a:t>
            </a:r>
            <a:r>
              <a:rPr lang="en-US" altLang="en-US"/>
              <a:t>note spurious works using names of apostles (even Gospel of Judas, Gospel of Thomas to up status, Hebrews questioned)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Was it received by the people of God?—by apostles, church—</a:t>
            </a:r>
            <a:br>
              <a:rPr lang="en-US" altLang="en-US" b="1"/>
            </a:br>
            <a:r>
              <a:rPr lang="en-US" altLang="en-US"/>
              <a:t>2 Pet. 3:15f; Peter on Paul</a:t>
            </a:r>
            <a:br>
              <a:rPr lang="en-US" altLang="en-US"/>
            </a:br>
            <a:r>
              <a:rPr lang="en-US" altLang="en-US"/>
              <a:t>1 Tim. 5:18f (Deut. 25:4/Luke 10:7)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/>
              <a:t>Is it dynamic? </a:t>
            </a:r>
            <a:r>
              <a:rPr lang="en-US" altLang="en-US"/>
              <a:t>Does it come with the power of God to change lives?—Pastoral concern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F6D245F-CBD8-E785-138B-5E354793F1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534400" cy="1206500"/>
          </a:xfrm>
        </p:spPr>
        <p:txBody>
          <a:bodyPr/>
          <a:lstStyle/>
          <a:p>
            <a:pPr eaLnBrk="1" hangingPunct="1"/>
            <a:r>
              <a:rPr lang="en-US" altLang="en-US" sz="4000" b="1"/>
              <a:t>Circulation and Collection problems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8D3B73C7-2983-EAE1-E571-0D84D259B1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None of the NT writers had a New Testament—circulation Rev. 1-3</a:t>
            </a:r>
          </a:p>
          <a:p>
            <a:pPr eaLnBrk="1" hangingPunct="1"/>
            <a:r>
              <a:rPr lang="en-US" altLang="en-US" b="1"/>
              <a:t>Circulation problems:  Ephesus had it, Jerusalem didn’t, sub-collections forming</a:t>
            </a:r>
          </a:p>
          <a:p>
            <a:pPr eaLnBrk="1" hangingPunct="1"/>
            <a:r>
              <a:rPr lang="en-US" altLang="en-US" b="1"/>
              <a:t>Collection processes taking time.  Authentication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C789BDB-D44B-C82F-C84F-53708C700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/>
              <a:t>Early Church process of recognizing canon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9073FFB-C37F-CAD7-1459-8AE95E5142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Muratorian Canon:  all but 1/2 Peter, James and Hebrews; adds Wisdom of Solomon, dispute over Apocalypse of Peter, Shepherd of Hermes (helpful but not canon)—170 AD to 3</a:t>
            </a:r>
            <a:r>
              <a:rPr lang="en-US" altLang="en-US" sz="2800" b="1" baseline="30000"/>
              <a:t>rd</a:t>
            </a:r>
            <a:r>
              <a:rPr lang="en-US" altLang="en-US" sz="2800" b="1"/>
              <a:t> century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Eusebius (ca. 325 AD)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/>
              <a:t>Homolegomena: Gospels, Acts, Pauline Epistles, 1 Peter, 1 John, + Revelation (with questions)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/>
              <a:t>Antilegomena: James, Jude, 2 Peter, 2/3 John,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b="1"/>
              <a:t> Rejected:  Epistle of Barnabas, Shepherd of Hermes, Apocalypse of Peter…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rgbClr val="FFFF00"/>
                </a:solidFill>
              </a:rPr>
              <a:t>Summary, Significance, Questions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Lock And Key">
  <a:themeElements>
    <a:clrScheme name="Lock And Key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Lock And Ke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ock And Key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1059</TotalTime>
  <Words>1214</Words>
  <Application>Microsoft Office PowerPoint</Application>
  <PresentationFormat>On-screen Show (4:3)</PresentationFormat>
  <Paragraphs>164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Times New Roman</vt:lpstr>
      <vt:lpstr>Arial</vt:lpstr>
      <vt:lpstr>Symbol</vt:lpstr>
      <vt:lpstr>Calibri</vt:lpstr>
      <vt:lpstr>HebrewTh</vt:lpstr>
      <vt:lpstr>Wingdings</vt:lpstr>
      <vt:lpstr>Greekth</vt:lpstr>
      <vt:lpstr>Lock And Key</vt:lpstr>
      <vt:lpstr>From God to Us:  </vt:lpstr>
      <vt:lpstr>Where did my NIV come from? </vt:lpstr>
      <vt:lpstr>Inspiration</vt:lpstr>
      <vt:lpstr>Advantages of Written records </vt:lpstr>
      <vt:lpstr>Why the Formation of the NT Canon?</vt:lpstr>
      <vt:lpstr>Basis of Books collected:    Key Questions</vt:lpstr>
      <vt:lpstr>Basis of Books collected:</vt:lpstr>
      <vt:lpstr>Circulation and Collection problems</vt:lpstr>
      <vt:lpstr>Early Church process of recognizing canon</vt:lpstr>
      <vt:lpstr>Manuscripts: </vt:lpstr>
      <vt:lpstr>Text Criticism:  Copies</vt:lpstr>
      <vt:lpstr>External Evidence</vt:lpstr>
      <vt:lpstr>P52–John 18:31-33 (ca. 125 AD)</vt:lpstr>
      <vt:lpstr>Codex Sinaiticus -4th century AD</vt:lpstr>
      <vt:lpstr>Sinaiticus 4th century AD </vt:lpstr>
      <vt:lpstr>Miniscules--later</vt:lpstr>
      <vt:lpstr>External Evidence Amounts</vt:lpstr>
      <vt:lpstr>4 Manuscript Families</vt:lpstr>
      <vt:lpstr>Rules of Evaluating manuscripts</vt:lpstr>
      <vt:lpstr>Types of Copyist Errors</vt:lpstr>
      <vt:lpstr>Types of Copyist Errors</vt:lpstr>
      <vt:lpstr>Rules for evaluating variants</vt:lpstr>
      <vt:lpstr>3 Big NT Examples</vt:lpstr>
      <vt:lpstr>Translations</vt:lpstr>
      <vt:lpstr>English Bible</vt:lpstr>
      <vt:lpstr>Modern English Versions</vt:lpstr>
      <vt:lpstr>6 Guides for Selecting a Version</vt:lpstr>
    </vt:vector>
  </TitlesOfParts>
  <Company>Gordon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God to Us:</dc:title>
  <dc:creator>ted hildebrandt</dc:creator>
  <cp:lastModifiedBy>Ted Hildebrandt</cp:lastModifiedBy>
  <cp:revision>95</cp:revision>
  <cp:lastPrinted>1601-01-01T00:00:00Z</cp:lastPrinted>
  <dcterms:created xsi:type="dcterms:W3CDTF">2000-01-20T15:36:09Z</dcterms:created>
  <dcterms:modified xsi:type="dcterms:W3CDTF">2025-03-25T11:38:06Z</dcterms:modified>
</cp:coreProperties>
</file>