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56" r:id="rId2"/>
    <p:sldId id="305" r:id="rId3"/>
    <p:sldId id="258" r:id="rId4"/>
    <p:sldId id="313" r:id="rId5"/>
    <p:sldId id="288" r:id="rId6"/>
    <p:sldId id="301" r:id="rId7"/>
    <p:sldId id="298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96" r:id="rId16"/>
    <p:sldId id="292" r:id="rId17"/>
    <p:sldId id="268" r:id="rId18"/>
    <p:sldId id="314" r:id="rId19"/>
    <p:sldId id="315" r:id="rId20"/>
    <p:sldId id="269" r:id="rId21"/>
    <p:sldId id="270" r:id="rId22"/>
    <p:sldId id="312" r:id="rId23"/>
    <p:sldId id="271" r:id="rId24"/>
    <p:sldId id="303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310" r:id="rId37"/>
    <p:sldId id="304" r:id="rId38"/>
    <p:sldId id="283" r:id="rId39"/>
    <p:sldId id="309" r:id="rId40"/>
    <p:sldId id="302" r:id="rId41"/>
    <p:sldId id="299" r:id="rId42"/>
    <p:sldId id="297" r:id="rId43"/>
    <p:sldId id="284" r:id="rId44"/>
    <p:sldId id="311" r:id="rId45"/>
    <p:sldId id="285" r:id="rId46"/>
    <p:sldId id="287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8" autoAdjust="0"/>
    <p:restoredTop sz="94818" autoAdjust="0"/>
  </p:normalViewPr>
  <p:slideViewPr>
    <p:cSldViewPr>
      <p:cViewPr varScale="1">
        <p:scale>
          <a:sx n="109" d="100"/>
          <a:sy n="109" d="100"/>
        </p:scale>
        <p:origin x="17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110"/>
    </p:cViewPr>
  </p:sorterViewPr>
  <p:notesViewPr>
    <p:cSldViewPr>
      <p:cViewPr varScale="1">
        <p:scale>
          <a:sx n="56" d="100"/>
          <a:sy n="56" d="100"/>
        </p:scale>
        <p:origin x="18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C8147-5031-4406-B4FA-0B441F6339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1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C8147-5031-4406-B4FA-0B441F6339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1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16" descr="ARTBANNA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 descr="Arthsep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E8E22-2667-422F-B200-D977F19C1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5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EABFC-C4AD-4E2A-A8F5-ACB4E6065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734DC-4473-446A-863E-315A52C5A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2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FB12-60FE-4053-A5AC-3460B7A4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8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8D96-0C97-416A-9924-0B907C1F1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3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F078A-5CE5-4922-AD57-2F506EF6F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8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6CC21-2E66-4F67-B8C2-E8D971BE3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3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C702-92C6-4E6C-8CB2-9BE646FC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D22F-78F2-4F3D-9DA2-128E40D99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4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9488-792B-4F4B-8362-7FA7797A9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8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12B5F-200B-4C1C-A1B6-5548A6F31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6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ARTHSEPA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8" descr="Arthsep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262ABE1-8BF4-4823-897D-6830A007A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Testament Backgrounds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en-US" dirty="0" smtClean="0"/>
              <a:t>Darius (522-486 BC)  Empire organizer BBSSS GT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2"/>
            <a:ext cx="8208962" cy="4611687"/>
          </a:xfrm>
        </p:spPr>
        <p:txBody>
          <a:bodyPr/>
          <a:lstStyle/>
          <a:p>
            <a:pPr eaLnBrk="1" hangingPunct="1"/>
            <a:r>
              <a:rPr lang="en-US" dirty="0" err="1" smtClean="0"/>
              <a:t>Behistun</a:t>
            </a:r>
            <a:r>
              <a:rPr lang="en-US" dirty="0" smtClean="0"/>
              <a:t> Inscription-</a:t>
            </a:r>
            <a:r>
              <a:rPr lang="en-US" dirty="0" err="1" smtClean="0"/>
              <a:t>Elamite</a:t>
            </a:r>
            <a:r>
              <a:rPr lang="en-US" dirty="0" smtClean="0"/>
              <a:t>, Old Persian, </a:t>
            </a:r>
            <a:r>
              <a:rPr lang="en-US" dirty="0" err="1" smtClean="0"/>
              <a:t>Akkadian</a:t>
            </a:r>
            <a:r>
              <a:rPr lang="en-US" dirty="0" smtClean="0"/>
              <a:t>—usurper?</a:t>
            </a:r>
          </a:p>
          <a:p>
            <a:pPr eaLnBrk="1" hangingPunct="1"/>
            <a:r>
              <a:rPr lang="en-US" dirty="0" smtClean="0"/>
              <a:t>Benevolent (</a:t>
            </a:r>
            <a:r>
              <a:rPr lang="en-US" dirty="0" err="1" smtClean="0"/>
              <a:t>Apis</a:t>
            </a:r>
            <a:r>
              <a:rPr lang="en-US" dirty="0" smtClean="0"/>
              <a:t> bull) + Firm (Ezra 6:11) </a:t>
            </a:r>
          </a:p>
          <a:p>
            <a:pPr eaLnBrk="1" hangingPunct="1"/>
            <a:r>
              <a:rPr lang="en-US" dirty="0" smtClean="0"/>
              <a:t>Satrapy—governor organization</a:t>
            </a:r>
          </a:p>
          <a:p>
            <a:pPr eaLnBrk="1" hangingPunct="1"/>
            <a:r>
              <a:rPr lang="en-US" dirty="0" smtClean="0"/>
              <a:t>Street system-Postal system-Herodotus</a:t>
            </a:r>
          </a:p>
          <a:p>
            <a:pPr eaLnBrk="1" hangingPunct="1"/>
            <a:r>
              <a:rPr lang="en-US" dirty="0" smtClean="0"/>
              <a:t>Suez Canal? </a:t>
            </a:r>
          </a:p>
          <a:p>
            <a:pPr eaLnBrk="1" hangingPunct="1"/>
            <a:r>
              <a:rPr lang="en-US" dirty="0" smtClean="0"/>
              <a:t>Greece – Lost at Marathon</a:t>
            </a:r>
          </a:p>
          <a:p>
            <a:pPr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Temple completed (515 BC)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Xerxes I (486-465 BC)  BEG-300</a:t>
            </a: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Son of Darius</a:t>
            </a:r>
          </a:p>
          <a:p>
            <a:pPr eaLnBrk="1" hangingPunct="1"/>
            <a:r>
              <a:rPr lang="en-US" dirty="0" smtClean="0"/>
              <a:t>Babylon rebels:  Bel-</a:t>
            </a:r>
            <a:r>
              <a:rPr lang="en-US" dirty="0" err="1" smtClean="0"/>
              <a:t>Marduk</a:t>
            </a:r>
            <a:r>
              <a:rPr lang="en-US" dirty="0" smtClean="0"/>
              <a:t> statue melted down in Babylon</a:t>
            </a:r>
          </a:p>
          <a:p>
            <a:pPr eaLnBrk="1" hangingPunct="1"/>
            <a:r>
              <a:rPr lang="en-US" dirty="0" smtClean="0"/>
              <a:t>Greece – torches Athens, Loss at Salamis</a:t>
            </a:r>
          </a:p>
          <a:p>
            <a:pPr eaLnBrk="1" hangingPunct="1"/>
            <a:r>
              <a:rPr lang="en-US" dirty="0" smtClean="0"/>
              <a:t>300 Spartans stand up against Persia</a:t>
            </a:r>
          </a:p>
          <a:p>
            <a:pPr eaLnBrk="1" hangingPunct="1"/>
            <a:r>
              <a:rPr lang="en-US" dirty="0" smtClean="0"/>
              <a:t>Esther’s </a:t>
            </a:r>
            <a:r>
              <a:rPr lang="en-US" dirty="0"/>
              <a:t>husband (</a:t>
            </a:r>
            <a:r>
              <a:rPr lang="en-US" dirty="0" err="1"/>
              <a:t>Ezr</a:t>
            </a:r>
            <a:r>
              <a:rPr lang="en-US" dirty="0"/>
              <a:t> 4:6)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04800"/>
            <a:ext cx="8637588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Artaxerxes:  (464-424 BC) NEE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Nehemiah was his cupbearer—wall builder</a:t>
            </a:r>
          </a:p>
          <a:p>
            <a:pPr marL="609600" indent="-609600" eaLnBrk="1" hangingPunct="1"/>
            <a:r>
              <a:rPr lang="en-US" dirty="0" smtClean="0"/>
              <a:t>Egypt revolts</a:t>
            </a:r>
          </a:p>
          <a:p>
            <a:pPr marL="609600" indent="-609600" eaLnBrk="1" hangingPunct="1"/>
            <a:r>
              <a:rPr lang="en-US" dirty="0" smtClean="0"/>
              <a:t>Ezra returns—scribe/priest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Later Persians: Disintegration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Darius II – Peloponnesian wars (Athens/Sparta (431-404 BC)) – time of Socrates/Plato in Greece</a:t>
            </a:r>
          </a:p>
          <a:p>
            <a:pPr eaLnBrk="1" hangingPunct="1"/>
            <a:r>
              <a:rPr lang="en-US" dirty="0" smtClean="0"/>
              <a:t>Darius III – lost battle of Issus 333 BC to Alexander—End of Persian Empire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***</a:t>
            </a:r>
            <a:r>
              <a:rPr lang="en-US" dirty="0" smtClean="0">
                <a:solidFill>
                  <a:srgbClr val="FFFF00"/>
                </a:solidFill>
              </a:rPr>
              <a:t>Summarize, significance, questions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Picture Scripture </a:t>
            </a:r>
            <a:r>
              <a:rPr lang="en-US" dirty="0" smtClean="0"/>
              <a:t>– Matthew 1-5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Hellenism / Alexander 333 BC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676400"/>
            <a:ext cx="8208962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How did Alexander conquer the world in 10 years?</a:t>
            </a:r>
          </a:p>
          <a:p>
            <a:pPr eaLnBrk="1" hangingPunct="1"/>
            <a:r>
              <a:rPr lang="en-US" dirty="0" smtClean="0"/>
              <a:t>What happened to Alexander’s empire?</a:t>
            </a:r>
          </a:p>
          <a:p>
            <a:pPr eaLnBrk="1" hangingPunct="1"/>
            <a:r>
              <a:rPr lang="en-US" dirty="0" smtClean="0"/>
              <a:t>Why is the NT written in Greek instead of Hebrew?</a:t>
            </a:r>
          </a:p>
          <a:p>
            <a:pPr eaLnBrk="1" hangingPunct="1"/>
            <a:r>
              <a:rPr lang="en-US" dirty="0" smtClean="0"/>
              <a:t>How did the Jews get from Alexander to Roman rule?</a:t>
            </a:r>
          </a:p>
          <a:p>
            <a:pPr eaLnBrk="1" hangingPunct="1"/>
            <a:r>
              <a:rPr lang="en-US" dirty="0" smtClean="0"/>
              <a:t>Who were the Maccabees?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ersian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954"/>
            <a:ext cx="9220200" cy="685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551613"/>
            <a:ext cx="685800" cy="107950"/>
          </a:xfrm>
        </p:spPr>
        <p:txBody>
          <a:bodyPr/>
          <a:lstStyle/>
          <a:p>
            <a:pPr eaLnBrk="1" hangingPunct="1"/>
            <a:r>
              <a:rPr lang="en-US" sz="100" smtClean="0"/>
              <a:t>Persian Empire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17500" y="1362075"/>
            <a:ext cx="8637588" cy="122238"/>
          </a:xfrm>
        </p:spPr>
        <p:txBody>
          <a:bodyPr/>
          <a:lstStyle/>
          <a:p>
            <a:pPr eaLnBrk="1" hangingPunct="1"/>
            <a:r>
              <a:rPr lang="en-US" sz="200" smtClean="0"/>
              <a:t>Aegean Sea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22"/>
            <a:ext cx="10795896" cy="809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Alexander III (333 BC)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Philip II of Macedon –army fighting machine, son’s teacher Aristotle, 336 assassinated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Alexander’s background-Aristotle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Granicus</a:t>
            </a:r>
            <a:r>
              <a:rPr lang="en-US" sz="2800" dirty="0" smtClean="0"/>
              <a:t> River victory over Persians-334 BC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Issus victory over Persians (333 BC)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Tyre</a:t>
            </a:r>
            <a:r>
              <a:rPr lang="en-US" sz="2800" dirty="0" smtClean="0"/>
              <a:t> (</a:t>
            </a:r>
            <a:r>
              <a:rPr lang="en-US" sz="2800" dirty="0" err="1" smtClean="0"/>
              <a:t>Ezek</a:t>
            </a:r>
            <a:r>
              <a:rPr lang="en-US" sz="2800" dirty="0" smtClean="0"/>
              <a:t> 26:1-6) -7 months, + on Jews (Josephus)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Siwa</a:t>
            </a:r>
            <a:r>
              <a:rPr lang="en-US" sz="2800" dirty="0" smtClean="0"/>
              <a:t> in Egypt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Babylon – Roxanne, </a:t>
            </a:r>
            <a:r>
              <a:rPr lang="en-US" sz="2800" dirty="0" err="1" smtClean="0"/>
              <a:t>Opis</a:t>
            </a:r>
            <a:r>
              <a:rPr lang="en-US" sz="2800" dirty="0" smtClean="0"/>
              <a:t> banquet, intermarriage, drunk a lot…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Hindu Kush mountains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6544"/>
          </a:xfrm>
        </p:spPr>
      </p:pic>
    </p:spTree>
    <p:extLst>
      <p:ext uri="{BB962C8B-B14F-4D97-AF65-F5344CB8AC3E}">
        <p14:creationId xmlns:p14="http://schemas.microsoft.com/office/powerpoint/2010/main" val="3243912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18593"/>
          </a:xfrm>
        </p:spPr>
      </p:pic>
    </p:spTree>
    <p:extLst>
      <p:ext uri="{BB962C8B-B14F-4D97-AF65-F5344CB8AC3E}">
        <p14:creationId xmlns:p14="http://schemas.microsoft.com/office/powerpoint/2010/main" val="89923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“Look, the lamb of God which takes away the sin of the world</a:t>
            </a:r>
            <a:r>
              <a:rPr lang="en-US" dirty="0" smtClean="0"/>
              <a:t>” John 1:29</a:t>
            </a:r>
          </a:p>
          <a:p>
            <a:r>
              <a:rPr lang="en-US" dirty="0" smtClean="0"/>
              <a:t>Climax of Institutions of Israel:</a:t>
            </a:r>
          </a:p>
          <a:p>
            <a:pPr lvl="1"/>
            <a:r>
              <a:rPr lang="en-US" dirty="0" smtClean="0"/>
              <a:t>Prophet: </a:t>
            </a:r>
            <a:r>
              <a:rPr lang="en-US" dirty="0" err="1" smtClean="0"/>
              <a:t>Deut</a:t>
            </a:r>
            <a:r>
              <a:rPr lang="en-US" dirty="0" smtClean="0"/>
              <a:t> 18, Mal. 4:5f</a:t>
            </a:r>
          </a:p>
          <a:p>
            <a:pPr lvl="1"/>
            <a:r>
              <a:rPr lang="en-US" dirty="0" smtClean="0"/>
              <a:t>King: greater son of David; temple builder</a:t>
            </a:r>
          </a:p>
          <a:p>
            <a:pPr lvl="1"/>
            <a:r>
              <a:rPr lang="en-US" dirty="0" smtClean="0"/>
              <a:t>Priest: Aaronic </a:t>
            </a:r>
            <a:r>
              <a:rPr lang="en-US" dirty="0" smtClean="0">
                <a:sym typeface="Wingdings" pitchFamily="2" charset="2"/>
              </a:rPr>
              <a:t> Melchizedek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Alexander (333 BC)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Cultural amalgamations –transcending the polis (city)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globalization</a:t>
            </a:r>
            <a:r>
              <a:rPr lang="en-US" dirty="0"/>
              <a:t>; Polis to </a:t>
            </a:r>
            <a:r>
              <a:rPr lang="en-US" dirty="0" err="1"/>
              <a:t>oikoumene</a:t>
            </a:r>
            <a:r>
              <a:rPr lang="en-US" dirty="0"/>
              <a:t> (whole civilized world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Importance for NT: language, worldview: east [Semitic]</a:t>
            </a:r>
            <a:r>
              <a:rPr lang="en-US" dirty="0" smtClean="0">
                <a:sym typeface="Wingdings" pitchFamily="2" charset="2"/>
              </a:rPr>
              <a:t> west [Hellenistic]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***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Summarize, significance, Questions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81000"/>
            <a:ext cx="9372600" cy="1446550"/>
          </a:xfrm>
        </p:spPr>
        <p:txBody>
          <a:bodyPr/>
          <a:lstStyle/>
          <a:p>
            <a:pPr eaLnBrk="1" hangingPunct="1"/>
            <a:r>
              <a:rPr lang="en-US" dirty="0" smtClean="0"/>
              <a:t>Diadochi </a:t>
            </a:r>
            <a:r>
              <a:rPr lang="en-US" sz="1800" dirty="0" smtClean="0"/>
              <a:t>[successors]</a:t>
            </a:r>
            <a:r>
              <a:rPr lang="en-US" dirty="0" smtClean="0"/>
              <a:t>– 4 Generals CLAPS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Cassander</a:t>
            </a:r>
            <a:r>
              <a:rPr lang="en-US" dirty="0" smtClean="0"/>
              <a:t> – Macedonia/Greece</a:t>
            </a:r>
          </a:p>
          <a:p>
            <a:pPr eaLnBrk="1" hangingPunct="1"/>
            <a:r>
              <a:rPr lang="en-US" dirty="0" smtClean="0"/>
              <a:t>Lysimachus - Thrace</a:t>
            </a:r>
          </a:p>
          <a:p>
            <a:pPr eaLnBrk="1" hangingPunct="1"/>
            <a:r>
              <a:rPr lang="en-US" dirty="0" err="1" smtClean="0"/>
              <a:t>Antigonus</a:t>
            </a:r>
            <a:r>
              <a:rPr lang="en-US" dirty="0" smtClean="0"/>
              <a:t>  - Turkey/Syria</a:t>
            </a:r>
          </a:p>
          <a:p>
            <a:pPr eaLnBrk="1" hangingPunct="1"/>
            <a:r>
              <a:rPr lang="en-US" dirty="0" smtClean="0"/>
              <a:t>Ptolemy son of </a:t>
            </a:r>
            <a:r>
              <a:rPr lang="en-US" dirty="0" err="1" smtClean="0"/>
              <a:t>Lagi</a:t>
            </a:r>
            <a:r>
              <a:rPr lang="en-US" dirty="0" smtClean="0"/>
              <a:t> – Egypt</a:t>
            </a:r>
          </a:p>
          <a:p>
            <a:pPr eaLnBrk="1" hangingPunct="1"/>
            <a:r>
              <a:rPr lang="en-US" dirty="0" err="1" smtClean="0"/>
              <a:t>Seleucus</a:t>
            </a:r>
            <a:r>
              <a:rPr lang="en-US" dirty="0" smtClean="0"/>
              <a:t>– Iraq/Babylon to India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551613"/>
            <a:ext cx="685800" cy="107950"/>
          </a:xfrm>
        </p:spPr>
        <p:txBody>
          <a:bodyPr/>
          <a:lstStyle/>
          <a:p>
            <a:pPr eaLnBrk="1" hangingPunct="1"/>
            <a:r>
              <a:rPr lang="en-US" sz="100" smtClean="0"/>
              <a:t>Persian Empire</a:t>
            </a:r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Tolerant </a:t>
            </a:r>
            <a:r>
              <a:rPr lang="en-US" dirty="0" err="1" smtClean="0"/>
              <a:t>Ptolemies</a:t>
            </a:r>
            <a:r>
              <a:rPr lang="en-US" dirty="0" smtClean="0"/>
              <a:t> (323-198 BC)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 Egypt, rule Palestine (300-200 BC)</a:t>
            </a:r>
          </a:p>
          <a:p>
            <a:pPr eaLnBrk="1" hangingPunct="1"/>
            <a:r>
              <a:rPr lang="en-US" dirty="0" smtClean="0"/>
              <a:t>Ptolemy takes title of King (304 BC) </a:t>
            </a:r>
          </a:p>
          <a:p>
            <a:pPr eaLnBrk="1" hangingPunct="1"/>
            <a:r>
              <a:rPr lang="en-US" dirty="0" smtClean="0"/>
              <a:t>Alexandria built by 200 BC--Library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Ptolemaic Hellenism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Alexandrian 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</a:rPr>
              <a:t>allegorism</a:t>
            </a:r>
            <a:r>
              <a:rPr lang="en-US" dirty="0" smtClean="0"/>
              <a:t>—hermeneutics, anthropomorphisms of gods offensive </a:t>
            </a:r>
            <a:r>
              <a:rPr lang="en-US" dirty="0" smtClean="0">
                <a:sym typeface="Wingdings" panose="05000000000000000000" pitchFamily="2" charset="2"/>
              </a:rPr>
              <a:t> Zeus=logos/word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Unified language</a:t>
            </a:r>
            <a:r>
              <a:rPr lang="en-US" dirty="0" smtClean="0"/>
              <a:t>—</a:t>
            </a:r>
            <a:r>
              <a:rPr lang="en-US" dirty="0" err="1" smtClean="0"/>
              <a:t>Koine</a:t>
            </a:r>
            <a:r>
              <a:rPr lang="en-US" dirty="0" smtClean="0"/>
              <a:t> Greek</a:t>
            </a:r>
          </a:p>
          <a:p>
            <a:pPr eaLnBrk="1" hangingPunct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Septuagint</a:t>
            </a:r>
            <a:r>
              <a:rPr lang="en-US" dirty="0" smtClean="0"/>
              <a:t> (</a:t>
            </a:r>
            <a:r>
              <a:rPr lang="en-US" dirty="0" err="1" smtClean="0"/>
              <a:t>Hebrew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LXX</a:t>
            </a:r>
            <a:r>
              <a:rPr lang="en-US" dirty="0" smtClean="0"/>
              <a:t> – 250-150 BC) Greek translation of 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Hellenism—Factions in Israel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626475" cy="491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Areas of cultural interface: REAP </a:t>
            </a:r>
            <a:br>
              <a:rPr lang="en-US" dirty="0" smtClean="0"/>
            </a:br>
            <a:r>
              <a:rPr lang="en-US" dirty="0" smtClean="0"/>
              <a:t>	Religion:     Jewish // Greek // priests</a:t>
            </a:r>
            <a:br>
              <a:rPr lang="en-US" dirty="0" smtClean="0"/>
            </a:br>
            <a:r>
              <a:rPr lang="en-US" dirty="0" smtClean="0"/>
              <a:t>     Economic</a:t>
            </a:r>
            <a:r>
              <a:rPr lang="en-US" dirty="0"/>
              <a:t>:   taxes, merchants     </a:t>
            </a:r>
            <a:br>
              <a:rPr lang="en-US" dirty="0"/>
            </a:br>
            <a:r>
              <a:rPr lang="en-US" dirty="0" smtClean="0"/>
              <a:t>     Army:          generals &amp; army</a:t>
            </a:r>
            <a:br>
              <a:rPr lang="en-US" dirty="0" smtClean="0"/>
            </a:br>
            <a:r>
              <a:rPr lang="en-US" dirty="0" smtClean="0"/>
              <a:t>     Political</a:t>
            </a:r>
            <a:r>
              <a:rPr lang="en-US" dirty="0"/>
              <a:t>:      king, governors &amp; </a:t>
            </a:r>
            <a:r>
              <a:rPr lang="en-US" dirty="0" smtClean="0"/>
              <a:t>courts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Responses to Hellenism:  TAWA; </a:t>
            </a:r>
            <a:r>
              <a:rPr lang="en-US" dirty="0"/>
              <a:t>diaspora: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Tradition (Pharisees, separation ideology),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Assimilate (Sadducees),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Withdraw (Essenes, apocalyptic),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Attack (zealots)                 </a:t>
            </a:r>
            <a:r>
              <a:rPr lang="en-US" dirty="0" smtClean="0">
                <a:solidFill>
                  <a:srgbClr val="FF0000"/>
                </a:solidFill>
              </a:rPr>
              <a:t> *** </a:t>
            </a:r>
            <a:r>
              <a:rPr lang="en-US" dirty="0" smtClean="0"/>
              <a:t>SSQ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Seleucids (198-167 BC)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208962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Antiochus III (the Great) – victory </a:t>
            </a:r>
            <a:r>
              <a:rPr lang="en-US" sz="2800" dirty="0" err="1" smtClean="0"/>
              <a:t>Panion</a:t>
            </a:r>
            <a:r>
              <a:rPr lang="en-US" sz="2800" dirty="0" smtClean="0"/>
              <a:t> 198 BC gets Palestine away from Ptolemy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Romans begin taxing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Antiochus IV (175-163 BC) </a:t>
            </a:r>
            <a:r>
              <a:rPr lang="en-US" sz="2800" dirty="0" err="1" smtClean="0"/>
              <a:t>Epiphanes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Hellenize the Jews: </a:t>
            </a:r>
            <a:r>
              <a:rPr lang="en-US" sz="2400" dirty="0" err="1" smtClean="0"/>
              <a:t>Grk</a:t>
            </a:r>
            <a:r>
              <a:rPr lang="en-US" sz="2400" dirty="0" smtClean="0"/>
              <a:t>. Deities, no circumcision, </a:t>
            </a:r>
            <a:br>
              <a:rPr lang="en-US" sz="2400" dirty="0" smtClean="0"/>
            </a:br>
            <a:r>
              <a:rPr lang="en-US" sz="2400" dirty="0" smtClean="0"/>
              <a:t>eat pigs, Scriptures burned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Three high priests:  OJM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/>
              <a:t>Onias</a:t>
            </a:r>
            <a:r>
              <a:rPr lang="en-US" sz="2000" dirty="0" smtClean="0"/>
              <a:t>—money-bought High priesthood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Jason — gym, Hellenism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Menelaus—Benjamin (not Levite), temple treasure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Abomination of Desolation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Big Maccabees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Mattathias</a:t>
            </a:r>
            <a:r>
              <a:rPr lang="en-US" dirty="0" smtClean="0"/>
              <a:t> (167 BC)-- Father</a:t>
            </a:r>
          </a:p>
          <a:p>
            <a:pPr eaLnBrk="1" hangingPunct="1"/>
            <a:r>
              <a:rPr lang="en-US" dirty="0" smtClean="0"/>
              <a:t>Judas Maccabee (166-160 BC)—hammerer, Hanukkah </a:t>
            </a:r>
          </a:p>
          <a:p>
            <a:pPr eaLnBrk="1" hangingPunct="1"/>
            <a:r>
              <a:rPr lang="en-US" dirty="0" smtClean="0"/>
              <a:t>Poor </a:t>
            </a:r>
            <a:r>
              <a:rPr lang="en-US" dirty="0" err="1" smtClean="0"/>
              <a:t>Eleazar</a:t>
            </a:r>
            <a:r>
              <a:rPr lang="en-US" dirty="0" smtClean="0"/>
              <a:t>—Elephant man</a:t>
            </a:r>
          </a:p>
          <a:p>
            <a:pPr eaLnBrk="1" hangingPunct="1"/>
            <a:r>
              <a:rPr lang="en-US" dirty="0" smtClean="0"/>
              <a:t>Jonathan the diplomat, made high priest</a:t>
            </a:r>
          </a:p>
          <a:p>
            <a:pPr eaLnBrk="1" hangingPunct="1"/>
            <a:r>
              <a:rPr lang="en-US" dirty="0" smtClean="0"/>
              <a:t>Simon the dynasty builder (Hasmoneans) (142-135 BC)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Hasmoneans - Questions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are the Hasmoneans?</a:t>
            </a:r>
          </a:p>
          <a:p>
            <a:pPr eaLnBrk="1" hangingPunct="1"/>
            <a:r>
              <a:rPr lang="en-US" dirty="0" smtClean="0"/>
              <a:t>Where did the Pharisees and Sadducees come from? </a:t>
            </a:r>
          </a:p>
          <a:p>
            <a:pPr eaLnBrk="1" hangingPunct="1"/>
            <a:r>
              <a:rPr lang="en-US" dirty="0" smtClean="0"/>
              <a:t>What was Herod the Great like?  Why did everybody hate him?</a:t>
            </a:r>
          </a:p>
          <a:p>
            <a:pPr eaLnBrk="1" hangingPunct="1"/>
            <a:r>
              <a:rPr lang="en-US" dirty="0" smtClean="0"/>
              <a:t>How does Rome get into the picture?</a:t>
            </a:r>
          </a:p>
          <a:p>
            <a:pPr eaLnBrk="1" hangingPunct="1"/>
            <a:r>
              <a:rPr lang="en-US" dirty="0" smtClean="0"/>
              <a:t>Was Jesus an Essene from Qumran?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Hasmoneans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John </a:t>
            </a:r>
            <a:r>
              <a:rPr lang="en-US" dirty="0" err="1" smtClean="0"/>
              <a:t>Hyrcanus</a:t>
            </a:r>
            <a:r>
              <a:rPr lang="en-US" dirty="0" smtClean="0"/>
              <a:t> (135-104 BC)  PECC</a:t>
            </a:r>
          </a:p>
          <a:p>
            <a:pPr lvl="1" eaLnBrk="1" hangingPunct="1"/>
            <a:r>
              <a:rPr lang="en-US" dirty="0" smtClean="0"/>
              <a:t>Religious Parties – Pharisees [Hasidim] /Sadducees [Hellenists]</a:t>
            </a:r>
          </a:p>
          <a:p>
            <a:pPr lvl="1" eaLnBrk="1" hangingPunct="1"/>
            <a:r>
              <a:rPr lang="en-US" dirty="0" smtClean="0"/>
              <a:t>Expansion of territory</a:t>
            </a:r>
          </a:p>
          <a:p>
            <a:pPr lvl="1" eaLnBrk="1" hangingPunct="1"/>
            <a:r>
              <a:rPr lang="en-US" dirty="0" smtClean="0"/>
              <a:t>Circumcision </a:t>
            </a:r>
            <a:r>
              <a:rPr lang="en-US" dirty="0" err="1" smtClean="0"/>
              <a:t>Idumeans</a:t>
            </a:r>
            <a:r>
              <a:rPr lang="en-US" dirty="0" smtClean="0"/>
              <a:t> (</a:t>
            </a:r>
            <a:r>
              <a:rPr lang="en-US" dirty="0" err="1" smtClean="0"/>
              <a:t>Edomites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Children trained Greek</a:t>
            </a:r>
          </a:p>
          <a:p>
            <a:pPr eaLnBrk="1" hangingPunct="1"/>
            <a:r>
              <a:rPr lang="en-US" dirty="0" err="1" smtClean="0"/>
              <a:t>Aristobulus</a:t>
            </a:r>
            <a:r>
              <a:rPr lang="en-US" dirty="0" smtClean="0"/>
              <a:t> (103 BC)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Initial Questions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828800"/>
            <a:ext cx="8586787" cy="4916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What happens between Malachi (435 BC) and Matthew (AD 50-70)?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What shifts in culture took place between the Semitic OT and the Greek/Roman NT?  What difference does it make?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Where did the synagogue come from?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Who are the Samaritans?  Why do they hate Jews and vice versa?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Who are the Pharisees and Sadducees?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Why is the NT in Greek instead of Hebrew?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Why was that time the “right time” for God’s son to come?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pPr eaLnBrk="1" hangingPunct="1"/>
            <a:r>
              <a:rPr lang="en-US" dirty="0" smtClean="0"/>
              <a:t>Alexander </a:t>
            </a:r>
            <a:r>
              <a:rPr lang="en-US" dirty="0" err="1" smtClean="0"/>
              <a:t>Jannaeus</a:t>
            </a:r>
            <a:r>
              <a:rPr lang="en-US" dirty="0" smtClean="0"/>
              <a:t> (102-76 BC) </a:t>
            </a:r>
            <a:br>
              <a:rPr lang="en-US" dirty="0" smtClean="0"/>
            </a:br>
            <a:r>
              <a:rPr lang="en-US" dirty="0" smtClean="0"/>
              <a:t>                F CAPE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Feast of Tabernacles </a:t>
            </a:r>
          </a:p>
          <a:p>
            <a:pPr eaLnBrk="1" hangingPunct="1"/>
            <a:r>
              <a:rPr lang="en-US" dirty="0" smtClean="0"/>
              <a:t>Crucifies Pharisees </a:t>
            </a:r>
          </a:p>
          <a:p>
            <a:pPr eaLnBrk="1" hangingPunct="1"/>
            <a:r>
              <a:rPr lang="en-US" dirty="0" smtClean="0"/>
              <a:t>Assimilation of all groups</a:t>
            </a:r>
          </a:p>
          <a:p>
            <a:pPr eaLnBrk="1" hangingPunct="1"/>
            <a:r>
              <a:rPr lang="en-US" dirty="0" smtClean="0"/>
              <a:t>Pharisees ask for Syrian help</a:t>
            </a:r>
          </a:p>
          <a:p>
            <a:pPr eaLnBrk="1" hangingPunct="1"/>
            <a:r>
              <a:rPr lang="en-US" dirty="0" smtClean="0"/>
              <a:t>Expansion of territory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pPr eaLnBrk="1" hangingPunct="1"/>
            <a:r>
              <a:rPr lang="en-US" dirty="0" smtClean="0"/>
              <a:t>Salome Alexandra (75-67 BC)  HA MEPS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Hyrcanus</a:t>
            </a:r>
            <a:r>
              <a:rPr lang="en-US" dirty="0" smtClean="0"/>
              <a:t>  = high priesthood</a:t>
            </a:r>
            <a:r>
              <a:rPr lang="en-US" smtClean="0"/>
              <a:t>;  </a:t>
            </a:r>
            <a:br>
              <a:rPr lang="en-US" smtClean="0"/>
            </a:br>
            <a:r>
              <a:rPr lang="en-US" smtClean="0"/>
              <a:t>Aristobulus</a:t>
            </a:r>
            <a:r>
              <a:rPr lang="en-US" dirty="0" smtClean="0"/>
              <a:t> = army</a:t>
            </a:r>
          </a:p>
          <a:p>
            <a:pPr eaLnBrk="1" hangingPunct="1"/>
            <a:r>
              <a:rPr lang="en-US" dirty="0" smtClean="0"/>
              <a:t>Married: </a:t>
            </a:r>
            <a:r>
              <a:rPr lang="en-US" dirty="0" err="1" smtClean="0"/>
              <a:t>Aristobolus</a:t>
            </a:r>
            <a:r>
              <a:rPr lang="en-US" dirty="0" smtClean="0">
                <a:sym typeface="Wingdings" pitchFamily="2" charset="2"/>
              </a:rPr>
              <a:t> Alexander </a:t>
            </a:r>
            <a:r>
              <a:rPr lang="en-US" dirty="0" err="1" smtClean="0">
                <a:sym typeface="Wingdings" pitchFamily="2" charset="2"/>
              </a:rPr>
              <a:t>Jannaeus</a:t>
            </a:r>
            <a:endParaRPr lang="en-US" dirty="0" smtClean="0"/>
          </a:p>
          <a:p>
            <a:pPr eaLnBrk="1" hangingPunct="1"/>
            <a:r>
              <a:rPr lang="en-US" dirty="0" smtClean="0"/>
              <a:t>Education</a:t>
            </a:r>
          </a:p>
          <a:p>
            <a:pPr eaLnBrk="1" hangingPunct="1"/>
            <a:r>
              <a:rPr lang="en-US" dirty="0" smtClean="0"/>
              <a:t>Pharisee link</a:t>
            </a:r>
          </a:p>
          <a:p>
            <a:pPr eaLnBrk="1" hangingPunct="1"/>
            <a:r>
              <a:rPr lang="en-US" dirty="0" smtClean="0"/>
              <a:t>Sadducees abused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Hyrcanus</a:t>
            </a:r>
            <a:r>
              <a:rPr lang="en-US" dirty="0" smtClean="0"/>
              <a:t> II (66-63 BC)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Takes High priesthood</a:t>
            </a:r>
          </a:p>
          <a:p>
            <a:pPr eaLnBrk="1" hangingPunct="1"/>
            <a:r>
              <a:rPr lang="en-US" dirty="0" err="1" smtClean="0"/>
              <a:t>Aristobulus</a:t>
            </a:r>
            <a:r>
              <a:rPr lang="en-US" dirty="0" smtClean="0"/>
              <a:t> and Sadducees march on Jerusalem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Aristobulus</a:t>
            </a:r>
            <a:r>
              <a:rPr lang="en-US" dirty="0" smtClean="0"/>
              <a:t> (66-63 BC)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Hyrcanus</a:t>
            </a:r>
            <a:r>
              <a:rPr lang="en-US" dirty="0" smtClean="0"/>
              <a:t> goes to </a:t>
            </a:r>
            <a:r>
              <a:rPr lang="en-US" dirty="0" err="1" smtClean="0"/>
              <a:t>Aretas</a:t>
            </a:r>
            <a:r>
              <a:rPr lang="en-US" dirty="0" smtClean="0"/>
              <a:t> (Nabatean) for help</a:t>
            </a:r>
          </a:p>
          <a:p>
            <a:pPr eaLnBrk="1" hangingPunct="1"/>
            <a:r>
              <a:rPr lang="en-US" dirty="0" smtClean="0"/>
              <a:t>Enter Rome to break up the fight (63 BC)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Rome takes over (63 BC)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Pompey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Antipater’s boys (</a:t>
            </a:r>
            <a:r>
              <a:rPr lang="en-US" dirty="0" err="1" smtClean="0"/>
              <a:t>Idumean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Roman Government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Senatorial provinces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Imperial provinces—legions, answerable to the emperor;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Client state under Rome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pPr eaLnBrk="1" hangingPunct="1"/>
            <a:r>
              <a:rPr lang="en-US" dirty="0" smtClean="0"/>
              <a:t>Herod the Great (37-4 BC)  JK MCBS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Julius Caesar –First Triumvirate end 46 BC with Julius Caesar as supreme leader (assassinated 44 BC, Brutus).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Herod as “King of the Jews”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Mariamne</a:t>
            </a:r>
            <a:r>
              <a:rPr lang="en-US" sz="2800" dirty="0" smtClean="0"/>
              <a:t> (Hasmonean)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Cleopatra—Marc Antony, Second Triumvirate and Augustus (31 BC-14AD) as savior and good news (Luke)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Herod the Builder: Caesarea, Masada, Temple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Sons &amp; Wife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holylandarchive.com/photos_src/ICDSMSVS01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4028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Tetrarchs after Herod	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Archelaus</a:t>
            </a:r>
            <a:r>
              <a:rPr lang="en-US" dirty="0" smtClean="0"/>
              <a:t>:  gets Judea, </a:t>
            </a:r>
            <a:r>
              <a:rPr lang="en-US" dirty="0" err="1" smtClean="0"/>
              <a:t>Idumea</a:t>
            </a:r>
            <a:r>
              <a:rPr lang="en-US" dirty="0" smtClean="0"/>
              <a:t> &amp; Samaria [huge], kills 3,000 pilgrims to Jerusalem—exiled to Gaul (6 AD)</a:t>
            </a:r>
          </a:p>
          <a:p>
            <a:pPr eaLnBrk="1" hangingPunct="1"/>
            <a:r>
              <a:rPr lang="en-US" dirty="0" smtClean="0"/>
              <a:t>Herod Antipas: gets Galilee &amp; </a:t>
            </a:r>
            <a:r>
              <a:rPr lang="en-US" dirty="0" err="1" smtClean="0"/>
              <a:t>Perea</a:t>
            </a:r>
            <a:r>
              <a:rPr lang="en-US" dirty="0" smtClean="0"/>
              <a:t>:  Kills John Bapt. At trial of Jesus, exiled France</a:t>
            </a:r>
          </a:p>
          <a:p>
            <a:pPr eaLnBrk="1" hangingPunct="1"/>
            <a:r>
              <a:rPr lang="en-US" dirty="0" smtClean="0"/>
              <a:t>Herod Philip:  Golan Heights, wife goes to Antipas </a:t>
            </a:r>
          </a:p>
          <a:p>
            <a:pPr eaLnBrk="1" hangingPunct="1"/>
            <a:r>
              <a:rPr lang="en-US" dirty="0" smtClean="0"/>
              <a:t>Supposed to be 4 but only 3 listed; </a:t>
            </a:r>
            <a:r>
              <a:rPr lang="en-US" dirty="0" err="1" smtClean="0"/>
              <a:t>Archelaus</a:t>
            </a:r>
            <a:r>
              <a:rPr lang="en-US" dirty="0" smtClean="0"/>
              <a:t> may have 2 sections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Jewish Sects -- Pharisees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815387" cy="491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Pharisees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History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Sources—oral tradition big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Two types:  Expository // Logical deductions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Expository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Midrash</a:t>
            </a:r>
            <a:r>
              <a:rPr lang="en-US" sz="2800" dirty="0" smtClean="0"/>
              <a:t> (ca. 200 AD) expository on Scripture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 dirty="0" err="1" smtClean="0"/>
              <a:t>Halakhah</a:t>
            </a:r>
            <a:r>
              <a:rPr lang="en-US" sz="2800" dirty="0" smtClean="0"/>
              <a:t>: legal—</a:t>
            </a:r>
            <a:r>
              <a:rPr lang="en-US" sz="2800" dirty="0" err="1" smtClean="0"/>
              <a:t>ca</a:t>
            </a:r>
            <a:r>
              <a:rPr lang="en-US" sz="2800" dirty="0" smtClean="0"/>
              <a:t> 200 AD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 dirty="0" err="1" smtClean="0"/>
              <a:t>Haggadah</a:t>
            </a:r>
            <a:r>
              <a:rPr lang="en-US" sz="2800" dirty="0" smtClean="0"/>
              <a:t>: stories—Rabbis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rgbClr val="FFFF00"/>
                </a:solidFill>
              </a:rPr>
              <a:t>Targums</a:t>
            </a:r>
            <a:r>
              <a:rPr lang="en-US" sz="2800" dirty="0" smtClean="0"/>
              <a:t>:  Hebrew </a:t>
            </a:r>
            <a:r>
              <a:rPr lang="en-US" sz="2800" dirty="0" smtClean="0">
                <a:sym typeface="Wingdings" pitchFamily="2" charset="2"/>
              </a:rPr>
              <a:t> Aramaic translations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Oral 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Logical extractions/deductions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rgbClr val="FFFF00"/>
                </a:solidFill>
              </a:rPr>
              <a:t>Mishna</a:t>
            </a:r>
            <a:r>
              <a:rPr lang="en-US" sz="2800" dirty="0" smtClean="0"/>
              <a:t> </a:t>
            </a:r>
            <a:r>
              <a:rPr lang="en-US" sz="2800" dirty="0"/>
              <a:t>(200 AD)…oral tradition at </a:t>
            </a:r>
            <a:r>
              <a:rPr lang="en-US" sz="2800" dirty="0" smtClean="0"/>
              <a:t>Sinai; reflects beliefs around the time of Christ</a:t>
            </a:r>
            <a:endParaRPr lang="en-US" sz="2800" dirty="0"/>
          </a:p>
          <a:p>
            <a:pPr lvl="2" eaLnBrk="1" hangingPunct="1">
              <a:lnSpc>
                <a:spcPct val="9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Tosefta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250 AD –supplement comments on Mishnah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</a:rPr>
              <a:t>Talmud</a:t>
            </a:r>
            <a:r>
              <a:rPr lang="en-US" sz="2800" dirty="0"/>
              <a:t> (elaboration on Mishnah):   Babylonian (400 AD);  Jerusalem (600 AD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82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Galatians 4:4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when the set time had fully come, God sent his Son, born of a woman, born under the law.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41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Extra biblical sources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Apocrypha</a:t>
            </a:r>
            <a:r>
              <a:rPr lang="en-US" dirty="0" smtClean="0"/>
              <a:t>: 1 &amp; 2 Mac., Ben </a:t>
            </a:r>
            <a:r>
              <a:rPr lang="en-US" dirty="0" err="1" smtClean="0"/>
              <a:t>Sirach</a:t>
            </a:r>
            <a:r>
              <a:rPr lang="en-US" dirty="0" smtClean="0"/>
              <a:t>, Wisdom of Solomon—not accepted by the Jews, 16</a:t>
            </a:r>
            <a:r>
              <a:rPr lang="en-US" baseline="30000" dirty="0" smtClean="0"/>
              <a:t>th</a:t>
            </a:r>
            <a:r>
              <a:rPr lang="en-US" dirty="0" smtClean="0"/>
              <a:t> century AD first time in church council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NT </a:t>
            </a:r>
            <a:r>
              <a:rPr lang="en-US" dirty="0" err="1" smtClean="0">
                <a:solidFill>
                  <a:srgbClr val="FFFF00"/>
                </a:solidFill>
              </a:rPr>
              <a:t>Pseudepigrapha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  Gospels of [Judas, Peter, Thomas. Phillip…];     </a:t>
            </a:r>
            <a:br>
              <a:rPr lang="en-US" dirty="0" smtClean="0"/>
            </a:br>
            <a:r>
              <a:rPr lang="en-US" dirty="0" smtClean="0"/>
              <a:t>  Apocalypses of [Peter; Paul, Thomas]  </a:t>
            </a:r>
            <a:br>
              <a:rPr lang="en-US" dirty="0" smtClean="0"/>
            </a:br>
            <a:r>
              <a:rPr lang="en-US" dirty="0" smtClean="0"/>
              <a:t>  Acts of [Peter, Paul, Andrew, John, Thomas]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pPr eaLnBrk="1" hangingPunct="1"/>
            <a:r>
              <a:rPr lang="en-US" dirty="0" smtClean="0"/>
              <a:t>New Testament Rabbinic Examples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Matt 23:25-26:  “Woe to you, scribes and Pharisees, hypocrites! For you cleanse the outside of the cup and plate but inside they are full of extortion; cf. Mishnah; </a:t>
            </a:r>
            <a:r>
              <a:rPr lang="en-US" sz="2800" dirty="0" err="1" smtClean="0"/>
              <a:t>Shammai</a:t>
            </a:r>
            <a:r>
              <a:rPr lang="en-US" sz="2800" dirty="0" smtClean="0"/>
              <a:t> (outside clean important), Hillel (inside is what matters)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Lord’s prayer; </a:t>
            </a:r>
            <a:r>
              <a:rPr lang="en-US" sz="2800" dirty="0" err="1" smtClean="0"/>
              <a:t>Lk</a:t>
            </a:r>
            <a:r>
              <a:rPr lang="en-US" sz="2800" dirty="0" smtClean="0"/>
              <a:t>. 11:1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Mat 7:4:  You hypocrite, first cast the beam out of your own eye; and then shall you see clearly to cast out the mote out of your brother’s eye—Rabbi </a:t>
            </a:r>
            <a:r>
              <a:rPr lang="en-US" sz="2800" dirty="0" err="1" smtClean="0"/>
              <a:t>Tarfon</a:t>
            </a:r>
            <a:r>
              <a:rPr lang="en-US" sz="2800" dirty="0" smtClean="0"/>
              <a:t> similar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Parables not found in DSS or </a:t>
            </a:r>
            <a:r>
              <a:rPr lang="en-US" sz="2800" dirty="0" err="1" smtClean="0"/>
              <a:t>pseudepigrapha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but prolific in the Midrashim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Jewish Sects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Saul/Paul; </a:t>
            </a:r>
            <a:r>
              <a:rPr lang="en-US" dirty="0" err="1" smtClean="0"/>
              <a:t>Gamaliel</a:t>
            </a:r>
            <a:r>
              <a:rPr lang="en-US" dirty="0" smtClean="0"/>
              <a:t>, Nicodemus—Pharisee Phil. 3:6f; respected by most!  </a:t>
            </a:r>
          </a:p>
          <a:p>
            <a:pPr eaLnBrk="1" hangingPunct="1"/>
            <a:r>
              <a:rPr lang="en-US" dirty="0" smtClean="0"/>
              <a:t>Sadducees--Hellenists</a:t>
            </a:r>
          </a:p>
          <a:p>
            <a:pPr lvl="1" eaLnBrk="1" hangingPunct="1"/>
            <a:r>
              <a:rPr lang="en-US" dirty="0" smtClean="0"/>
              <a:t>History—upper class, high priests; unpopular with masses</a:t>
            </a:r>
          </a:p>
          <a:p>
            <a:pPr lvl="1" eaLnBrk="1" hangingPunct="1"/>
            <a:r>
              <a:rPr lang="en-US" dirty="0" smtClean="0"/>
              <a:t>Beliefs: no resurrection, angels, oral tradition</a:t>
            </a:r>
          </a:p>
          <a:p>
            <a:pPr eaLnBrk="1" hangingPunct="1"/>
            <a:r>
              <a:rPr lang="en-US" dirty="0" smtClean="0"/>
              <a:t>Essenes – Qumran-DSS</a:t>
            </a:r>
          </a:p>
          <a:p>
            <a:pPr lvl="1" eaLnBrk="1" hangingPunct="1"/>
            <a:r>
              <a:rPr lang="en-US" dirty="0" smtClean="0"/>
              <a:t>History—</a:t>
            </a:r>
            <a:r>
              <a:rPr lang="en-US" dirty="0" err="1" smtClean="0"/>
              <a:t>Hasmonean</a:t>
            </a:r>
            <a:r>
              <a:rPr lang="en-US" dirty="0" smtClean="0"/>
              <a:t>/</a:t>
            </a:r>
            <a:r>
              <a:rPr lang="en-US" dirty="0" err="1" smtClean="0"/>
              <a:t>Zadokite</a:t>
            </a:r>
            <a:r>
              <a:rPr lang="en-US" dirty="0" smtClean="0"/>
              <a:t>  temple split</a:t>
            </a:r>
          </a:p>
          <a:p>
            <a:pPr lvl="1" eaLnBrk="1" hangingPunct="1"/>
            <a:r>
              <a:rPr lang="en-US" dirty="0" smtClean="0"/>
              <a:t>Beliefs—</a:t>
            </a:r>
            <a:r>
              <a:rPr lang="en-US" dirty="0" err="1" smtClean="0"/>
              <a:t>torah</a:t>
            </a:r>
            <a:r>
              <a:rPr lang="en-US" dirty="0" smtClean="0"/>
              <a:t> over temple scribes, monastic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Jewish Sects (cont.)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Zealots –Kingdom political/military</a:t>
            </a:r>
          </a:p>
          <a:p>
            <a:pPr eaLnBrk="1" hangingPunct="1"/>
            <a:r>
              <a:rPr lang="en-US" dirty="0" smtClean="0"/>
              <a:t>Samaritans—tale of two temples;</a:t>
            </a:r>
          </a:p>
          <a:p>
            <a:pPr lvl="1" eaLnBrk="1" hangingPunct="1"/>
            <a:r>
              <a:rPr lang="en-US" dirty="0" smtClean="0"/>
              <a:t>Origins</a:t>
            </a:r>
          </a:p>
          <a:p>
            <a:pPr lvl="1" eaLnBrk="1" hangingPunct="1"/>
            <a:r>
              <a:rPr lang="en-US" dirty="0" smtClean="0"/>
              <a:t>John </a:t>
            </a:r>
            <a:r>
              <a:rPr lang="en-US" dirty="0" err="1" smtClean="0"/>
              <a:t>Hrycanus</a:t>
            </a:r>
            <a:r>
              <a:rPr lang="en-US" dirty="0" smtClean="0"/>
              <a:t> destroys Samaritan temple</a:t>
            </a:r>
          </a:p>
          <a:p>
            <a:pPr eaLnBrk="1" hangingPunct="1"/>
            <a:r>
              <a:rPr lang="en-US" dirty="0" smtClean="0"/>
              <a:t>Diaspora:  Jews scattered around the world still, synagogues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srael-Color-NamesGenesis-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2" y="-1909465"/>
            <a:ext cx="8686800" cy="102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609600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Galilee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195935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Samaria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25333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Jude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2302669"/>
            <a:ext cx="76200" cy="457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2129135"/>
            <a:ext cx="139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Caesarea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73380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Joppa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14600" y="3992881"/>
            <a:ext cx="76200" cy="457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 flipH="1">
            <a:off x="4078727" y="1219200"/>
            <a:ext cx="151980" cy="12310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98439" y="914400"/>
            <a:ext cx="139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Nazareth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1421" y="3272135"/>
            <a:ext cx="92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Perea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Institutions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828800"/>
            <a:ext cx="8208962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Sanhedrin: High Priest run, Sadducees+ </a:t>
            </a:r>
            <a:r>
              <a:rPr lang="en-US" dirty="0" err="1" smtClean="0"/>
              <a:t>scribes+elders</a:t>
            </a:r>
            <a:endParaRPr lang="en-US" dirty="0" smtClean="0"/>
          </a:p>
          <a:p>
            <a:pPr lvl="1" eaLnBrk="1" hangingPunct="1"/>
            <a:r>
              <a:rPr lang="en-US" dirty="0" smtClean="0"/>
              <a:t>Arrest and trial, no capital punishment; this court was disbanded after 70 AD</a:t>
            </a:r>
          </a:p>
          <a:p>
            <a:pPr eaLnBrk="1" hangingPunct="1"/>
            <a:r>
              <a:rPr lang="en-US" dirty="0" smtClean="0"/>
              <a:t>Synagogue—background, diaspora</a:t>
            </a:r>
          </a:p>
          <a:p>
            <a:pPr lvl="1" eaLnBrk="1" hangingPunct="1"/>
            <a:r>
              <a:rPr lang="en-US" dirty="0" smtClean="0"/>
              <a:t>Structure: 10 heads</a:t>
            </a:r>
          </a:p>
          <a:p>
            <a:pPr lvl="1" eaLnBrk="1" hangingPunct="1"/>
            <a:r>
              <a:rPr lang="en-US" dirty="0" smtClean="0"/>
              <a:t>4 Functions: school, worship, court, social (marrying/burying) among diaspora</a:t>
            </a:r>
          </a:p>
          <a:p>
            <a:pPr lvl="1" eaLnBrk="1" hangingPunct="1"/>
            <a:r>
              <a:rPr lang="en-US" dirty="0" smtClean="0"/>
              <a:t>Worship: </a:t>
            </a:r>
            <a:r>
              <a:rPr lang="en-US" dirty="0" err="1"/>
              <a:t>S</a:t>
            </a:r>
            <a:r>
              <a:rPr lang="en-US" dirty="0" err="1" smtClean="0"/>
              <a:t>hema</a:t>
            </a:r>
            <a:r>
              <a:rPr lang="en-US" dirty="0" smtClean="0"/>
              <a:t>, prayer, Scripture, sermon, blessing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NT –Jewish backgrounds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Josephus (37-100) </a:t>
            </a:r>
            <a:r>
              <a:rPr lang="en-US" dirty="0" smtClean="0"/>
              <a:t>–Jewish historian using Greek </a:t>
            </a:r>
            <a:r>
              <a:rPr lang="en-US" dirty="0" err="1" smtClean="0"/>
              <a:t>historiographic</a:t>
            </a:r>
            <a:r>
              <a:rPr lang="en-US" dirty="0" smtClean="0"/>
              <a:t> methods</a:t>
            </a:r>
          </a:p>
          <a:p>
            <a:pPr eaLnBrk="1" hangingPunct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Philo (20 BC-50 AD)—</a:t>
            </a:r>
            <a:r>
              <a:rPr lang="en-US" dirty="0" smtClean="0"/>
              <a:t>Alexandrian Jew, merging of Greek philosophy and Judaism</a:t>
            </a:r>
          </a:p>
          <a:p>
            <a:pPr eaLnBrk="1" hangingPunct="1"/>
            <a:r>
              <a:rPr lang="en-US" dirty="0" smtClean="0"/>
              <a:t>Later Judaism would see the LXX/Septuagint as a second golden calf (product of Hellenism; used by Christians)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551613"/>
            <a:ext cx="685800" cy="107950"/>
          </a:xfrm>
        </p:spPr>
        <p:txBody>
          <a:bodyPr/>
          <a:lstStyle/>
          <a:p>
            <a:pPr eaLnBrk="1" hangingPunct="1"/>
            <a:r>
              <a:rPr lang="en-US" sz="100" smtClean="0"/>
              <a:t>Persian Empire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Fertile Crescent Topographical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317500" y="1362075"/>
            <a:ext cx="8637588" cy="122238"/>
          </a:xfrm>
        </p:spPr>
        <p:txBody>
          <a:bodyPr/>
          <a:lstStyle/>
          <a:p>
            <a:pPr eaLnBrk="1" hangingPunct="1"/>
            <a:r>
              <a:rPr lang="en-US" sz="200" smtClean="0"/>
              <a:t>Aegean Sea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Conquering Empires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31" y="4495800"/>
            <a:ext cx="8773169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>586 BC Jerusalem falls – people deported to Babylon (Nebuchadnezzar)-1</a:t>
            </a:r>
            <a:r>
              <a:rPr lang="en-US" baseline="30000" dirty="0" smtClean="0"/>
              <a:t>st</a:t>
            </a:r>
            <a:r>
              <a:rPr lang="en-US" dirty="0" smtClean="0"/>
              <a:t> temple gone</a:t>
            </a:r>
          </a:p>
          <a:p>
            <a:pPr eaLnBrk="1" hangingPunct="1"/>
            <a:r>
              <a:rPr lang="en-US" dirty="0" smtClean="0"/>
              <a:t>70 AD  2</a:t>
            </a:r>
            <a:r>
              <a:rPr lang="en-US" baseline="30000" dirty="0" smtClean="0"/>
              <a:t>nd</a:t>
            </a:r>
            <a:r>
              <a:rPr lang="en-US" dirty="0" smtClean="0"/>
              <a:t> Temple destroyed by Rome –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Summarize, Significance, Questions (SSQ)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0830" y="1976735"/>
            <a:ext cx="8011170" cy="2605683"/>
            <a:chOff x="370830" y="1976735"/>
            <a:chExt cx="8011170" cy="2605683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1981200"/>
              <a:ext cx="1439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Assyria</a:t>
              </a:r>
              <a:endParaRPr 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0" y="1981200"/>
              <a:ext cx="1576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Babylon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31182" y="1981200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Persia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9554" y="1981200"/>
              <a:ext cx="13484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Greeks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63896" y="1976735"/>
              <a:ext cx="1165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Rome</a:t>
              </a:r>
              <a:endParaRPr lang="en-US" dirty="0"/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V="1">
              <a:off x="370830" y="2639620"/>
              <a:ext cx="8011170" cy="27381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2442413" y="2796490"/>
              <a:ext cx="12875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612</a:t>
              </a:r>
              <a:r>
                <a:rPr lang="en-US" dirty="0" smtClean="0"/>
                <a:t> BC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6468" y="2819399"/>
              <a:ext cx="12875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539</a:t>
              </a:r>
              <a:r>
                <a:rPr lang="en-US" dirty="0" smtClean="0"/>
                <a:t> BC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8800" y="2827348"/>
              <a:ext cx="12875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333</a:t>
              </a:r>
              <a:r>
                <a:rPr lang="en-US" dirty="0" smtClean="0"/>
                <a:t> BC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63896" y="2789248"/>
              <a:ext cx="10823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63</a:t>
              </a:r>
              <a:r>
                <a:rPr lang="en-US" dirty="0" smtClean="0"/>
                <a:t> BC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3505200"/>
              <a:ext cx="31473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Dates of Empire </a:t>
              </a:r>
              <a:br>
                <a:rPr lang="en-US" sz="3200" dirty="0" smtClean="0"/>
              </a:br>
              <a:r>
                <a:rPr lang="en-US" sz="3200" dirty="0" smtClean="0"/>
                <a:t>       Defeats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55088" cy="769441"/>
          </a:xfrm>
        </p:spPr>
        <p:txBody>
          <a:bodyPr/>
          <a:lstStyle/>
          <a:p>
            <a:pPr eaLnBrk="1" hangingPunct="1"/>
            <a:r>
              <a:rPr lang="en-US" dirty="0" smtClean="0"/>
              <a:t>Persians (539-333 BC) BB(</a:t>
            </a:r>
            <a:r>
              <a:rPr lang="en-US" dirty="0" err="1" smtClean="0"/>
              <a:t>i</a:t>
            </a:r>
            <a:r>
              <a:rPr lang="en-US" dirty="0" smtClean="0"/>
              <a:t>)BLED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2" y="1941512"/>
            <a:ext cx="8510587" cy="46878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559 Cyrus become king </a:t>
            </a:r>
          </a:p>
          <a:p>
            <a:pPr eaLnBrk="1" hangingPunct="1"/>
            <a:r>
              <a:rPr lang="en-US" sz="2800" dirty="0" smtClean="0"/>
              <a:t>Cyrus in Bible Isa 45:1; 44:28; Ezra 1:2-4 (Edict); Ezra 6:3-8-reiterated by Darius </a:t>
            </a:r>
          </a:p>
          <a:p>
            <a:pPr eaLnBrk="1" hangingPunct="1"/>
            <a:r>
              <a:rPr lang="en-US" sz="2800" dirty="0" smtClean="0"/>
              <a:t>Benevolent policies—respect local customs, reverses exiles</a:t>
            </a:r>
          </a:p>
          <a:p>
            <a:pPr eaLnBrk="1" hangingPunct="1"/>
            <a:r>
              <a:rPr lang="en-US" sz="2800" dirty="0" smtClean="0"/>
              <a:t>3 Empires to conquer:  Babylon, Lydia, Egypt</a:t>
            </a:r>
          </a:p>
          <a:p>
            <a:pPr lvl="1" eaLnBrk="1" hangingPunct="1"/>
            <a:r>
              <a:rPr lang="en-US" sz="2400" dirty="0" smtClean="0"/>
              <a:t>Babylon - </a:t>
            </a:r>
            <a:r>
              <a:rPr lang="en-US" sz="2400" dirty="0" err="1" smtClean="0"/>
              <a:t>Nabonidas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Lydia – Croesus-Delphi Oracle</a:t>
            </a:r>
          </a:p>
          <a:p>
            <a:pPr lvl="1" eaLnBrk="1" hangingPunct="1"/>
            <a:r>
              <a:rPr lang="en-US" sz="2400" dirty="0" smtClean="0"/>
              <a:t>Egypt—left to son Cambyses—disaster, </a:t>
            </a:r>
            <a:r>
              <a:rPr lang="en-US" sz="2400" dirty="0" err="1" smtClean="0"/>
              <a:t>Amasis</a:t>
            </a:r>
            <a:r>
              <a:rPr lang="en-US" sz="2400" dirty="0" smtClean="0"/>
              <a:t>, </a:t>
            </a:r>
            <a:r>
              <a:rPr lang="en-US" sz="2400" dirty="0" err="1" smtClean="0"/>
              <a:t>Siwa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Death / body 1000 miles / respect from Alexander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5" autoUpdateAnimBg="0"/>
    </p:bldLst>
  </p:timing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3983</TotalTime>
  <Words>1526</Words>
  <Application>Microsoft Office PowerPoint</Application>
  <PresentationFormat>On-screen Show (4:3)</PresentationFormat>
  <Paragraphs>230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Artsy</vt:lpstr>
      <vt:lpstr>New Testament Backgrounds</vt:lpstr>
      <vt:lpstr>OT Foundations</vt:lpstr>
      <vt:lpstr>Initial Questions</vt:lpstr>
      <vt:lpstr>Galatians 4:4</vt:lpstr>
      <vt:lpstr>Persian Empire</vt:lpstr>
      <vt:lpstr>PowerPoint Presentation</vt:lpstr>
      <vt:lpstr>Aegean Sea</vt:lpstr>
      <vt:lpstr>Conquering Empires</vt:lpstr>
      <vt:lpstr>Persians (539-333 BC) BB(i)BLED</vt:lpstr>
      <vt:lpstr>Darius (522-486 BC)  Empire organizer BBSSS GT</vt:lpstr>
      <vt:lpstr>Xerxes I (486-465 BC)  BEG-300</vt:lpstr>
      <vt:lpstr>Artaxerxes:  (464-424 BC) NEE</vt:lpstr>
      <vt:lpstr>Later Persians: Disintegration </vt:lpstr>
      <vt:lpstr>Hellenism / Alexander 333 BC</vt:lpstr>
      <vt:lpstr>Persian Empire</vt:lpstr>
      <vt:lpstr>Aegean Sea</vt:lpstr>
      <vt:lpstr>Alexander III (333 BC)</vt:lpstr>
      <vt:lpstr>PowerPoint Presentation</vt:lpstr>
      <vt:lpstr>PowerPoint Presentation</vt:lpstr>
      <vt:lpstr>Alexander (333 BC)</vt:lpstr>
      <vt:lpstr>Diadochi [successors]– 4 Generals CLAPS</vt:lpstr>
      <vt:lpstr>Persian Empire</vt:lpstr>
      <vt:lpstr>Tolerant Ptolemies (323-198 BC)</vt:lpstr>
      <vt:lpstr>Ptolemaic Hellenism</vt:lpstr>
      <vt:lpstr>Hellenism—Factions in Israel</vt:lpstr>
      <vt:lpstr>Seleucids (198-167 BC) </vt:lpstr>
      <vt:lpstr>The Big Maccabees</vt:lpstr>
      <vt:lpstr>Hasmoneans - Questions</vt:lpstr>
      <vt:lpstr>Hasmoneans</vt:lpstr>
      <vt:lpstr>Alexander Jannaeus (102-76 BC)                  F CAPE</vt:lpstr>
      <vt:lpstr>Salome Alexandra (75-67 BC)  HA MEPS</vt:lpstr>
      <vt:lpstr>Hyrcanus II (66-63 BC) </vt:lpstr>
      <vt:lpstr>Aristobulus (66-63 BC) </vt:lpstr>
      <vt:lpstr>Rome takes over (63 BC) </vt:lpstr>
      <vt:lpstr>Herod the Great (37-4 BC)  JK MCBS</vt:lpstr>
      <vt:lpstr>PowerPoint Presentation</vt:lpstr>
      <vt:lpstr>Tetrarchs after Herod </vt:lpstr>
      <vt:lpstr>Jewish Sects -- Pharisees</vt:lpstr>
      <vt:lpstr>Jewish Oral Traditions</vt:lpstr>
      <vt:lpstr>Extra biblical sources</vt:lpstr>
      <vt:lpstr>New Testament Rabbinic Examples</vt:lpstr>
      <vt:lpstr>Jewish Sects </vt:lpstr>
      <vt:lpstr>Jewish Sects (cont.)</vt:lpstr>
      <vt:lpstr>PowerPoint Presentation</vt:lpstr>
      <vt:lpstr>Institutions</vt:lpstr>
      <vt:lpstr>NT –Jewish backgrounds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Backgrounds</dc:title>
  <dc:creator>Ted Hildebrandt</dc:creator>
  <cp:lastModifiedBy>Ted Hildebrandt</cp:lastModifiedBy>
  <cp:revision>223</cp:revision>
  <cp:lastPrinted>1601-01-01T00:00:00Z</cp:lastPrinted>
  <dcterms:created xsi:type="dcterms:W3CDTF">2000-01-13T10:17:21Z</dcterms:created>
  <dcterms:modified xsi:type="dcterms:W3CDTF">2020-01-22T14:35:39Z</dcterms:modified>
</cp:coreProperties>
</file>