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77" r:id="rId2"/>
    <p:sldId id="300" r:id="rId3"/>
    <p:sldId id="306" r:id="rId4"/>
    <p:sldId id="307" r:id="rId5"/>
    <p:sldId id="308" r:id="rId6"/>
    <p:sldId id="302" r:id="rId7"/>
    <p:sldId id="303" r:id="rId8"/>
    <p:sldId id="304" r:id="rId9"/>
    <p:sldId id="305" r:id="rId10"/>
    <p:sldId id="30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251"/>
    <p:restoredTop sz="92676"/>
  </p:normalViewPr>
  <p:slideViewPr>
    <p:cSldViewPr snapToGrid="0">
      <p:cViewPr varScale="1">
        <p:scale>
          <a:sx n="31" d="100"/>
          <a:sy n="31" d="100"/>
        </p:scale>
        <p:origin x="192" y="1824"/>
      </p:cViewPr>
      <p:guideLst/>
    </p:cSldViewPr>
  </p:slideViewPr>
  <p:outlineViewPr>
    <p:cViewPr>
      <p:scale>
        <a:sx n="33" d="100"/>
        <a:sy n="33" d="100"/>
      </p:scale>
      <p:origin x="-56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C9F77C-1561-6041-80A9-499AD32183E2}" type="datetimeFigureOut">
              <a:rPr lang="en-US" smtClean="0"/>
              <a:t>12/18/24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F995F-28EB-CB48-9EDB-F5B13BF0B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54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D833E1-F135-034C-89A2-0663B23511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5778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1AFBC9-3E25-35AA-6D96-A300C80A22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5A4421-9A2E-B002-0DA6-7E160ABFCD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5561DE-32C2-2846-1164-CB735A6751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32B11D-4679-5249-897F-972A3B76AE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3878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D1183C-08BA-9245-2AAE-85F892C693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3D6215-A91B-F46B-8FD5-30A20D12F5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3D03CE-C550-11F6-95BA-8B58BFF283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22B85-AA51-F94D-9408-2A1EB516FE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8522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86804A-C092-495C-EFD1-88B18C4068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DDCF5B-296A-F874-9629-80C610130B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5B03B5-36D3-B6A2-2CB0-ABC33713C6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42E3F0-F67D-1640-8449-28631ED5E0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9711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A44672-F6CD-8E45-AF88-99F7A6D219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A9EDFF-A583-B36A-B86C-CF88BF2901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BFE77E-0F4A-EB05-4893-874DE48AF8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3AF453-56AA-D44D-8136-15431C16D9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5025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D8D28E-2EE3-5FF0-38C5-C6CE9BACD2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FC842C-AF00-C385-0109-767708CA86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F56ED7-EE61-8E9F-A23D-FBC046365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623E3C-0EFC-FD4C-B56A-574DC22F22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872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F355A0-F4AC-7954-18BA-A6FA0F3F2F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58C8ED8-A6FE-A5A7-157A-7AFEA30242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2CE72D-D88C-5DFE-B81B-49A787C848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747612-CD86-764C-812B-F693076E1D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985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B5FFE9-3AA6-C25B-E89D-4BC22D00D6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2F2E26-65F1-292A-1142-E2986BFB91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23A92A-119C-AE95-D52C-5E3BB5795C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D04F54-CB90-2D4B-8F37-FCC9C68864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8441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FC38E87-67D1-FE2C-5F87-2B9BC623CA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F394527-4862-2A5E-ABDB-59C027EBFC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5C7745D-536F-C3BD-A4D1-1D21213D01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0A0721-36F4-C84B-A2C0-AE8EDE2B1F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5478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F8CE23C-7B8F-3864-8E13-DEC6785C6E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8889A4F-F537-625C-5EB2-510924F5AD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3BF4536-2455-3575-0A75-BE59437542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F5148-E167-1748-9635-C65F8AA758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8360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2EB3B5A-3F4C-C990-3F9F-31FD345325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9ED08EC-0D33-7D76-A3E5-A8BDC01FC6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C822F20-A142-B1CC-F2BC-E36C9F5B6D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D63D15-7129-9249-921E-41A260C919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4116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80759A-84E3-6937-16DE-0CF468A7ED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55A80D-D5D0-39AE-4BFF-078A98762A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65F734-2DCF-00EC-28B9-9F1BF76301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F1D90A-E778-3A48-AF2D-1B114F8282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4019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36BF7C-9CD7-567C-6EF8-C258B47A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C57C92-B904-4E51-B7FB-A8C429FE45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B9B815-4BA8-8D0A-4F64-5D0269B422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EB7EE-E2B4-0544-9C34-7B72BCEC5C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9839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A8E5866-23F3-186F-BEC5-3317D35B50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EE58B23-6B6E-819B-11BC-06A17FB05A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F919DE6-09FB-DCC7-FF76-A0F6B75EF9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1C7A8D5-3954-CBD8-6E42-9D37AE6BD1A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A1954E8-F8ED-AFFF-FE56-D9F4C658016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03245A7-BC29-3248-B4C8-D5FCF9FBE5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2975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>
            <a:extLst>
              <a:ext uri="{FF2B5EF4-FFF2-40B4-BE49-F238E27FC236}">
                <a16:creationId xmlns:a16="http://schemas.microsoft.com/office/drawing/2014/main" id="{99768247-8A30-6FBE-34C6-476D98596E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036490" cy="6858000"/>
          </a:xfrm>
        </p:spPr>
        <p:txBody>
          <a:bodyPr anchor="ctr"/>
          <a:lstStyle/>
          <a:p>
            <a:r>
              <a:rPr lang="en-US" altLang="en-US" dirty="0" err="1">
                <a:solidFill>
                  <a:srgbClr val="FF9933"/>
                </a:solidFill>
              </a:rPr>
              <a:t>BiblicalELearning.org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KNOWING GOD’S WILL:  </a:t>
            </a: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WORLDVIEW AND VALUES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Gary T. </a:t>
            </a:r>
            <a:r>
              <a:rPr lang="en-US" altLang="en-US" dirty="0" err="1">
                <a:solidFill>
                  <a:srgbClr val="FF9933"/>
                </a:solidFill>
              </a:rPr>
              <a:t>Meadors</a:t>
            </a:r>
            <a:r>
              <a:rPr lang="en-US" altLang="en-US" dirty="0">
                <a:solidFill>
                  <a:srgbClr val="FF9933"/>
                </a:solidFill>
              </a:rPr>
              <a:t>, Th.D.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sz="5400" b="1" dirty="0">
                <a:solidFill>
                  <a:srgbClr val="FF9933"/>
                </a:solidFill>
              </a:rPr>
              <a:t> </a:t>
            </a:r>
            <a:r>
              <a:rPr lang="en-US" altLang="en-US" sz="5400" b="1" i="1" dirty="0">
                <a:solidFill>
                  <a:srgbClr val="FF9933"/>
                </a:solidFill>
              </a:rPr>
              <a:t>REVIEW</a:t>
            </a:r>
            <a:r>
              <a:rPr lang="en-US" altLang="en-US" sz="5400" b="1" dirty="0">
                <a:solidFill>
                  <a:srgbClr val="FF9933"/>
                </a:solidFill>
              </a:rPr>
              <a:t> THE COMPONENTS OF A BIBLICAL WV&amp;V MODEL [GM 9]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C305C-9F65-EB9C-D51B-5D2354FFC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762000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IMPLICATIONS FOR FRIESEN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5FCAB-EE42-8D7C-DF72-FA66F54EA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87506"/>
            <a:ext cx="12192000" cy="597049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FRIESEN IS </a:t>
            </a:r>
            <a:r>
              <a:rPr lang="en-US" dirty="0">
                <a:solidFill>
                  <a:srgbClr val="FFFF00"/>
                </a:solidFill>
              </a:rPr>
              <a:t>TOO NAIVE ABOUT HUMAN FREEDOM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THE FALL IS NOT ADEQUATELY CONSIDERED.  THE NOETIC EFFECT OF THE FALL AFFECTS BELIEVERS AS WELL AS SINNERS.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OUR FREEDOM IS BOUNDED BY OUR NATURE AND MATURITY...redoing a bad decision is part of maturing as a decision maker.</a:t>
            </a:r>
          </a:p>
          <a:p>
            <a:r>
              <a:rPr lang="en-US" dirty="0">
                <a:solidFill>
                  <a:schemeClr val="bg1"/>
                </a:solidFill>
              </a:rPr>
              <a:t>HIS DICTUM, “ANY DECISION MADE WITHIN THE MORAL WILL OF GOD IS ACCEPTABLE TO GOD,” IS NOT ADEQUATE.  </a:t>
            </a:r>
            <a:r>
              <a:rPr lang="en-US" dirty="0">
                <a:solidFill>
                  <a:srgbClr val="FFFF00"/>
                </a:solidFill>
              </a:rPr>
              <a:t>  GOD’S “MORAL WILL” IS LARGER THAN FRIESEN’S MODEL.  </a:t>
            </a:r>
            <a:r>
              <a:rPr lang="en-US" sz="2800" dirty="0">
                <a:solidFill>
                  <a:schemeClr val="bg1"/>
                </a:solidFill>
              </a:rPr>
              <a:t>THE “IMPLICATIONS” OF GOD’S MORAL WILL REQUIRE DISCERNMENT AND WISDOM DISCERNS ALTERNATIVES.</a:t>
            </a:r>
          </a:p>
          <a:p>
            <a:r>
              <a:rPr lang="en-US" dirty="0">
                <a:solidFill>
                  <a:srgbClr val="FFFF00"/>
                </a:solidFill>
              </a:rPr>
              <a:t>WISDOM AS “SPIRITUAL EXPEDIENCY” IS HARDLY A BIBLICAL PARADIGM!</a:t>
            </a:r>
          </a:p>
        </p:txBody>
      </p:sp>
    </p:spTree>
    <p:extLst>
      <p:ext uri="{BB962C8B-B14F-4D97-AF65-F5344CB8AC3E}">
        <p14:creationId xmlns:p14="http://schemas.microsoft.com/office/powerpoint/2010/main" val="1936210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210E51B8-5B4E-89C9-6174-25056314D9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977656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9933"/>
                </a:solidFill>
                <a:ea typeface="ＭＳ Ｐゴシック" panose="020B0600070205080204" pitchFamily="34" charset="-128"/>
              </a:rPr>
              <a:t>DISCERNING GOD’S WILL REQUIRES…</a:t>
            </a: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4B4687FA-D2A2-CD5B-8929-E767F1B9F0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121" y="1828800"/>
            <a:ext cx="11780874" cy="48768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en-US" sz="3600" dirty="0">
              <a:solidFill>
                <a:srgbClr val="FFCC00"/>
              </a:solidFill>
              <a:ea typeface="ＭＳ Ｐゴシック" panose="020B0600070205080204" pitchFamily="34" charset="-128"/>
            </a:endParaRPr>
          </a:p>
          <a:p>
            <a:pPr algn="ctr" eaLnBrk="1" hangingPunct="1">
              <a:buFontTx/>
              <a:buNone/>
            </a:pPr>
            <a:r>
              <a:rPr lang="en-US" altLang="en-US" sz="3600" dirty="0">
                <a:solidFill>
                  <a:srgbClr val="FFCC00"/>
                </a:solidFill>
                <a:ea typeface="ＭＳ Ｐゴシック" panose="020B0600070205080204" pitchFamily="34" charset="-128"/>
              </a:rPr>
              <a:t>IDENTIFYING THE COMPONENTS OF A BIBLICAL WORLDVIEW AND VALUES MODEL</a:t>
            </a:r>
          </a:p>
          <a:p>
            <a:pPr algn="ctr" eaLnBrk="1" hangingPunct="1">
              <a:buFontTx/>
              <a:buNone/>
            </a:pPr>
            <a:r>
              <a:rPr lang="en-US" altLang="en-US" sz="3600" dirty="0">
                <a:solidFill>
                  <a:srgbClr val="FFCC00"/>
                </a:solidFill>
                <a:ea typeface="ＭＳ Ｐゴシック" panose="020B0600070205080204" pitchFamily="34" charset="-128"/>
              </a:rPr>
              <a:t>THAT GUIDE US</a:t>
            </a:r>
          </a:p>
          <a:p>
            <a:pPr algn="ctr" eaLnBrk="1" hangingPunct="1">
              <a:buFontTx/>
              <a:buNone/>
            </a:pPr>
            <a:endParaRPr lang="en-US" altLang="en-US" sz="3600" dirty="0">
              <a:solidFill>
                <a:srgbClr val="FFCC00"/>
              </a:solidFill>
              <a:ea typeface="ＭＳ Ｐゴシック" panose="020B0600070205080204" pitchFamily="34" charset="-128"/>
            </a:endParaRPr>
          </a:p>
          <a:p>
            <a:pPr algn="ctr" eaLnBrk="1" hangingPunct="1">
              <a:buFontTx/>
              <a:buNone/>
            </a:pPr>
            <a:r>
              <a:rPr lang="en-US" altLang="en-US" sz="3600" dirty="0">
                <a:solidFill>
                  <a:srgbClr val="FFCC00"/>
                </a:solidFill>
                <a:ea typeface="ＭＳ Ｐゴシック" panose="020B0600070205080204" pitchFamily="34" charset="-128"/>
              </a:rPr>
              <a:t>(Chapter 3 in DMGW)</a:t>
            </a:r>
          </a:p>
          <a:p>
            <a:pPr algn="ctr" eaLnBrk="1" hangingPunct="1">
              <a:buFontTx/>
              <a:buNone/>
            </a:pPr>
            <a:endParaRPr lang="en-US" altLang="en-US" sz="3600" dirty="0">
              <a:solidFill>
                <a:srgbClr val="FFCC00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C360A-C770-5D1A-7BAE-D87087EF4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-139700"/>
            <a:ext cx="10363200" cy="932329"/>
          </a:xfrm>
        </p:spPr>
        <p:txBody>
          <a:bodyPr/>
          <a:lstStyle/>
          <a:p>
            <a:r>
              <a:rPr lang="en-US" sz="40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THEMES THAT EMERGE IN A BIBLICAL MODEL</a:t>
            </a:r>
            <a:r>
              <a:rPr lang="en-US" sz="4000" dirty="0">
                <a:solidFill>
                  <a:srgbClr val="FFC000"/>
                </a:solidFill>
                <a:effectLst/>
              </a:rPr>
              <a:t> 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84896-5C8D-7556-86A1-ADF7B9761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012" y="564777"/>
            <a:ext cx="11743764" cy="6293224"/>
          </a:xfrm>
        </p:spPr>
        <p:txBody>
          <a:bodyPr/>
          <a:lstStyle/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4000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DECISIONS MUST BE PROCESSED BY A REASONED BIBLICAL WV&amp;V SYSTEM.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4000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HUMANS ARE TO REFLECT THE IMAGE OF GOD.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“FALL” OVERSHADOWS OUR </a:t>
            </a:r>
            <a:r>
              <a:rPr lang="en-US" sz="4000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SKILLS.</a:t>
            </a:r>
            <a:endParaRPr lang="en-US" sz="40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4000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INTERPRETATION OF TEXTS IN CONTEXT IS CRUCIAL.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PROOF TEXTS ARE PRECARIOUS.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FREE TO DISCERN </a:t>
            </a:r>
            <a:r>
              <a:rPr lang="en-US" sz="4000" i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WITHIN</a:t>
            </a:r>
            <a:r>
              <a:rPr lang="en-US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OUR NATURE AND MODEL.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WISDOM IS </a:t>
            </a:r>
            <a:r>
              <a:rPr lang="en-US" sz="4000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DERIVED FROM</a:t>
            </a:r>
            <a:r>
              <a:rPr lang="en-US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WORLDVIEW...</a:t>
            </a:r>
            <a:r>
              <a:rPr lang="en-US" sz="4000" kern="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DOING WHAT IS “WISE” IS ARGUED, NOT </a:t>
            </a:r>
            <a:r>
              <a:rPr lang="en-US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MERELY ASSERTED OR </a:t>
            </a:r>
            <a:r>
              <a:rPr lang="en-US" sz="4000" kern="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ASSUMED.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155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3C13C-99F3-F0B2-87EC-63722330B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-139700"/>
            <a:ext cx="103632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IMPLICATIONS OF </a:t>
            </a:r>
            <a:r>
              <a:rPr lang="en-US" i="1" dirty="0">
                <a:solidFill>
                  <a:schemeClr val="bg1"/>
                </a:solidFill>
              </a:rPr>
              <a:t>IMAGO DEI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37642-080F-3EA5-B269-E699A5314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" y="825500"/>
            <a:ext cx="11899900" cy="5880100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i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summary, we formulate the image doctrine thus:</a:t>
            </a:r>
            <a:r>
              <a:rPr lang="en-US" sz="2500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i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 is created </a:t>
            </a:r>
            <a:r>
              <a:rPr lang="en-US" sz="2500" b="1" i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 in</a:t>
            </a:r>
            <a:r>
              <a:rPr lang="en-US" sz="2500" i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God's image, since God has no image</a:t>
            </a:r>
            <a:r>
              <a:rPr lang="en-US" sz="2500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i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His own, </a:t>
            </a:r>
            <a:r>
              <a:rPr lang="en-US" sz="2500" b="1" i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 as </a:t>
            </a:r>
            <a:r>
              <a:rPr lang="en-US" sz="2500" i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God's image, or rather to be God's image,</a:t>
            </a:r>
            <a:r>
              <a:rPr lang="en-US" sz="2500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i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 is to deputize in the created world for the transcendent</a:t>
            </a:r>
            <a:r>
              <a:rPr lang="en-US" sz="2500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i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God who remains outside the world order. </a:t>
            </a:r>
            <a:r>
              <a:rPr lang="en-US" sz="2500" b="1" i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 </a:t>
            </a:r>
            <a:r>
              <a:rPr lang="en-US" sz="2500" b="1" i="1" kern="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 is God’s</a:t>
            </a:r>
            <a:r>
              <a:rPr lang="en-US" sz="2500" kern="1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b="1" i="1" kern="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image means</a:t>
            </a:r>
            <a:r>
              <a:rPr lang="en-US" sz="2500" b="1" i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that he is the visible corporeal representative of</a:t>
            </a:r>
            <a:r>
              <a:rPr lang="en-US" sz="2500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b="1" i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invisible, bodiless God; </a:t>
            </a:r>
            <a:r>
              <a:rPr lang="en-US" sz="2500" b="1" i="1" kern="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 is representative rather than</a:t>
            </a:r>
            <a:r>
              <a:rPr lang="en-US" sz="2500" kern="1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b="1" i="1" kern="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representation</a:t>
            </a:r>
            <a:r>
              <a:rPr lang="en-US" sz="2500" b="1" i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since the idea of portrayal is secondary in the significance of the image.</a:t>
            </a:r>
            <a:r>
              <a:rPr lang="en-US" sz="2500" i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However, the term 'likeness' is an</a:t>
            </a:r>
            <a:r>
              <a:rPr lang="en-US" sz="2500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i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assurance that man is an adequate and faithful representative</a:t>
            </a:r>
            <a:r>
              <a:rPr lang="en-US" sz="2500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i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God on earth. The whole man is the image of God, without</a:t>
            </a:r>
            <a:r>
              <a:rPr lang="en-US" sz="2500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i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distinction of spirit and body. </a:t>
            </a:r>
            <a:r>
              <a:rPr lang="en-US" sz="2500" b="1" i="1" kern="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 mankind, without distinction,</a:t>
            </a:r>
            <a:r>
              <a:rPr lang="en-US" sz="2500" kern="1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b="1" i="1" kern="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 the image of God.</a:t>
            </a:r>
            <a:r>
              <a:rPr lang="en-US" sz="2500" i="1" kern="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b="1" i="1" kern="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image is to be understood not so</a:t>
            </a:r>
            <a:r>
              <a:rPr lang="en-US" sz="2500" kern="1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b="1" i="1" kern="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much ontologically as existentially: it comes to expression not</a:t>
            </a:r>
            <a:r>
              <a:rPr lang="en-US" sz="2500" kern="1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b="1" i="1" kern="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the nature of man so much as in his activity and function.</a:t>
            </a:r>
            <a:r>
              <a:rPr lang="en-US" sz="2500" b="1" kern="1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i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function is to represent God's lordship to the lower orders of</a:t>
            </a:r>
            <a:r>
              <a:rPr lang="en-US" sz="2500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i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creation. The dominion of man over creation can hardly be</a:t>
            </a:r>
            <a:r>
              <a:rPr lang="en-US" sz="2500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i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excluded from the content of the image itself. Mankind, which</a:t>
            </a:r>
            <a:r>
              <a:rPr lang="en-US" sz="2500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i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means both the human race and individual men, do not cease</a:t>
            </a:r>
            <a:r>
              <a:rPr lang="en-US" sz="2500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i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be the image of God so long as they remain men; to be human</a:t>
            </a:r>
            <a:r>
              <a:rPr lang="en-US" sz="2500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i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to be the image of God are not separable. </a:t>
            </a:r>
            <a:r>
              <a:rPr lang="en-US" sz="1800" i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[CLINES, 101]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589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90344-335A-C20C-97D4-0330839BF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TRADITIONAL FUNCTIONS </a:t>
            </a:r>
            <a:br>
              <a:rPr lang="en-US" dirty="0">
                <a:solidFill>
                  <a:srgbClr val="FFC000"/>
                </a:solidFill>
              </a:rPr>
            </a:br>
            <a:r>
              <a:rPr lang="en-US" dirty="0">
                <a:solidFill>
                  <a:srgbClr val="FFC000"/>
                </a:solidFill>
              </a:rPr>
              <a:t>OF </a:t>
            </a:r>
            <a:r>
              <a:rPr lang="en-US" i="1" dirty="0">
                <a:solidFill>
                  <a:srgbClr val="FFC000"/>
                </a:solidFill>
              </a:rPr>
              <a:t>IMAGO DEI</a:t>
            </a:r>
            <a:r>
              <a:rPr lang="en-US" dirty="0">
                <a:solidFill>
                  <a:srgbClr val="FFC000"/>
                </a:solidFill>
              </a:rPr>
              <a:t> IN HUMANS...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8BD6D-BEA6-B210-DDC0-E346CD1ED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50038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THINKING</a:t>
            </a:r>
          </a:p>
          <a:p>
            <a:r>
              <a:rPr lang="en-US" dirty="0">
                <a:solidFill>
                  <a:schemeClr val="bg1"/>
                </a:solidFill>
              </a:rPr>
              <a:t>FEELING</a:t>
            </a:r>
          </a:p>
          <a:p>
            <a:r>
              <a:rPr lang="en-US" dirty="0">
                <a:solidFill>
                  <a:schemeClr val="bg1"/>
                </a:solidFill>
              </a:rPr>
              <a:t>CHOOSING</a:t>
            </a:r>
          </a:p>
          <a:p>
            <a:r>
              <a:rPr lang="en-US" dirty="0">
                <a:solidFill>
                  <a:schemeClr val="bg1"/>
                </a:solidFill>
              </a:rPr>
              <a:t>SELF-DETERMINING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IN A DECISION MAKING PROCESS, WE REFLECT GOD AND GLORIFY HIM BY ENGAGING HIS WV&amp;V AS THE AVENUE FOR DECISIONS.  NOT TO THINK AND CHOOSE VIOLATES OUR REFLECTING GOD.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093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FA69A-EFB6-3A96-586B-1004651E7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497541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Implications of the FALL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3EDF1-2752-C177-EA32-1880A1C71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812" y="389965"/>
            <a:ext cx="11887200" cy="6468035"/>
          </a:xfrm>
        </p:spPr>
        <p:txBody>
          <a:bodyPr/>
          <a:lstStyle/>
          <a:p>
            <a:r>
              <a:rPr lang="en-US" sz="4400" dirty="0">
                <a:solidFill>
                  <a:schemeClr val="bg1"/>
                </a:solidFill>
              </a:rPr>
              <a:t>THE “FALL” DEFINED... “Noetic” effect (mind)  The term “FALL” is a theological construct that captures the consequences of Adam’s sin for the whole human race...we are all “fallen”</a:t>
            </a:r>
          </a:p>
          <a:p>
            <a:r>
              <a:rPr lang="en-US" sz="4400" dirty="0">
                <a:solidFill>
                  <a:schemeClr val="bg1"/>
                </a:solidFill>
              </a:rPr>
              <a:t>KEY REFERENCES ABOUT HOW THE FALL AFFECTS THE HUMAN CONTEXT (“</a:t>
            </a:r>
            <a:r>
              <a:rPr lang="en-US" sz="4400" dirty="0" err="1">
                <a:solidFill>
                  <a:schemeClr val="bg1"/>
                </a:solidFill>
              </a:rPr>
              <a:t>Sin”et.al</a:t>
            </a:r>
            <a:r>
              <a:rPr lang="en-US" sz="4400" dirty="0">
                <a:solidFill>
                  <a:schemeClr val="bg1"/>
                </a:solidFill>
              </a:rPr>
              <a:t>. describes disobedience to God’s instructions.)</a:t>
            </a:r>
          </a:p>
          <a:p>
            <a:r>
              <a:rPr lang="en-US" sz="4400" dirty="0">
                <a:solidFill>
                  <a:schemeClr val="bg1"/>
                </a:solidFill>
              </a:rPr>
              <a:t>HOW DO WE “PROTECT” OURSELVES FROM THE IMPLICATIONS OF THE FALL?</a:t>
            </a:r>
          </a:p>
        </p:txBody>
      </p:sp>
    </p:spTree>
    <p:extLst>
      <p:ext uri="{BB962C8B-B14F-4D97-AF65-F5344CB8AC3E}">
        <p14:creationId xmlns:p14="http://schemas.microsoft.com/office/powerpoint/2010/main" val="1878694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766B6-C0A9-40A9-4617-BA9803653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1041009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Implications of the role of the Bible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90E6C-EBE6-4CCB-123E-441502063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7" y="1153551"/>
            <a:ext cx="11901267" cy="558487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Surface reading for “proof texts” is precarious (review 3 levels).  You cannot “cherry pick” the biblical texts to suit your desires.</a:t>
            </a:r>
          </a:p>
          <a:p>
            <a:r>
              <a:rPr lang="en-US" dirty="0">
                <a:solidFill>
                  <a:schemeClr val="bg1"/>
                </a:solidFill>
              </a:rPr>
              <a:t>Serious biblical interpretation is essential.</a:t>
            </a:r>
          </a:p>
          <a:p>
            <a:r>
              <a:rPr lang="en-US" dirty="0">
                <a:solidFill>
                  <a:schemeClr val="bg1"/>
                </a:solidFill>
              </a:rPr>
              <a:t>Adjudicating God’s will for your actions is not a game, it is serious business and deserves serious reflection.  NO simple answers outside “direct” imperatives (and they are not always “simple”... What does “thou shalt not kill” mean?).</a:t>
            </a:r>
          </a:p>
          <a:p>
            <a:r>
              <a:rPr lang="en-US" dirty="0">
                <a:solidFill>
                  <a:schemeClr val="bg1"/>
                </a:solidFill>
              </a:rPr>
              <a:t>Decision making is not pragmatism (operating by what makes sense to you), it is reasoned judgment from a biblical base.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406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8859A-98B6-93B5-A5B1-2CF7B479A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1169581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Implications of our freedom to choose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CE393-B97F-74FE-8A13-C27AB19F7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88541"/>
            <a:ext cx="12191999" cy="577060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Human freedom is a myth...BUT WHY?  </a:t>
            </a:r>
            <a:r>
              <a:rPr lang="en-US" dirty="0">
                <a:solidFill>
                  <a:srgbClr val="FFFF00"/>
                </a:solidFill>
              </a:rPr>
              <a:t>We ALL think and act in concord with our nature and the WV and values that we recognize and apply.  </a:t>
            </a:r>
            <a:r>
              <a:rPr lang="en-US" dirty="0">
                <a:solidFill>
                  <a:schemeClr val="bg1"/>
                </a:solidFill>
              </a:rPr>
              <a:t>We are self-determining in this respect.  It is divine image allowed to work even if imperfectly.</a:t>
            </a:r>
          </a:p>
          <a:p>
            <a:r>
              <a:rPr lang="en-US" dirty="0">
                <a:solidFill>
                  <a:schemeClr val="bg1"/>
                </a:solidFill>
              </a:rPr>
              <a:t>Human </a:t>
            </a:r>
            <a:r>
              <a:rPr lang="en-US" dirty="0">
                <a:solidFill>
                  <a:srgbClr val="FFFF00"/>
                </a:solidFill>
              </a:rPr>
              <a:t>nature is a composite of attributes</a:t>
            </a:r>
            <a:r>
              <a:rPr lang="en-US" dirty="0">
                <a:solidFill>
                  <a:schemeClr val="bg1"/>
                </a:solidFill>
              </a:rPr>
              <a:t>...Regenerated persons have the old nature and the new nature...two different mind sets.  We choose which we will obey.  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Humans are naïve about who they are and why they act because humans typically fail to think deeply enough to know themselves.</a:t>
            </a:r>
          </a:p>
          <a:p>
            <a:r>
              <a:rPr lang="en-US" dirty="0">
                <a:solidFill>
                  <a:schemeClr val="bg1"/>
                </a:solidFill>
              </a:rPr>
              <a:t>SO our freedom to choose is real, but WITHIN our mind...whether renewed or original.  Will we be obedient to the old nature or the new?</a:t>
            </a:r>
          </a:p>
        </p:txBody>
      </p:sp>
    </p:spTree>
    <p:extLst>
      <p:ext uri="{BB962C8B-B14F-4D97-AF65-F5344CB8AC3E}">
        <p14:creationId xmlns:p14="http://schemas.microsoft.com/office/powerpoint/2010/main" val="1397647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5E1B3-52A9-163E-95D7-DE272D033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"/>
            <a:ext cx="10363200" cy="470646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Implications of a WV and V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028F0-7A0F-FA96-5002-22D8F5816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22730"/>
            <a:ext cx="12192000" cy="6535270"/>
          </a:xfrm>
        </p:spPr>
        <p:txBody>
          <a:bodyPr/>
          <a:lstStyle/>
          <a:p>
            <a:r>
              <a:rPr lang="en-US" sz="3800" dirty="0">
                <a:solidFill>
                  <a:schemeClr val="bg1"/>
                </a:solidFill>
              </a:rPr>
              <a:t>Wisdom to choose is based 0N a </a:t>
            </a:r>
            <a:r>
              <a:rPr lang="en-US" sz="3800" dirty="0">
                <a:solidFill>
                  <a:srgbClr val="FFFF00"/>
                </a:solidFill>
              </a:rPr>
              <a:t>reasoned application of our worldview and values</a:t>
            </a:r>
            <a:r>
              <a:rPr lang="en-US" sz="3800" dirty="0">
                <a:solidFill>
                  <a:schemeClr val="bg1"/>
                </a:solidFill>
              </a:rPr>
              <a:t> NOT pragmatism (e.g. saying “do what you think is the wise thing” without “lines of reason”)</a:t>
            </a:r>
          </a:p>
          <a:p>
            <a:r>
              <a:rPr lang="en-US" sz="3800" dirty="0">
                <a:solidFill>
                  <a:schemeClr val="bg1"/>
                </a:solidFill>
              </a:rPr>
              <a:t>Knowing and doing God’s will is </a:t>
            </a:r>
            <a:r>
              <a:rPr lang="en-US" sz="3800" dirty="0">
                <a:solidFill>
                  <a:srgbClr val="FFFF00"/>
                </a:solidFill>
              </a:rPr>
              <a:t>not based on our    “hunches” but on what we can explain</a:t>
            </a:r>
            <a:r>
              <a:rPr lang="en-US" sz="3800" dirty="0">
                <a:solidFill>
                  <a:schemeClr val="bg1"/>
                </a:solidFill>
              </a:rPr>
              <a:t> as our WV/V</a:t>
            </a:r>
          </a:p>
          <a:p>
            <a:r>
              <a:rPr lang="en-US" sz="3800" dirty="0">
                <a:solidFill>
                  <a:schemeClr val="bg1"/>
                </a:solidFill>
              </a:rPr>
              <a:t>We act because we have </a:t>
            </a:r>
            <a:r>
              <a:rPr lang="en-US" sz="3800" dirty="0">
                <a:solidFill>
                  <a:srgbClr val="FFFF00"/>
                </a:solidFill>
              </a:rPr>
              <a:t>”lines of reason” </a:t>
            </a:r>
            <a:r>
              <a:rPr lang="en-US" sz="3800" dirty="0">
                <a:solidFill>
                  <a:schemeClr val="bg1"/>
                </a:solidFill>
              </a:rPr>
              <a:t>to do so</a:t>
            </a:r>
          </a:p>
          <a:p>
            <a:r>
              <a:rPr lang="en-US" sz="3800" dirty="0">
                <a:solidFill>
                  <a:schemeClr val="bg1"/>
                </a:solidFill>
              </a:rPr>
              <a:t>We </a:t>
            </a:r>
            <a:r>
              <a:rPr lang="en-US" sz="3800" dirty="0">
                <a:solidFill>
                  <a:srgbClr val="FFFF00"/>
                </a:solidFill>
              </a:rPr>
              <a:t>must understand the “subjective challenges”</a:t>
            </a:r>
            <a:r>
              <a:rPr lang="en-US" sz="3800" dirty="0">
                <a:solidFill>
                  <a:schemeClr val="bg1"/>
                </a:solidFill>
              </a:rPr>
              <a:t> in our  process of thinking.</a:t>
            </a:r>
          </a:p>
          <a:p>
            <a:r>
              <a:rPr lang="en-US" sz="3800" dirty="0">
                <a:solidFill>
                  <a:schemeClr val="bg1"/>
                </a:solidFill>
              </a:rPr>
              <a:t>Because we are merely human, there </a:t>
            </a:r>
            <a:r>
              <a:rPr lang="en-US" sz="3800" dirty="0">
                <a:solidFill>
                  <a:srgbClr val="FFFF00"/>
                </a:solidFill>
              </a:rPr>
              <a:t>will always be tension</a:t>
            </a:r>
            <a:r>
              <a:rPr lang="en-US" sz="38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429562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6349</TotalTime>
  <Words>1010</Words>
  <Application>Microsoft Macintosh PowerPoint</Application>
  <PresentationFormat>Widescreen</PresentationFormat>
  <Paragraphs>51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ＭＳ Ｐゴシック</vt:lpstr>
      <vt:lpstr>Calibri</vt:lpstr>
      <vt:lpstr>Times New Roman</vt:lpstr>
      <vt:lpstr>Default Design</vt:lpstr>
      <vt:lpstr>BiblicalELearning.org  KNOWING GOD’S WILL:   WORLDVIEW AND VALUES  Gary T. Meadors, Th.D.   REVIEW THE COMPONENTS OF A BIBLICAL WV&amp;V MODEL [GM 9] </vt:lpstr>
      <vt:lpstr>DISCERNING GOD’S WILL REQUIRES…</vt:lpstr>
      <vt:lpstr>THEMES THAT EMERGE IN A BIBLICAL MODEL </vt:lpstr>
      <vt:lpstr>IMPLICATIONS OF IMAGO DEI</vt:lpstr>
      <vt:lpstr>TRADITIONAL FUNCTIONS  OF IMAGO DEI IN HUMANS...</vt:lpstr>
      <vt:lpstr>Implications of the FALL</vt:lpstr>
      <vt:lpstr>Implications of the role of the Bible</vt:lpstr>
      <vt:lpstr>Implications of our freedom to choose</vt:lpstr>
      <vt:lpstr>Implications of a WV and V Model</vt:lpstr>
      <vt:lpstr>IMPLICATIONS FOR FRIESEN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Gary T. Meadors</dc:creator>
  <cp:lastModifiedBy>Gary T. Meadors</cp:lastModifiedBy>
  <cp:revision>12</cp:revision>
  <cp:lastPrinted>2024-12-19T02:12:25Z</cp:lastPrinted>
  <dcterms:created xsi:type="dcterms:W3CDTF">2024-06-18T02:36:34Z</dcterms:created>
  <dcterms:modified xsi:type="dcterms:W3CDTF">2024-12-20T01:42:59Z</dcterms:modified>
</cp:coreProperties>
</file>