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notesMasterIdLst>
    <p:notesMasterId r:id="rId33"/>
  </p:notesMasterIdLst>
  <p:sldIdLst>
    <p:sldId id="277" r:id="rId3"/>
    <p:sldId id="285" r:id="rId4"/>
    <p:sldId id="291" r:id="rId5"/>
    <p:sldId id="294" r:id="rId6"/>
    <p:sldId id="364" r:id="rId7"/>
    <p:sldId id="295" r:id="rId8"/>
    <p:sldId id="313" r:id="rId9"/>
    <p:sldId id="297" r:id="rId10"/>
    <p:sldId id="299" r:id="rId11"/>
    <p:sldId id="371" r:id="rId12"/>
    <p:sldId id="366" r:id="rId13"/>
    <p:sldId id="312" r:id="rId14"/>
    <p:sldId id="367" r:id="rId15"/>
    <p:sldId id="368" r:id="rId16"/>
    <p:sldId id="369" r:id="rId17"/>
    <p:sldId id="330" r:id="rId18"/>
    <p:sldId id="274" r:id="rId19"/>
    <p:sldId id="372" r:id="rId20"/>
    <p:sldId id="298" r:id="rId21"/>
    <p:sldId id="314" r:id="rId22"/>
    <p:sldId id="353" r:id="rId23"/>
    <p:sldId id="315" r:id="rId24"/>
    <p:sldId id="316" r:id="rId25"/>
    <p:sldId id="296" r:id="rId26"/>
    <p:sldId id="354" r:id="rId27"/>
    <p:sldId id="317" r:id="rId28"/>
    <p:sldId id="365" r:id="rId29"/>
    <p:sldId id="370" r:id="rId30"/>
    <p:sldId id="301" r:id="rId31"/>
    <p:sldId id="373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16"/>
    <p:restoredTop sz="93385"/>
  </p:normalViewPr>
  <p:slideViewPr>
    <p:cSldViewPr snapToGrid="0">
      <p:cViewPr varScale="1">
        <p:scale>
          <a:sx n="98" d="100"/>
          <a:sy n="98" d="100"/>
        </p:scale>
        <p:origin x="200" y="3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2840C-B5AA-574D-922F-AD86218F0EDB}" type="datetimeFigureOut">
              <a:rPr lang="en-US" smtClean="0"/>
              <a:t>12/19/24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044F9-4B1B-5147-A441-4E670AF49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09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D833E1-F135-034C-89A2-0663B23511E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11256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1697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3164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020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3999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233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08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7660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7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27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4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20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160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235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03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431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833E1-F135-034C-89A2-0663B23511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58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1AFBC9-3E25-35AA-6D96-A300C80A22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5A4421-9A2E-B002-0DA6-7E160ABFC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5561DE-32C2-2846-1164-CB735A675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2B11D-4679-5249-897F-972A3B76A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5152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FD1183C-08BA-9245-2AAE-85F892C693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3D6215-A91B-F46B-8FD5-30A20D12F5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83D03CE-C550-11F6-95BA-8B58BFF28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22B85-AA51-F94D-9408-2A1EB516F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54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86804A-C092-495C-EFD1-88B18C4068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DDCF5B-296A-F874-9629-80C610130B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F5B03B5-36D3-B6A2-2CB0-ABC33713C6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2E3F0-F67D-1640-8449-28631ED5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536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A44672-F6CD-8E45-AF88-99F7A6D21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A9EDFF-A583-B36A-B86C-CF88BF2901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BFE77E-0F4A-EB05-4893-874DE48AF8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3AF453-56AA-D44D-8136-15431C16D9D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3766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0">
            <a:extLst>
              <a:ext uri="{FF2B5EF4-FFF2-40B4-BE49-F238E27FC236}">
                <a16:creationId xmlns:a16="http://schemas.microsoft.com/office/drawing/2014/main" id="{8CAFF956-F7DC-0073-A1AC-6C7DB158F85E}"/>
              </a:ext>
            </a:extLst>
          </p:cNvPr>
          <p:cNvGrpSpPr>
            <a:grpSpLocks/>
          </p:cNvGrpSpPr>
          <p:nvPr/>
        </p:nvGrpSpPr>
        <p:grpSpPr bwMode="auto">
          <a:xfrm>
            <a:off x="-1380067" y="1552576"/>
            <a:ext cx="13572067" cy="5305425"/>
            <a:chOff x="-652" y="978"/>
            <a:chExt cx="6412" cy="3342"/>
          </a:xfrm>
        </p:grpSpPr>
        <p:sp>
          <p:nvSpPr>
            <p:cNvPr id="3075" name="Freeform 3">
              <a:extLst>
                <a:ext uri="{FF2B5EF4-FFF2-40B4-BE49-F238E27FC236}">
                  <a16:creationId xmlns:a16="http://schemas.microsoft.com/office/drawing/2014/main" id="{5FD9BF29-68F5-3C03-4E31-CE0F94E91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076" name="Arc 4">
              <a:extLst>
                <a:ext uri="{FF2B5EF4-FFF2-40B4-BE49-F238E27FC236}">
                  <a16:creationId xmlns:a16="http://schemas.microsoft.com/office/drawing/2014/main" id="{E18736A8-1965-5851-C85F-C0464E276C18}"/>
                </a:ext>
              </a:extLst>
            </p:cNvPr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G0" fmla="+- 0 0 0"/>
                <a:gd name="G1" fmla="+- 21231 0 0"/>
                <a:gd name="G2" fmla="+- 21600 0 0"/>
                <a:gd name="T0" fmla="*/ 3977 w 21600"/>
                <a:gd name="T1" fmla="*/ 0 h 21231"/>
                <a:gd name="T2" fmla="*/ 21600 w 21600"/>
                <a:gd name="T3" fmla="*/ 21231 h 21231"/>
                <a:gd name="T4" fmla="*/ 0 w 21600"/>
                <a:gd name="T5" fmla="*/ 21231 h 21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3077" name="Rectangle 5">
            <a:extLst>
              <a:ext uri="{FF2B5EF4-FFF2-40B4-BE49-F238E27FC236}">
                <a16:creationId xmlns:a16="http://schemas.microsoft.com/office/drawing/2014/main" id="{1833A10D-1881-642C-DF50-288CEBA55A6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1725084" y="762000"/>
            <a:ext cx="10363200" cy="11430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90D9449-F968-9C93-BBEC-B5E50BC3644B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14400" y="3429000"/>
            <a:ext cx="85344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A0A43B1D-4EB0-6E74-4A41-29B9FAF514C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035EC51-B115-B52F-7B4C-AD4DAAD734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3139F891-17FB-4567-16D8-BD730D5633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CFC9C92-C8BD-C148-921E-7B35789EFF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8395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69C21-9287-0ED3-0324-13C537B26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800C-1C62-7292-B2CF-713B6A463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E686F-8970-C6BA-59B5-2EF2506AE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C5B82-A041-F137-36B7-F5E5E08EA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59AA7-7FE9-C699-FF45-ACD0D2F0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5C374-CEA6-AC4E-91C9-785D435FAF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49266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3DD4A-35A8-8A6D-F3B5-DE5AF8E3B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940D4-70AE-7247-45AA-FE1DD0FAC5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CB76A-77BD-032E-9A00-40E4EEB3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A86DC-9700-B862-C4AF-C89277C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6885-06BE-C71D-5BFB-01A005965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32F218-2F25-4345-8207-F5E795B63A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42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172A6-53F1-9F1D-F169-724FFAD36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50F9A-94F5-9422-08AE-1F6F8196F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F6973-38F1-F1D9-7DE2-44102D6F4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66B68-2E1C-6585-C302-5C16F131F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EAC8F-7F64-9013-86F9-9C11A789D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F5E35-CE8F-C23B-048C-0FAFFED9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F36D2-3BD8-3A45-8B08-AF82D8B265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879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3BB56-D8DF-336A-48D5-BDCEBF9B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6CE307-BB74-C4F0-197C-AD5AB3348F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29583-16AD-91A7-30BE-7F51C620D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1B8C67-B6D7-5E41-26B1-DCBB6206C3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BC4587-A516-AA1F-8483-7BBB894F54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A061FF-6296-BCDF-DFEC-275EFA873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7DA418-A98D-9A7E-E96A-B8E3392D7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39ABA-2D78-251E-D297-24F6FD37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3E3D7-1B2B-B44C-8B67-02D5A77573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4968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E5826-56F7-2D19-5F50-8C446F14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ED1CAA-186B-F4DA-C0C4-496713A70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9B12BC-C32B-D3A2-8B59-1EAE98DDC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B7E703-F35C-B199-B2E0-F20FFB271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31504D-AFF3-D647-93B4-FFA3922063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0356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51E90-D42F-F2E3-DC1C-F9592C1CA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3DECF8-7E2A-989F-6119-1AACE253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65126B-B5EC-D11B-F048-846D1940E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47C0C-50A1-AE46-9869-7AB3094E95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968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D8D28E-2EE3-5FF0-38C5-C6CE9BACD2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FC842C-AF00-C385-0109-767708CA86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F56ED7-EE61-8E9F-A23D-FBC046365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23E3C-0EFC-FD4C-B56A-574DC22F22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24234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0BC47-DFE6-25B4-F1CF-6FC2D6224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60056-DB33-B50D-3B63-D310F3083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DE1BC-0FDA-57D9-AB97-CE193A3E6B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9E763E-40A3-8305-D833-C374C990D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E246BC-9AE7-8A2F-4E82-72FFB3729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254DB-679C-25D7-17DA-C5DAB7C86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AC189D-68B4-1B41-9EE0-8367BE2950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810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64431-9CE5-31F5-52AB-B59980B83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D80DE5-B5CE-1BD1-8760-33436A54F7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706FB0-F85E-988B-2C1C-C46BB7250E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8631F-73C6-E0A3-2CAA-911A1B4D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E0F934-7C7D-B95B-E132-A0DD1E969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8B02D-F256-F51C-811A-577F2459C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8647F-48BB-D540-BB6D-B2D93C3AAA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3547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8379A-876A-6237-8491-71F01592D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7EBC33-7D62-91F5-7DD9-5D9927BDE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B300C-2011-BFDF-F433-E6E2B6700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FF371-724D-B6E2-9CFF-5088901F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AEF9C-A067-796D-46DB-C4615BFA4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538A3-3D41-2847-BECF-C0EF664931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8897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7F1F3D-1A52-C56A-A2D6-423850A6D9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BD3799-AB47-48B1-6013-D1E628C2F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6E786-5BC6-B41C-1141-E534B84F3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89B4A-6D6D-97D2-4D4D-22E0D851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1CD487-EFA9-FECA-F386-3ED42725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0A6E7-E56B-0848-82DB-ADC095DA46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83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F355A0-F4AC-7954-18BA-A6FA0F3F2F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58C8ED8-A6FE-A5A7-157A-7AFEA30242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2CE72D-D88C-5DFE-B81B-49A787C848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47612-CD86-764C-812B-F693076E1D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47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B5FFE9-3AA6-C25B-E89D-4BC22D00D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F2E26-65F1-292A-1142-E2986BFB91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23A92A-119C-AE95-D52C-5E3BB5795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D04F54-CB90-2D4B-8F37-FCC9C68864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42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C38E87-67D1-FE2C-5F87-2B9BC623CA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F394527-4862-2A5E-ABDB-59C027EBFC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5C7745D-536F-C3BD-A4D1-1D21213D01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A0721-36F4-C84B-A2C0-AE8EDE2B1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3618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8CE23C-7B8F-3864-8E13-DEC6785C6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889A4F-F537-625C-5EB2-510924F5AD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3BF4536-2455-3575-0A75-BE59437542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F5148-E167-1748-9635-C65F8AA75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410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2EB3B5A-3F4C-C990-3F9F-31FD345325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ED08EC-0D33-7D76-A3E5-A8BDC01FC6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C822F20-A142-B1CC-F2BC-E36C9F5B6D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D63D15-7129-9249-921E-41A260C919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767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759A-84E3-6937-16DE-0CF468A7ED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55A80D-D5D0-39AE-4BFF-078A98762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665F734-2DCF-00EC-28B9-9F1BF7630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1D90A-E778-3A48-AF2D-1B114F8282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602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36BF7C-9CD7-567C-6EF8-C258B47A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C57C92-B904-4E51-B7FB-A8C429FE4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B9B815-4BA8-8D0A-4F64-5D0269B422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EB7EE-E2B4-0544-9C34-7B72BCEC5C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364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8E5866-23F3-186F-BEC5-3317D35B50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EE58B23-6B6E-819B-11BC-06A17FB05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F919DE6-09FB-DCC7-FF76-A0F6B75EF9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1C7A8D5-3954-CBD8-6E42-9D37AE6BD1A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A1954E8-F8ED-AFFF-FE56-D9F4C658016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03245A7-BC29-3248-B4C8-D5FCF9FBE5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393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8" name="Group 10">
            <a:extLst>
              <a:ext uri="{FF2B5EF4-FFF2-40B4-BE49-F238E27FC236}">
                <a16:creationId xmlns:a16="http://schemas.microsoft.com/office/drawing/2014/main" id="{FFADA3B2-1D96-AC7E-C8C5-2DBE358DC68A}"/>
              </a:ext>
            </a:extLst>
          </p:cNvPr>
          <p:cNvGrpSpPr>
            <a:grpSpLocks/>
          </p:cNvGrpSpPr>
          <p:nvPr/>
        </p:nvGrpSpPr>
        <p:grpSpPr bwMode="auto">
          <a:xfrm>
            <a:off x="0" y="1588"/>
            <a:ext cx="12177184" cy="6845300"/>
            <a:chOff x="0" y="1"/>
            <a:chExt cx="5753" cy="4312"/>
          </a:xfrm>
        </p:grpSpPr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35AA03E7-68CE-2C63-B1B9-71C1AC528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>
                <a:gd name="T0" fmla="*/ 1905 w 2359"/>
                <a:gd name="T1" fmla="*/ 3312 h 3314"/>
                <a:gd name="T2" fmla="*/ 2358 w 2359"/>
                <a:gd name="T3" fmla="*/ 3313 h 3314"/>
                <a:gd name="T4" fmla="*/ 2358 w 2359"/>
                <a:gd name="T5" fmla="*/ 1437 h 3314"/>
                <a:gd name="T6" fmla="*/ 0 w 2359"/>
                <a:gd name="T7" fmla="*/ 0 h 3314"/>
                <a:gd name="T8" fmla="*/ 201 w 2359"/>
                <a:gd name="T9" fmla="*/ 150 h 3314"/>
                <a:gd name="T10" fmla="*/ 366 w 2359"/>
                <a:gd name="T11" fmla="*/ 279 h 3314"/>
                <a:gd name="T12" fmla="*/ 552 w 2359"/>
                <a:gd name="T13" fmla="*/ 441 h 3314"/>
                <a:gd name="T14" fmla="*/ 732 w 2359"/>
                <a:gd name="T15" fmla="*/ 612 h 3314"/>
                <a:gd name="T16" fmla="*/ 996 w 2359"/>
                <a:gd name="T17" fmla="*/ 903 h 3314"/>
                <a:gd name="T18" fmla="*/ 1230 w 2359"/>
                <a:gd name="T19" fmla="*/ 1212 h 3314"/>
                <a:gd name="T20" fmla="*/ 1400 w 2359"/>
                <a:gd name="T21" fmla="*/ 1482 h 3314"/>
                <a:gd name="T22" fmla="*/ 1548 w 2359"/>
                <a:gd name="T23" fmla="*/ 1761 h 3314"/>
                <a:gd name="T24" fmla="*/ 1665 w 2359"/>
                <a:gd name="T25" fmla="*/ 2040 h 3314"/>
                <a:gd name="T26" fmla="*/ 1751 w 2359"/>
                <a:gd name="T27" fmla="*/ 2295 h 3314"/>
                <a:gd name="T28" fmla="*/ 1809 w 2359"/>
                <a:gd name="T29" fmla="*/ 2511 h 3314"/>
                <a:gd name="T30" fmla="*/ 1863 w 2359"/>
                <a:gd name="T31" fmla="*/ 2778 h 3314"/>
                <a:gd name="T32" fmla="*/ 1890 w 2359"/>
                <a:gd name="T33" fmla="*/ 3012 h 3314"/>
                <a:gd name="T34" fmla="*/ 1905 w 2359"/>
                <a:gd name="T35" fmla="*/ 3312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052" name="Arc 4">
              <a:extLst>
                <a:ext uri="{FF2B5EF4-FFF2-40B4-BE49-F238E27FC236}">
                  <a16:creationId xmlns:a16="http://schemas.microsoft.com/office/drawing/2014/main" id="{D0345E0C-8148-E6AF-E0E9-FB6FA1F663F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2053" name="Rectangle 5">
            <a:extLst>
              <a:ext uri="{FF2B5EF4-FFF2-40B4-BE49-F238E27FC236}">
                <a16:creationId xmlns:a16="http://schemas.microsoft.com/office/drawing/2014/main" id="{12C7734D-120B-9C5C-DE9B-3C9DC2FF17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EFF0059F-5BAA-5199-021C-32FFBB82185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5A877BED-9077-DF3D-C22B-7C3023B4F17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en-US" altLang="en-US"/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DBD8BB0C-CE65-8353-A189-89835EFADE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fld id="{5FFAE1D3-0564-3F44-9BA8-478D2FFF66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48F49669-5404-818F-E038-4B5F3B17A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93810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>
            <a:extLst>
              <a:ext uri="{FF2B5EF4-FFF2-40B4-BE49-F238E27FC236}">
                <a16:creationId xmlns:a16="http://schemas.microsoft.com/office/drawing/2014/main" id="{99768247-8A30-6FBE-34C6-476D98596E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-1"/>
            <a:ext cx="9144000" cy="6758609"/>
          </a:xfrm>
        </p:spPr>
        <p:txBody>
          <a:bodyPr anchor="ctr"/>
          <a:lstStyle/>
          <a:p>
            <a:r>
              <a:rPr lang="en-US" altLang="en-US" dirty="0" err="1">
                <a:solidFill>
                  <a:srgbClr val="FF9933"/>
                </a:solidFill>
              </a:rPr>
              <a:t>BiblicalELearning.org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KNOWING GOD’S WILL:  </a:t>
            </a: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DEVELOPING BIBLICAL VALUES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dirty="0">
                <a:solidFill>
                  <a:srgbClr val="FF9933"/>
                </a:solidFill>
              </a:rPr>
              <a:t>Gary T. </a:t>
            </a:r>
            <a:r>
              <a:rPr lang="en-US" altLang="en-US" dirty="0" err="1">
                <a:solidFill>
                  <a:srgbClr val="FF9933"/>
                </a:solidFill>
              </a:rPr>
              <a:t>Meadors</a:t>
            </a:r>
            <a:r>
              <a:rPr lang="en-US" altLang="en-US" dirty="0">
                <a:solidFill>
                  <a:srgbClr val="FF9933"/>
                </a:solidFill>
              </a:rPr>
              <a:t>, Th.D.</a:t>
            </a:r>
            <a:br>
              <a:rPr lang="en-US" altLang="en-US" dirty="0">
                <a:solidFill>
                  <a:srgbClr val="FF9933"/>
                </a:solidFill>
              </a:rPr>
            </a:br>
            <a:br>
              <a:rPr lang="en-US" altLang="en-US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BIBLICAL VALUES [GM 8]</a:t>
            </a:r>
            <a:br>
              <a:rPr lang="en-US" altLang="en-US" sz="5400" b="1" dirty="0">
                <a:solidFill>
                  <a:srgbClr val="FF9933"/>
                </a:solidFill>
              </a:rPr>
            </a:br>
            <a:r>
              <a:rPr lang="en-US" altLang="en-US" sz="5400" b="1" dirty="0">
                <a:solidFill>
                  <a:srgbClr val="FF9933"/>
                </a:solidFill>
              </a:rPr>
              <a:t>(Chapter 2 in DMGW)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DBFEA-F1B4-E746-D49E-B62D8A5BC1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682580"/>
          </a:xfrm>
        </p:spPr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ILLUSTRATIONS</a:t>
            </a:r>
            <a:r>
              <a:rPr lang="en-US" dirty="0">
                <a:solidFill>
                  <a:schemeClr val="bg1"/>
                </a:solidFill>
              </a:rPr>
              <a:t> OF VALUES...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8D4D0-1A37-826A-A6C5-119902667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682580"/>
            <a:ext cx="10363200" cy="617542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DEONTOLOGICAL (intrinsic)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For Christians, “Ought” is sourced in God and God’s Word.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Imperatives (in context); Implications (God’s character); How narrative presents God’s actions.</a:t>
            </a:r>
          </a:p>
          <a:p>
            <a:r>
              <a:rPr lang="en-US" dirty="0">
                <a:solidFill>
                  <a:schemeClr val="bg1"/>
                </a:solidFill>
              </a:rPr>
              <a:t>CONSEQUENTIALISM (extrinsic)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Teleological ... Focuses on the END result of an action; may assert that the end justifies the means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Utilitarianism ... Greatest benefit for the majority = “right/good”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Relativism ... No absolutes, cultural relativism, individualism leads to moral subjectivism.  “Whatever is ‘right’ for you is right.</a:t>
            </a:r>
          </a:p>
        </p:txBody>
      </p:sp>
    </p:spTree>
    <p:extLst>
      <p:ext uri="{BB962C8B-B14F-4D97-AF65-F5344CB8AC3E}">
        <p14:creationId xmlns:p14="http://schemas.microsoft.com/office/powerpoint/2010/main" val="3852521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B3287-973A-CEFC-89B1-9D2DC2BF6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22" y="0"/>
            <a:ext cx="12192000" cy="1210614"/>
          </a:xfrm>
        </p:spPr>
        <p:txBody>
          <a:bodyPr/>
          <a:lstStyle/>
          <a:p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rgbClr val="FFC000"/>
                </a:solidFill>
              </a:rPr>
              <a:t>WHY ALL THE FUSS WITH TECHNICALTERMS?  </a:t>
            </a:r>
            <a:r>
              <a:rPr lang="en-US" dirty="0">
                <a:solidFill>
                  <a:srgbClr val="FFFF00"/>
                </a:solidFill>
              </a:rPr>
              <a:t>BECAUSE...</a:t>
            </a:r>
            <a:br>
              <a:rPr lang="en-US" dirty="0">
                <a:solidFill>
                  <a:srgbClr val="FFC000"/>
                </a:solidFill>
              </a:rPr>
            </a:b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A71F7E-B819-BED7-8237-15A220333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921" y="1409397"/>
            <a:ext cx="11900079" cy="5744818"/>
          </a:xfrm>
        </p:spPr>
        <p:txBody>
          <a:bodyPr/>
          <a:lstStyle/>
          <a:p>
            <a:r>
              <a:rPr lang="en-US" sz="4000" dirty="0">
                <a:solidFill>
                  <a:schemeClr val="bg1"/>
                </a:solidFill>
              </a:rPr>
              <a:t>THESE </a:t>
            </a:r>
            <a:r>
              <a:rPr lang="en-US" sz="4000" i="1" dirty="0">
                <a:solidFill>
                  <a:schemeClr val="bg1"/>
                </a:solidFill>
              </a:rPr>
              <a:t>EXPOSE</a:t>
            </a:r>
            <a:r>
              <a:rPr lang="en-US" sz="4000" dirty="0">
                <a:solidFill>
                  <a:schemeClr val="bg1"/>
                </a:solidFill>
              </a:rPr>
              <a:t> THE </a:t>
            </a:r>
            <a:r>
              <a:rPr lang="en-US" sz="4000" i="1" dirty="0">
                <a:solidFill>
                  <a:schemeClr val="bg1"/>
                </a:solidFill>
              </a:rPr>
              <a:t>NATURE</a:t>
            </a:r>
            <a:r>
              <a:rPr lang="en-US" sz="4000" dirty="0">
                <a:solidFill>
                  <a:schemeClr val="bg1"/>
                </a:solidFill>
              </a:rPr>
              <a:t> OF VALUES  </a:t>
            </a:r>
          </a:p>
          <a:p>
            <a:r>
              <a:rPr lang="en-US" sz="4000" dirty="0">
                <a:solidFill>
                  <a:schemeClr val="bg1"/>
                </a:solidFill>
              </a:rPr>
              <a:t> THEY </a:t>
            </a:r>
            <a:r>
              <a:rPr lang="en-US" sz="4000" i="1" dirty="0">
                <a:solidFill>
                  <a:schemeClr val="bg1"/>
                </a:solidFill>
              </a:rPr>
              <a:t>EXPOSE</a:t>
            </a:r>
            <a:r>
              <a:rPr lang="en-US" sz="4000" dirty="0">
                <a:solidFill>
                  <a:schemeClr val="bg1"/>
                </a:solidFill>
              </a:rPr>
              <a:t> ONE’S </a:t>
            </a:r>
            <a:r>
              <a:rPr lang="en-US" sz="4000" i="1" dirty="0">
                <a:solidFill>
                  <a:schemeClr val="bg1"/>
                </a:solidFill>
              </a:rPr>
              <a:t>WV&amp;Vs</a:t>
            </a:r>
          </a:p>
          <a:p>
            <a:r>
              <a:rPr lang="en-US" sz="4000" dirty="0">
                <a:solidFill>
                  <a:schemeClr val="bg1"/>
                </a:solidFill>
              </a:rPr>
              <a:t>BECAUSE EVERYONE MAKES DECISIONS IN ONE OF THESE CATEGORIES AND PEOPLE ARE SITUATED BY THEIR DECISIONS</a:t>
            </a:r>
          </a:p>
          <a:p>
            <a:r>
              <a:rPr lang="en-US" sz="4000" dirty="0">
                <a:solidFill>
                  <a:schemeClr val="bg1"/>
                </a:solidFill>
              </a:rPr>
              <a:t>WE NEED NOT ONLY TO “THINK,” BUT TO KNOW “HOW” WE THINK</a:t>
            </a:r>
          </a:p>
          <a:p>
            <a:endParaRPr lang="en-US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5307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84B21D86-1DF5-0255-A2E9-9FD76D8A3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05664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VALUES…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8390F34A-48A9-09CA-14F4-516613475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954181"/>
            <a:ext cx="10363200" cy="565912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THINK OF THE DIFFERENCE BETWEEN…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“Good Food”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“Good Dog”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“Good Person”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“Good Friend”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“Good God”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556BC-1FA7-389B-CB18-F89A445E3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0"/>
            <a:ext cx="10363200" cy="1752600"/>
          </a:xfrm>
        </p:spPr>
        <p:txBody>
          <a:bodyPr/>
          <a:lstStyle/>
          <a:p>
            <a:r>
              <a:rPr lang="en-US">
                <a:solidFill>
                  <a:srgbClr val="FFC000"/>
                </a:solidFill>
              </a:rPr>
              <a:t>WHAT IS THE GREATEST VALUE THAT GUIDES A BELIEVER?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89434-BBF5-B539-F58E-2A2D8FB98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9600">
                <a:solidFill>
                  <a:srgbClr val="FFFF00"/>
                </a:solidFill>
              </a:rPr>
              <a:t>LOVE</a:t>
            </a:r>
          </a:p>
          <a:p>
            <a:pPr marL="0" indent="0" algn="ctr">
              <a:buNone/>
            </a:pPr>
            <a:r>
              <a:rPr lang="en-US" sz="5400">
                <a:solidFill>
                  <a:srgbClr val="FFFF00"/>
                </a:solidFill>
              </a:rPr>
              <a:t>(AS COVENANT OBEDIENCE)</a:t>
            </a:r>
          </a:p>
          <a:p>
            <a:pPr marL="0" indent="0" algn="ctr">
              <a:buNone/>
            </a:pPr>
            <a:r>
              <a:rPr lang="en-US" sz="5400">
                <a:solidFill>
                  <a:srgbClr val="FFFF00"/>
                </a:solidFill>
              </a:rPr>
              <a:t>THE GREAT COMMANDMENT</a:t>
            </a:r>
          </a:p>
        </p:txBody>
      </p:sp>
    </p:spTree>
    <p:extLst>
      <p:ext uri="{BB962C8B-B14F-4D97-AF65-F5344CB8AC3E}">
        <p14:creationId xmlns:p14="http://schemas.microsoft.com/office/powerpoint/2010/main" val="2444887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06547-68A9-2647-24DD-B2602AF75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LOVE DEFINED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42EA6-6D78-8CE2-DB50-71352269C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4400" dirty="0">
                <a:solidFill>
                  <a:schemeClr val="bg1"/>
                </a:solidFill>
              </a:rPr>
              <a:t>LOVE IS THE DETERMINATION TO DO GOOD, THE GREATEST POSSIBLE GOOD, TOWARD THE OBJECT LOVED.</a:t>
            </a:r>
          </a:p>
          <a:p>
            <a:pPr marL="0" indent="0">
              <a:buNone/>
            </a:pPr>
            <a:endParaRPr lang="en-US" sz="44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rgbClr val="FFFF00"/>
                </a:solidFill>
              </a:rPr>
              <a:t>KEY</a:t>
            </a:r>
            <a:r>
              <a:rPr lang="en-US" sz="4400" dirty="0">
                <a:solidFill>
                  <a:schemeClr val="bg1"/>
                </a:solidFill>
              </a:rPr>
              <a:t> = DEFINING “GOOD” SO YOU </a:t>
            </a:r>
            <a:r>
              <a:rPr lang="en-US" sz="4400" i="1" dirty="0">
                <a:solidFill>
                  <a:schemeClr val="bg1"/>
                </a:solidFill>
              </a:rPr>
              <a:t>KNOW</a:t>
            </a:r>
            <a:r>
              <a:rPr lang="en-US" sz="4400" dirty="0">
                <a:solidFill>
                  <a:schemeClr val="bg1"/>
                </a:solidFill>
              </a:rPr>
              <a:t> HOW TO ACT</a:t>
            </a:r>
          </a:p>
        </p:txBody>
      </p:sp>
    </p:spTree>
    <p:extLst>
      <p:ext uri="{BB962C8B-B14F-4D97-AF65-F5344CB8AC3E}">
        <p14:creationId xmlns:p14="http://schemas.microsoft.com/office/powerpoint/2010/main" val="430260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D985AE-FDD8-03B6-76C2-3000C29F7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022" y="837127"/>
            <a:ext cx="11487956" cy="6239599"/>
          </a:xfrm>
        </p:spPr>
        <p:txBody>
          <a:bodyPr/>
          <a:lstStyle/>
          <a:p>
            <a:r>
              <a:rPr lang="en-US" sz="3800" dirty="0">
                <a:solidFill>
                  <a:schemeClr val="bg1"/>
                </a:solidFill>
              </a:rPr>
              <a:t>“COMMANDMENT” </a:t>
            </a:r>
            <a:r>
              <a:rPr lang="en-US" sz="3800" dirty="0">
                <a:solidFill>
                  <a:srgbClr val="FFFF00"/>
                </a:solidFill>
              </a:rPr>
              <a:t>LOVE IS AN ACTION, </a:t>
            </a:r>
            <a:r>
              <a:rPr lang="en-US" sz="3800" b="1" i="1" dirty="0">
                <a:solidFill>
                  <a:srgbClr val="FFFF00"/>
                </a:solidFill>
              </a:rPr>
              <a:t>NOT</a:t>
            </a:r>
            <a:r>
              <a:rPr lang="en-US" sz="3800" dirty="0">
                <a:solidFill>
                  <a:srgbClr val="FFFF00"/>
                </a:solidFill>
              </a:rPr>
              <a:t> AN EMOTION.</a:t>
            </a:r>
            <a:r>
              <a:rPr lang="en-US" sz="3800" dirty="0">
                <a:solidFill>
                  <a:schemeClr val="bg1"/>
                </a:solidFill>
              </a:rPr>
              <a:t>  It is </a:t>
            </a:r>
            <a:r>
              <a:rPr lang="en-US" sz="3800" dirty="0">
                <a:solidFill>
                  <a:srgbClr val="FFFF00"/>
                </a:solidFill>
              </a:rPr>
              <a:t>Covenant Loyalty</a:t>
            </a:r>
            <a:r>
              <a:rPr lang="en-US" sz="3800" dirty="0">
                <a:solidFill>
                  <a:schemeClr val="bg1"/>
                </a:solidFill>
              </a:rPr>
              <a:t>.</a:t>
            </a:r>
          </a:p>
          <a:p>
            <a:r>
              <a:rPr lang="en-US" sz="3800" dirty="0">
                <a:solidFill>
                  <a:schemeClr val="bg1"/>
                </a:solidFill>
              </a:rPr>
              <a:t>LOVE YOUR ENEMIES!  Not an emotional command.</a:t>
            </a:r>
          </a:p>
          <a:p>
            <a:r>
              <a:rPr lang="en-US" sz="3800" dirty="0">
                <a:solidFill>
                  <a:schemeClr val="bg1"/>
                </a:solidFill>
              </a:rPr>
              <a:t>LOVE IS GUIDED BY WORLDVIEW AND VALUES IN ALL ITS ACTIONS.  THIS </a:t>
            </a:r>
            <a:r>
              <a:rPr lang="en-US" sz="3800" dirty="0">
                <a:solidFill>
                  <a:srgbClr val="FFFF00"/>
                </a:solidFill>
              </a:rPr>
              <a:t>IS</a:t>
            </a:r>
            <a:r>
              <a:rPr lang="en-US" sz="3800" dirty="0">
                <a:solidFill>
                  <a:schemeClr val="bg1"/>
                </a:solidFill>
              </a:rPr>
              <a:t> GOD’S WILL.</a:t>
            </a:r>
          </a:p>
          <a:p>
            <a:r>
              <a:rPr lang="en-US" sz="3800" dirty="0">
                <a:solidFill>
                  <a:schemeClr val="bg1"/>
                </a:solidFill>
              </a:rPr>
              <a:t>LOVE REGULATES... Fruit of the Spirit (</a:t>
            </a:r>
            <a:r>
              <a:rPr lang="en-US" sz="3800" dirty="0">
                <a:solidFill>
                  <a:srgbClr val="FFFF00"/>
                </a:solidFill>
              </a:rPr>
              <a:t>Gal 5</a:t>
            </a:r>
            <a:r>
              <a:rPr lang="en-US" sz="3800" dirty="0">
                <a:solidFill>
                  <a:schemeClr val="bg1"/>
                </a:solidFill>
              </a:rPr>
              <a:t>); Peter’s Moral Circle (</a:t>
            </a:r>
            <a:r>
              <a:rPr lang="en-US" sz="3800" dirty="0">
                <a:solidFill>
                  <a:srgbClr val="FFFF00"/>
                </a:solidFill>
              </a:rPr>
              <a:t>2 Peter 1:5-9</a:t>
            </a:r>
            <a:r>
              <a:rPr lang="en-US" sz="3800" dirty="0">
                <a:solidFill>
                  <a:schemeClr val="bg1"/>
                </a:solidFill>
              </a:rPr>
              <a:t>)  See the following charts....</a:t>
            </a:r>
          </a:p>
        </p:txBody>
      </p:sp>
    </p:spTree>
    <p:extLst>
      <p:ext uri="{BB962C8B-B14F-4D97-AF65-F5344CB8AC3E}">
        <p14:creationId xmlns:p14="http://schemas.microsoft.com/office/powerpoint/2010/main" val="2597078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>
            <a:extLst>
              <a:ext uri="{FF2B5EF4-FFF2-40B4-BE49-F238E27FC236}">
                <a16:creationId xmlns:a16="http://schemas.microsoft.com/office/drawing/2014/main" id="{DCE9E36E-F543-2C6B-A628-00047B5CCDB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3600" y="0"/>
            <a:ext cx="7772400" cy="914400"/>
          </a:xfrm>
        </p:spPr>
        <p:txBody>
          <a:bodyPr/>
          <a:lstStyle/>
          <a:p>
            <a:r>
              <a:rPr lang="en-US" altLang="en-US" sz="5400" b="1"/>
              <a:t>LOVE…Galatians 5-6</a:t>
            </a: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727C706B-C8E4-DA4F-78F2-887C2FB81FE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2895600"/>
            <a:ext cx="91440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1800"/>
          </a:p>
          <a:p>
            <a:pPr>
              <a:lnSpc>
                <a:spcPct val="80000"/>
              </a:lnSpc>
            </a:pPr>
            <a:r>
              <a:rPr lang="en-US" altLang="en-US" sz="2800"/>
              <a:t>EXPOSITION OF HATING AND LOVING YOUR NEIGHBOR…WORKS OF THE FLESH AND FRUIT OF THE SPIRIT (5:16-21; 5:22-26)</a:t>
            </a:r>
          </a:p>
          <a:p>
            <a:pPr>
              <a:lnSpc>
                <a:spcPct val="80000"/>
              </a:lnSpc>
            </a:pP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800"/>
          </a:p>
          <a:p>
            <a:pPr>
              <a:lnSpc>
                <a:spcPct val="80000"/>
              </a:lnSpc>
            </a:pPr>
            <a:endParaRPr lang="en-US" altLang="en-US" sz="800"/>
          </a:p>
        </p:txBody>
      </p:sp>
      <p:sp>
        <p:nvSpPr>
          <p:cNvPr id="139268" name="Rectangle 4">
            <a:extLst>
              <a:ext uri="{FF2B5EF4-FFF2-40B4-BE49-F238E27FC236}">
                <a16:creationId xmlns:a16="http://schemas.microsoft.com/office/drawing/2014/main" id="{CB328BA5-80F7-23CB-E506-666181313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447800"/>
            <a:ext cx="7696200" cy="1371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FULFILL GOD’S LAW:  Love your neighbor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As yourself (Gal 5:13-15)</a:t>
            </a:r>
          </a:p>
        </p:txBody>
      </p:sp>
      <p:sp>
        <p:nvSpPr>
          <p:cNvPr id="139269" name="Rectangle 5">
            <a:extLst>
              <a:ext uri="{FF2B5EF4-FFF2-40B4-BE49-F238E27FC236}">
                <a16:creationId xmlns:a16="http://schemas.microsoft.com/office/drawing/2014/main" id="{8A73F472-9B03-79E3-8017-C037F4A51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00600"/>
            <a:ext cx="7620000" cy="1600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FULFILL CHRIST’S LAW:  Love your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Neighbor by bearing one another’s burdens</a:t>
            </a:r>
          </a:p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0000"/>
                </a:solidFill>
                <a:latin typeface="Times New Roman" panose="02020603050405020304" pitchFamily="18" charset="0"/>
              </a:rPr>
              <a:t>(Gal 6:1-5)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autoUpdateAnimBg="0"/>
      <p:bldP spid="139267" grpId="0" build="p" autoUpdateAnimBg="0"/>
      <p:bldP spid="139268" grpId="0" animBg="1" autoUpdateAnimBg="0"/>
      <p:bldP spid="139269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052241DE-AE27-EBF8-A7AA-D1A79F99E4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0"/>
            <a:ext cx="7772400" cy="990600"/>
          </a:xfrm>
        </p:spPr>
        <p:txBody>
          <a:bodyPr/>
          <a:lstStyle/>
          <a:p>
            <a: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LOVE…2 Peter 1</a:t>
            </a:r>
            <a:b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Supply without regard for cost:</a:t>
            </a:r>
          </a:p>
        </p:txBody>
      </p:sp>
      <p:sp>
        <p:nvSpPr>
          <p:cNvPr id="58375" name="Oval 7">
            <a:extLst>
              <a:ext uri="{FF2B5EF4-FFF2-40B4-BE49-F238E27FC236}">
                <a16:creationId xmlns:a16="http://schemas.microsoft.com/office/drawing/2014/main" id="{126D5E75-703B-0369-B12D-090CE729E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981200"/>
            <a:ext cx="5867400" cy="40386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endParaRPr lang="en-US" alt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6" name="Oval 8">
            <a:extLst>
              <a:ext uri="{FF2B5EF4-FFF2-40B4-BE49-F238E27FC236}">
                <a16:creationId xmlns:a16="http://schemas.microsoft.com/office/drawing/2014/main" id="{623D8131-4C8B-13D7-CA64-9F940CF0B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905000"/>
            <a:ext cx="5867400" cy="411480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79" name="Oval 11">
            <a:extLst>
              <a:ext uri="{FF2B5EF4-FFF2-40B4-BE49-F238E27FC236}">
                <a16:creationId xmlns:a16="http://schemas.microsoft.com/office/drawing/2014/main" id="{098DC8F3-8EE8-D044-AD6C-8A8A21922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1524000"/>
            <a:ext cx="6172200" cy="5029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FFFF"/>
                </a:solidFill>
                <a:latin typeface="Times New Roman" panose="02020603050405020304" pitchFamily="18" charset="0"/>
              </a:rPr>
              <a:t>Each virtue is </a:t>
            </a:r>
          </a:p>
          <a:p>
            <a:pPr algn="ctr" fontAlgn="base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FFFF"/>
                </a:solidFill>
                <a:latin typeface="Times New Roman" panose="02020603050405020304" pitchFamily="18" charset="0"/>
              </a:rPr>
              <a:t>the means of</a:t>
            </a:r>
          </a:p>
          <a:p>
            <a:pPr algn="ctr" fontAlgn="base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FFFF"/>
                </a:solidFill>
                <a:latin typeface="Times New Roman" panose="02020603050405020304" pitchFamily="18" charset="0"/>
              </a:rPr>
              <a:t>producing the</a:t>
            </a:r>
          </a:p>
          <a:p>
            <a:pPr algn="ctr" fontAlgn="base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00FFFF"/>
                </a:solidFill>
                <a:latin typeface="Times New Roman" panose="02020603050405020304" pitchFamily="18" charset="0"/>
              </a:rPr>
              <a:t>next</a:t>
            </a:r>
          </a:p>
        </p:txBody>
      </p:sp>
      <p:sp>
        <p:nvSpPr>
          <p:cNvPr id="58381" name="Text Box 13">
            <a:extLst>
              <a:ext uri="{FF2B5EF4-FFF2-40B4-BE49-F238E27FC236}">
                <a16:creationId xmlns:a16="http://schemas.microsoft.com/office/drawing/2014/main" id="{2281E4FA-1778-4389-0D4E-CD6CC78EE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990600"/>
            <a:ext cx="1295400" cy="111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Virtue</a:t>
            </a:r>
          </a:p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endParaRPr lang="en-US" alt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85" name="AutoShape 17">
            <a:extLst>
              <a:ext uri="{FF2B5EF4-FFF2-40B4-BE49-F238E27FC236}">
                <a16:creationId xmlns:a16="http://schemas.microsoft.com/office/drawing/2014/main" id="{B6466AE8-6894-395F-F4C0-22C68111371C}"/>
              </a:ext>
            </a:extLst>
          </p:cNvPr>
          <p:cNvSpPr>
            <a:spLocks noChangeArrowheads="1"/>
          </p:cNvSpPr>
          <p:nvPr/>
        </p:nvSpPr>
        <p:spPr bwMode="auto">
          <a:xfrm rot="857746">
            <a:off x="7086600" y="12954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endParaRPr lang="en-US" altLang="en-US" sz="32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87" name="Text Box 19">
            <a:extLst>
              <a:ext uri="{FF2B5EF4-FFF2-40B4-BE49-F238E27FC236}">
                <a16:creationId xmlns:a16="http://schemas.microsoft.com/office/drawing/2014/main" id="{13EB55A1-657F-0E10-BDF1-785E5EDDF0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447800"/>
            <a:ext cx="29718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Knowledge</a:t>
            </a:r>
          </a:p>
        </p:txBody>
      </p:sp>
      <p:sp>
        <p:nvSpPr>
          <p:cNvPr id="58388" name="Text Box 20">
            <a:extLst>
              <a:ext uri="{FF2B5EF4-FFF2-40B4-BE49-F238E27FC236}">
                <a16:creationId xmlns:a16="http://schemas.microsoft.com/office/drawing/2014/main" id="{ACB0D454-4ACE-FBCE-156A-75C918828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048000"/>
            <a:ext cx="1600200" cy="10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Self-Control</a:t>
            </a:r>
          </a:p>
        </p:txBody>
      </p:sp>
      <p:sp>
        <p:nvSpPr>
          <p:cNvPr id="58389" name="AutoShape 21">
            <a:extLst>
              <a:ext uri="{FF2B5EF4-FFF2-40B4-BE49-F238E27FC236}">
                <a16:creationId xmlns:a16="http://schemas.microsoft.com/office/drawing/2014/main" id="{7FE1C9A3-5964-25CB-6198-877320E9A5FC}"/>
              </a:ext>
            </a:extLst>
          </p:cNvPr>
          <p:cNvSpPr>
            <a:spLocks noChangeArrowheads="1"/>
          </p:cNvSpPr>
          <p:nvPr/>
        </p:nvSpPr>
        <p:spPr bwMode="auto">
          <a:xfrm rot="19546840">
            <a:off x="9296400" y="23622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endParaRPr lang="en-US" altLang="en-US" sz="320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0" name="Text Box 22">
            <a:extLst>
              <a:ext uri="{FF2B5EF4-FFF2-40B4-BE49-F238E27FC236}">
                <a16:creationId xmlns:a16="http://schemas.microsoft.com/office/drawing/2014/main" id="{B21F4960-8C19-465E-2D05-7E944B201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5334000"/>
            <a:ext cx="2057400" cy="84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Patient</a:t>
            </a:r>
          </a:p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Endurance</a:t>
            </a:r>
          </a:p>
        </p:txBody>
      </p:sp>
      <p:sp>
        <p:nvSpPr>
          <p:cNvPr id="58391" name="Oval 23">
            <a:extLst>
              <a:ext uri="{FF2B5EF4-FFF2-40B4-BE49-F238E27FC236}">
                <a16:creationId xmlns:a16="http://schemas.microsoft.com/office/drawing/2014/main" id="{9F80DC32-58B0-7A8A-9CE1-E5D5A0F4E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743200"/>
            <a:ext cx="3200400" cy="2286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2" name="Text Box 24">
            <a:extLst>
              <a:ext uri="{FF2B5EF4-FFF2-40B4-BE49-F238E27FC236}">
                <a16:creationId xmlns:a16="http://schemas.microsoft.com/office/drawing/2014/main" id="{C6CD696B-F28E-1B15-0EA2-990F31206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486400"/>
            <a:ext cx="19812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Godliness</a:t>
            </a:r>
          </a:p>
        </p:txBody>
      </p:sp>
      <p:sp>
        <p:nvSpPr>
          <p:cNvPr id="58393" name="AutoShape 25">
            <a:extLst>
              <a:ext uri="{FF2B5EF4-FFF2-40B4-BE49-F238E27FC236}">
                <a16:creationId xmlns:a16="http://schemas.microsoft.com/office/drawing/2014/main" id="{19959754-7481-A560-7D65-50936E4FA0B5}"/>
              </a:ext>
            </a:extLst>
          </p:cNvPr>
          <p:cNvSpPr>
            <a:spLocks noChangeArrowheads="1"/>
          </p:cNvSpPr>
          <p:nvPr/>
        </p:nvSpPr>
        <p:spPr bwMode="auto">
          <a:xfrm rot="20852286">
            <a:off x="7543800" y="6324600"/>
            <a:ext cx="685800" cy="304800"/>
          </a:xfrm>
          <a:prstGeom prst="leftArrow">
            <a:avLst>
              <a:gd name="adj1" fmla="val 50000"/>
              <a:gd name="adj2" fmla="val 5625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4" name="AutoShape 26">
            <a:extLst>
              <a:ext uri="{FF2B5EF4-FFF2-40B4-BE49-F238E27FC236}">
                <a16:creationId xmlns:a16="http://schemas.microsoft.com/office/drawing/2014/main" id="{0C7DDD31-E026-A3C2-765F-1E3AE92C7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77400" y="4419600"/>
            <a:ext cx="304800" cy="533400"/>
          </a:xfrm>
          <a:prstGeom prst="downArrow">
            <a:avLst>
              <a:gd name="adj1" fmla="val 50000"/>
              <a:gd name="adj2" fmla="val 4375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5" name="Text Box 27">
            <a:extLst>
              <a:ext uri="{FF2B5EF4-FFF2-40B4-BE49-F238E27FC236}">
                <a16:creationId xmlns:a16="http://schemas.microsoft.com/office/drawing/2014/main" id="{AAA2B835-E2FC-EB38-BC01-AAA3D5B9C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1981200" cy="84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Brotherly</a:t>
            </a:r>
          </a:p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Love</a:t>
            </a:r>
          </a:p>
        </p:txBody>
      </p:sp>
      <p:sp>
        <p:nvSpPr>
          <p:cNvPr id="58396" name="Text Box 28">
            <a:extLst>
              <a:ext uri="{FF2B5EF4-FFF2-40B4-BE49-F238E27FC236}">
                <a16:creationId xmlns:a16="http://schemas.microsoft.com/office/drawing/2014/main" id="{85A9FD75-0341-F117-12FE-8A4C971EB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1828800"/>
            <a:ext cx="11430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00"/>
                </a:solidFill>
                <a:latin typeface="Times New Roman" panose="02020603050405020304" pitchFamily="18" charset="0"/>
              </a:rPr>
              <a:t>Love</a:t>
            </a:r>
          </a:p>
        </p:txBody>
      </p:sp>
      <p:sp>
        <p:nvSpPr>
          <p:cNvPr id="58397" name="AutoShape 29">
            <a:extLst>
              <a:ext uri="{FF2B5EF4-FFF2-40B4-BE49-F238E27FC236}">
                <a16:creationId xmlns:a16="http://schemas.microsoft.com/office/drawing/2014/main" id="{A02CDD2D-145C-37BC-30D5-A4DE0DFE9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4572000"/>
            <a:ext cx="304800" cy="533400"/>
          </a:xfrm>
          <a:prstGeom prst="upArrow">
            <a:avLst>
              <a:gd name="adj1" fmla="val 50000"/>
              <a:gd name="adj2" fmla="val 4375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8" name="AutoShape 30">
            <a:extLst>
              <a:ext uri="{FF2B5EF4-FFF2-40B4-BE49-F238E27FC236}">
                <a16:creationId xmlns:a16="http://schemas.microsoft.com/office/drawing/2014/main" id="{815729AD-26E6-DBCD-C874-116AF0FA154D}"/>
              </a:ext>
            </a:extLst>
          </p:cNvPr>
          <p:cNvSpPr>
            <a:spLocks noChangeArrowheads="1"/>
          </p:cNvSpPr>
          <p:nvPr/>
        </p:nvSpPr>
        <p:spPr bwMode="auto">
          <a:xfrm rot="788275">
            <a:off x="2362200" y="2514600"/>
            <a:ext cx="304800" cy="609600"/>
          </a:xfrm>
          <a:prstGeom prst="upArrow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399" name="AutoShape 31">
            <a:extLst>
              <a:ext uri="{FF2B5EF4-FFF2-40B4-BE49-F238E27FC236}">
                <a16:creationId xmlns:a16="http://schemas.microsoft.com/office/drawing/2014/main" id="{479D6C88-B054-4986-1948-938B93C00D71}"/>
              </a:ext>
            </a:extLst>
          </p:cNvPr>
          <p:cNvSpPr>
            <a:spLocks noChangeArrowheads="1"/>
          </p:cNvSpPr>
          <p:nvPr/>
        </p:nvSpPr>
        <p:spPr bwMode="auto">
          <a:xfrm rot="19926163">
            <a:off x="3733800" y="14478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00" name="Text Box 32">
            <a:extLst>
              <a:ext uri="{FF2B5EF4-FFF2-40B4-BE49-F238E27FC236}">
                <a16:creationId xmlns:a16="http://schemas.microsoft.com/office/drawing/2014/main" id="{3E848B28-5A66-5079-2BBF-CA3404476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2057400"/>
            <a:ext cx="1219200" cy="8354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55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</a:t>
            </a:r>
          </a:p>
          <a:p>
            <a:pPr algn="ctr" fontAlgn="base">
              <a:lnSpc>
                <a:spcPct val="55000"/>
              </a:lnSpc>
              <a:spcBef>
                <a:spcPct val="35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virtue</a:t>
            </a:r>
          </a:p>
        </p:txBody>
      </p:sp>
      <p:sp>
        <p:nvSpPr>
          <p:cNvPr id="58401" name="Text Box 33">
            <a:extLst>
              <a:ext uri="{FF2B5EF4-FFF2-40B4-BE49-F238E27FC236}">
                <a16:creationId xmlns:a16="http://schemas.microsoft.com/office/drawing/2014/main" id="{79B62A6D-EA6A-90C1-68D9-25A98F024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200400"/>
            <a:ext cx="2209800" cy="84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</a:t>
            </a:r>
          </a:p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  knowledge</a:t>
            </a:r>
          </a:p>
        </p:txBody>
      </p:sp>
      <p:sp>
        <p:nvSpPr>
          <p:cNvPr id="58402" name="Text Box 34">
            <a:extLst>
              <a:ext uri="{FF2B5EF4-FFF2-40B4-BE49-F238E27FC236}">
                <a16:creationId xmlns:a16="http://schemas.microsoft.com/office/drawing/2014/main" id="{182301A5-9162-8A86-EF73-1DD07F07B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800600"/>
            <a:ext cx="2133600" cy="10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 self-control</a:t>
            </a:r>
          </a:p>
        </p:txBody>
      </p:sp>
      <p:sp>
        <p:nvSpPr>
          <p:cNvPr id="58403" name="Text Box 35">
            <a:extLst>
              <a:ext uri="{FF2B5EF4-FFF2-40B4-BE49-F238E27FC236}">
                <a16:creationId xmlns:a16="http://schemas.microsoft.com/office/drawing/2014/main" id="{ED443079-E065-FA37-CEEE-41A51F740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105400"/>
            <a:ext cx="2514600" cy="841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 patient</a:t>
            </a:r>
          </a:p>
          <a:p>
            <a:pPr algn="ctr" fontAlgn="base">
              <a:lnSpc>
                <a:spcPct val="70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    endurance</a:t>
            </a:r>
          </a:p>
        </p:txBody>
      </p:sp>
      <p:sp>
        <p:nvSpPr>
          <p:cNvPr id="58404" name="Text Box 36">
            <a:extLst>
              <a:ext uri="{FF2B5EF4-FFF2-40B4-BE49-F238E27FC236}">
                <a16:creationId xmlns:a16="http://schemas.microsoft.com/office/drawing/2014/main" id="{5287AF0D-6C4A-DF46-C228-1E4DF7F48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352801"/>
            <a:ext cx="1905000" cy="79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</a:t>
            </a:r>
          </a:p>
          <a:p>
            <a:pPr algn="ctr" fontAlgn="base">
              <a:lnSpc>
                <a:spcPct val="65000"/>
              </a:lnSpc>
              <a:spcBef>
                <a:spcPct val="1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godliness</a:t>
            </a:r>
          </a:p>
        </p:txBody>
      </p:sp>
      <p:sp>
        <p:nvSpPr>
          <p:cNvPr id="58405" name="Text Box 37">
            <a:extLst>
              <a:ext uri="{FF2B5EF4-FFF2-40B4-BE49-F238E27FC236}">
                <a16:creationId xmlns:a16="http://schemas.microsoft.com/office/drawing/2014/main" id="{41230A87-4569-58B9-CC85-B68ED7A9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133600"/>
            <a:ext cx="2286000" cy="1077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spcBef>
                <a:spcPct val="5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 brotherly love</a:t>
            </a:r>
          </a:p>
        </p:txBody>
      </p:sp>
      <p:sp>
        <p:nvSpPr>
          <p:cNvPr id="58406" name="AutoShape 38">
            <a:extLst>
              <a:ext uri="{FF2B5EF4-FFF2-40B4-BE49-F238E27FC236}">
                <a16:creationId xmlns:a16="http://schemas.microsoft.com/office/drawing/2014/main" id="{00589420-5501-A01D-8F74-8E43569437E2}"/>
              </a:ext>
            </a:extLst>
          </p:cNvPr>
          <p:cNvSpPr>
            <a:spLocks noChangeArrowheads="1"/>
          </p:cNvSpPr>
          <p:nvPr/>
        </p:nvSpPr>
        <p:spPr bwMode="auto">
          <a:xfrm rot="1524593">
            <a:off x="3444875" y="6251575"/>
            <a:ext cx="762000" cy="304800"/>
          </a:xfrm>
          <a:prstGeom prst="leftArrow">
            <a:avLst>
              <a:gd name="adj1" fmla="val 50000"/>
              <a:gd name="adj2" fmla="val 625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66FF"/>
              </a:buClr>
              <a:buSzPct val="80000"/>
              <a:buFont typeface="Wingdings" pitchFamily="2" charset="2"/>
              <a:buChar char="l"/>
            </a:pPr>
            <a:endParaRPr lang="en-US" sz="3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407" name="Text Box 39">
            <a:extLst>
              <a:ext uri="{FF2B5EF4-FFF2-40B4-BE49-F238E27FC236}">
                <a16:creationId xmlns:a16="http://schemas.microsoft.com/office/drawing/2014/main" id="{FCA16846-5927-7023-D900-515F972F8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752600"/>
            <a:ext cx="1219200" cy="860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 fontAlgn="base">
              <a:lnSpc>
                <a:spcPct val="55000"/>
              </a:lnSpc>
              <a:spcBef>
                <a:spcPct val="4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by</a:t>
            </a:r>
          </a:p>
          <a:p>
            <a:pPr algn="ctr" fontAlgn="base">
              <a:lnSpc>
                <a:spcPct val="55000"/>
              </a:lnSpc>
              <a:spcBef>
                <a:spcPct val="40000"/>
              </a:spcBef>
              <a:spcAft>
                <a:spcPct val="0"/>
              </a:spcAft>
              <a:buClr>
                <a:srgbClr val="3366FF"/>
              </a:buClr>
              <a:buSzPct val="80000"/>
            </a:pPr>
            <a:r>
              <a:rPr lang="en-US" altLang="en-US" sz="3200">
                <a:solidFill>
                  <a:srgbClr val="FFFFFF"/>
                </a:solidFill>
                <a:latin typeface="Times New Roman" panose="02020603050405020304" pitchFamily="18" charset="0"/>
              </a:rPr>
              <a:t>faith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8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8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8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8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8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utoUpdateAnimBg="0"/>
      <p:bldP spid="58379" grpId="0" animBg="1" autoUpdateAnimBg="0"/>
      <p:bldP spid="58381" grpId="0" autoUpdateAnimBg="0"/>
      <p:bldP spid="58385" grpId="0" animBg="1" autoUpdateAnimBg="0"/>
      <p:bldP spid="58387" grpId="0" autoUpdateAnimBg="0"/>
      <p:bldP spid="58388" grpId="0" autoUpdateAnimBg="0"/>
      <p:bldP spid="58389" grpId="0" animBg="1" autoUpdateAnimBg="0"/>
      <p:bldP spid="58390" grpId="0" autoUpdateAnimBg="0"/>
      <p:bldP spid="58392" grpId="0" autoUpdateAnimBg="0"/>
      <p:bldP spid="58395" grpId="0" autoUpdateAnimBg="0"/>
      <p:bldP spid="58396" grpId="0" autoUpdateAnimBg="0"/>
      <p:bldP spid="58400" grpId="0" autoUpdateAnimBg="0"/>
      <p:bldP spid="58401" grpId="0" autoUpdateAnimBg="0"/>
      <p:bldP spid="58402" grpId="0" autoUpdateAnimBg="0"/>
      <p:bldP spid="58403" grpId="0" autoUpdateAnimBg="0"/>
      <p:bldP spid="58404" grpId="0" autoUpdateAnimBg="0"/>
      <p:bldP spid="58405" grpId="0" autoUpdateAnimBg="0"/>
      <p:bldP spid="5840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B2320-79ED-FA8A-039C-99BF2D6B1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1971"/>
            <a:ext cx="12073944" cy="2356832"/>
          </a:xfrm>
        </p:spPr>
        <p:txBody>
          <a:bodyPr/>
          <a:lstStyle/>
          <a:p>
            <a:r>
              <a:rPr lang="en-US" dirty="0"/>
              <a:t>REFLECT ON HOW PAUL AND PETER’S VIRTURE/VICE LISTS REGULATE DECISION MAKING IN THE HUMAN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CCA67-5DB7-DF3A-357B-87A6E5F671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386" y="3103806"/>
            <a:ext cx="11565228" cy="4501168"/>
          </a:xfrm>
        </p:spPr>
        <p:txBody>
          <a:bodyPr/>
          <a:lstStyle/>
          <a:p>
            <a:r>
              <a:rPr lang="en-US" dirty="0"/>
              <a:t>GAL 5... FRUIT OF THE SPIRIT</a:t>
            </a:r>
          </a:p>
          <a:p>
            <a:pPr marL="400050" lvl="1" indent="0">
              <a:buNone/>
            </a:pPr>
            <a:r>
              <a:rPr lang="en-US" dirty="0"/>
              <a:t>Good relationship in community are God’s will...do you consciously pursue this expectation?</a:t>
            </a:r>
          </a:p>
          <a:p>
            <a:r>
              <a:rPr lang="en-US" dirty="0"/>
              <a:t>2 PETER... WHEEL OF “LOVE”</a:t>
            </a:r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>
                <a:solidFill>
                  <a:srgbClr val="FFFF00"/>
                </a:solidFill>
              </a:rPr>
              <a:t>Christian living is a “virtue driven” life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957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DBEFD28D-22D7-E4B6-F1AF-8C425A30A6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05664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LEVELS OF VALUES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4AC41C2-5E15-9519-F18B-C629C987D5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300480"/>
            <a:ext cx="12192000" cy="5384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BIBLICAL COMMANDS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COMMUNITY VALUES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PERSONAL PREFERENCES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Determining the level depends upon one’s understanding of “fine lines” between</a:t>
            </a:r>
          </a:p>
          <a:p>
            <a:pPr algn="ctr" eaLnBrk="1" hangingPunct="1">
              <a:buFontTx/>
              <a:buNone/>
            </a:pP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WHAT/HOW Scripture teaches.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06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CB104EFA-05EC-5060-4625-4EE75C5789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09600"/>
            <a:ext cx="7772400" cy="17272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9933"/>
                </a:solidFill>
                <a:ea typeface="ＭＳ Ｐゴシック" panose="020B0600070205080204" pitchFamily="34" charset="-128"/>
              </a:rPr>
              <a:t>DISCERNING GOD’S WILL REQUIRES…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3E0F7F67-39D6-7079-36BD-5128E3AE14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2928730"/>
            <a:ext cx="7772400" cy="362447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A TRANSFORMED MIND MODEL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Which is A Biblical Worldview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That</a:t>
            </a:r>
          </a:p>
          <a:p>
            <a:pPr algn="ctr" eaLnBrk="1" hangingPunct="1">
              <a:buFontTx/>
              <a:buNone/>
            </a:pPr>
            <a:r>
              <a:rPr lang="en-US" altLang="en-US" sz="3600" dirty="0">
                <a:solidFill>
                  <a:srgbClr val="FFCC00"/>
                </a:solidFill>
                <a:ea typeface="ＭＳ Ｐゴシック" panose="020B0600070205080204" pitchFamily="34" charset="-128"/>
              </a:rPr>
              <a:t>PRODUCES BIBLICAL VALUES</a:t>
            </a:r>
          </a:p>
          <a:p>
            <a:pPr algn="ctr" eaLnBrk="1" hangingPunct="1">
              <a:buFontTx/>
              <a:buNone/>
            </a:pPr>
            <a:endParaRPr lang="en-US" altLang="en-US" sz="3600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  <a:p>
            <a:pPr algn="ctr" eaLnBrk="1" hangingPunct="1">
              <a:buFontTx/>
              <a:buNone/>
            </a:pPr>
            <a:endParaRPr lang="en-US" altLang="en-US" dirty="0">
              <a:solidFill>
                <a:srgbClr val="FFCC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A696367C-C249-DE4B-0FB3-989AC68731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0096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BIBLICAL COMMANDS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BF6D5D8C-033D-42CC-E033-957A615F81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1200150"/>
            <a:ext cx="11753850" cy="542925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Clear and </a:t>
            </a: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direct</a:t>
            </a: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teaching of the Bible</a:t>
            </a:r>
          </a:p>
          <a:p>
            <a:pPr eaLnBrk="1" hangingPunct="1">
              <a:buFontTx/>
              <a:buNone/>
            </a:pPr>
            <a:endParaRPr lang="en-US" altLang="en-US" sz="4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To identify </a:t>
            </a: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“normative” teaching </a:t>
            </a: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requires interpretation, often driven by the creative constructs of theological systems</a:t>
            </a:r>
          </a:p>
          <a:p>
            <a:pPr eaLnBrk="1" hangingPunct="1">
              <a:buFontTx/>
              <a:buNone/>
            </a:pPr>
            <a:endParaRPr lang="en-US" altLang="en-US" sz="4400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If applicable, then </a:t>
            </a: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non-negotiable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>
            <a:extLst>
              <a:ext uri="{FF2B5EF4-FFF2-40B4-BE49-F238E27FC236}">
                <a16:creationId xmlns:a16="http://schemas.microsoft.com/office/drawing/2014/main" id="{5DB0D10E-0D23-2BE4-F16D-7F967A8176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078" y="-246061"/>
            <a:ext cx="8991600" cy="1676400"/>
          </a:xfrm>
        </p:spPr>
        <p:txBody>
          <a:bodyPr/>
          <a:lstStyle/>
          <a:p>
            <a:pPr eaLnBrk="1" hangingPunct="1"/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Review the Three Levels</a:t>
            </a:r>
            <a:b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</a:br>
            <a:r>
              <a:rPr lang="en-US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anose="020B0600070205080204" pitchFamily="34" charset="-128"/>
              </a:rPr>
              <a:t>of How the Bible Teaches</a:t>
            </a:r>
            <a:endParaRPr lang="en-US" altLang="en-US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ea typeface="ＭＳ Ｐゴシック" panose="020B0600070205080204" pitchFamily="34" charset="-128"/>
            </a:endParaRPr>
          </a:p>
        </p:txBody>
      </p:sp>
      <p:sp>
        <p:nvSpPr>
          <p:cNvPr id="145411" name="AutoShape 3">
            <a:extLst>
              <a:ext uri="{FF2B5EF4-FFF2-40B4-BE49-F238E27FC236}">
                <a16:creationId xmlns:a16="http://schemas.microsoft.com/office/drawing/2014/main" id="{F071AF65-CDC5-B07D-C3E0-ED1CD8336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219200"/>
            <a:ext cx="6096000" cy="5410200"/>
          </a:xfrm>
          <a:prstGeom prst="triangle">
            <a:avLst>
              <a:gd name="adj" fmla="val 50000"/>
            </a:avLst>
          </a:prstGeom>
          <a:solidFill>
            <a:schemeClr val="accent2">
              <a:alpha val="50195"/>
            </a:schemeClr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45412" name="Line 4">
            <a:extLst>
              <a:ext uri="{FF2B5EF4-FFF2-40B4-BE49-F238E27FC236}">
                <a16:creationId xmlns:a16="http://schemas.microsoft.com/office/drawing/2014/main" id="{260A8015-4C16-C496-3D46-0FB03067E8F0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5162550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45413" name="Line 5">
            <a:extLst>
              <a:ext uri="{FF2B5EF4-FFF2-40B4-BE49-F238E27FC236}">
                <a16:creationId xmlns:a16="http://schemas.microsoft.com/office/drawing/2014/main" id="{CF3E9B75-7CE3-A41D-C8B8-E496767BADB6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3328988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2075" tIns="46038" rIns="92075" bIns="46038" anchor="ctr"/>
          <a:lstStyle/>
          <a:p>
            <a:endParaRPr lang="en-US" dirty="0"/>
          </a:p>
        </p:txBody>
      </p:sp>
      <p:sp>
        <p:nvSpPr>
          <p:cNvPr id="145414" name="Text Box 6">
            <a:extLst>
              <a:ext uri="{FF2B5EF4-FFF2-40B4-BE49-F238E27FC236}">
                <a16:creationId xmlns:a16="http://schemas.microsoft.com/office/drawing/2014/main" id="{5ADDEE24-F7F1-A238-F11F-40838768C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638801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bg1"/>
                </a:solidFill>
              </a:rPr>
              <a:t>        DIRECT</a:t>
            </a:r>
          </a:p>
        </p:txBody>
      </p:sp>
      <p:sp>
        <p:nvSpPr>
          <p:cNvPr id="145415" name="Text Box 7">
            <a:extLst>
              <a:ext uri="{FF2B5EF4-FFF2-40B4-BE49-F238E27FC236}">
                <a16:creationId xmlns:a16="http://schemas.microsoft.com/office/drawing/2014/main" id="{DE705310-4426-9CD9-8210-20EF199C8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962401"/>
            <a:ext cx="2133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bg1"/>
                </a:solidFill>
              </a:rPr>
              <a:t>      IMPLIED</a:t>
            </a:r>
          </a:p>
        </p:txBody>
      </p:sp>
      <p:sp>
        <p:nvSpPr>
          <p:cNvPr id="145416" name="Text Box 8">
            <a:extLst>
              <a:ext uri="{FF2B5EF4-FFF2-40B4-BE49-F238E27FC236}">
                <a16:creationId xmlns:a16="http://schemas.microsoft.com/office/drawing/2014/main" id="{2DDFF3D5-BA2A-5483-53A7-F37AB341C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2362201"/>
            <a:ext cx="1752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bg1"/>
                </a:solidFill>
              </a:rPr>
              <a:t>   CREATIVE </a:t>
            </a:r>
          </a:p>
          <a:p>
            <a:pPr>
              <a:spcBef>
                <a:spcPct val="50000"/>
              </a:spcBef>
              <a:buClr>
                <a:schemeClr val="bg2"/>
              </a:buClr>
              <a:buSzPct val="75000"/>
            </a:pPr>
            <a:r>
              <a:rPr lang="en-US" altLang="en-US" sz="1800" b="1" dirty="0">
                <a:solidFill>
                  <a:schemeClr val="bg1"/>
                </a:solidFill>
              </a:rPr>
              <a:t>CONSTRUCTS</a:t>
            </a:r>
            <a:endParaRPr lang="en-US" altLang="en-US" sz="2800" b="1" dirty="0">
              <a:solidFill>
                <a:schemeClr val="bg1"/>
              </a:solidFill>
            </a:endParaRPr>
          </a:p>
        </p:txBody>
      </p:sp>
      <p:sp>
        <p:nvSpPr>
          <p:cNvPr id="145417" name="Text Box 9">
            <a:extLst>
              <a:ext uri="{FF2B5EF4-FFF2-40B4-BE49-F238E27FC236}">
                <a16:creationId xmlns:a16="http://schemas.microsoft.com/office/drawing/2014/main" id="{FFA5453F-511E-B676-F837-6AECB72256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209800"/>
            <a:ext cx="2667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THEOLOGICAL ANALYSIS</a:t>
            </a:r>
            <a:endParaRPr lang="en-US" altLang="en-US" sz="1800" b="1" dirty="0">
              <a:latin typeface="Arial" panose="020B0604020202020204" pitchFamily="34" charset="0"/>
            </a:endParaRPr>
          </a:p>
        </p:txBody>
      </p:sp>
      <p:sp>
        <p:nvSpPr>
          <p:cNvPr id="145418" name="Text Box 10">
            <a:extLst>
              <a:ext uri="{FF2B5EF4-FFF2-40B4-BE49-F238E27FC236}">
                <a16:creationId xmlns:a16="http://schemas.microsoft.com/office/drawing/2014/main" id="{0B987F2D-48FA-CE4A-4E2A-46D6EE5CA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5334000"/>
            <a:ext cx="190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 b="1" dirty="0">
                <a:solidFill>
                  <a:schemeClr val="bg1"/>
                </a:solidFill>
                <a:latin typeface="Arial" panose="020B0604020202020204" pitchFamily="34" charset="0"/>
              </a:rPr>
              <a:t>TEACHING INTENT</a:t>
            </a:r>
            <a:endParaRPr lang="en-US" altLang="en-US" sz="1800" b="1" dirty="0">
              <a:latin typeface="Arial" panose="020B0604020202020204" pitchFamily="34" charset="0"/>
            </a:endParaRPr>
          </a:p>
        </p:txBody>
      </p:sp>
      <p:sp>
        <p:nvSpPr>
          <p:cNvPr id="145419" name="AutoShape 11">
            <a:extLst>
              <a:ext uri="{FF2B5EF4-FFF2-40B4-BE49-F238E27FC236}">
                <a16:creationId xmlns:a16="http://schemas.microsoft.com/office/drawing/2014/main" id="{51A5654A-2762-42A7-56E5-24062D98A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200400"/>
            <a:ext cx="381000" cy="1828800"/>
          </a:xfrm>
          <a:prstGeom prst="upArrow">
            <a:avLst>
              <a:gd name="adj1" fmla="val 50000"/>
              <a:gd name="adj2" fmla="val 120000"/>
            </a:avLst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5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4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5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45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145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45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145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14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145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0" grpId="0" autoUpdateAnimBg="0"/>
      <p:bldP spid="145411" grpId="0" animBg="1"/>
      <p:bldP spid="145414" grpId="0"/>
      <p:bldP spid="145415" grpId="0"/>
      <p:bldP spid="145416" grpId="0" autoUpdateAnimBg="0"/>
      <p:bldP spid="145417" grpId="0" autoUpdateAnimBg="0"/>
      <p:bldP spid="145418" grpId="0" autoUpdateAnimBg="0"/>
      <p:bldP spid="1454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C471BC3-9B6F-F292-D05D-D14755787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93345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COMMUNITY VALUES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119E2DDF-3A97-BB5B-5020-939AAE5E4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450" y="781050"/>
            <a:ext cx="11811000" cy="607695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Culturally/traditionally derived but biblically connected via theological/social systems (implied teaching and creative constructs).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Relational dimension</a:t>
            </a:r>
          </a:p>
          <a:p>
            <a:pPr eaLnBrk="1" hangingPunct="1">
              <a:buFontTx/>
              <a:buNone/>
            </a:pP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		Cf. Romans 12-14; 1 Corinthians 8-10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Often debated, binding by agreement, but not deontological.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NOT necessarily normative for all, </a:t>
            </a:r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negotiable</a:t>
            </a:r>
          </a:p>
          <a:p>
            <a:pPr eaLnBrk="1" hangingPunct="1">
              <a:buFontTx/>
              <a:buNone/>
            </a:pPr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 dirty="0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EABE170D-6AAF-EC6B-B2AF-5D7FDD88D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97155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  <a:ea typeface="ＭＳ Ｐゴシック" panose="020B0600070205080204" pitchFamily="34" charset="-128"/>
              </a:rPr>
              <a:t>PERSONAL VALUES/PREFERENCES</a:t>
            </a:r>
            <a:endParaRPr lang="en-US" altLang="en-US" dirty="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B27CBA94-51E5-91BD-8AE2-87AD64C5F8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" y="1162050"/>
            <a:ext cx="11811000" cy="55626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My convictions derived in a variety of ways.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I should have self-critical awareness that my convictions are not biblical commands.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Self-denial may be appropriate, but it is performed knowingly not by manipulation.</a:t>
            </a:r>
          </a:p>
          <a:p>
            <a:pPr eaLnBrk="1" hangingPunct="1"/>
            <a:r>
              <a:rPr lang="en-US" altLang="en-US" sz="4400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Negotiable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44D5BA25-2C63-D7BB-E3E6-3923ED3FF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772400" cy="91757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Organizing Worldview and Value Set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EC1B6CE2-C3CC-46B7-6E1B-9BE02FEDBF3E}"/>
              </a:ext>
            </a:extLst>
          </p:cNvPr>
          <p:cNvGrpSpPr>
            <a:grpSpLocks/>
          </p:cNvGrpSpPr>
          <p:nvPr/>
        </p:nvGrpSpPr>
        <p:grpSpPr bwMode="auto">
          <a:xfrm>
            <a:off x="3848100" y="1714502"/>
            <a:ext cx="3817939" cy="3348038"/>
            <a:chOff x="1512" y="1175"/>
            <a:chExt cx="2405" cy="2109"/>
          </a:xfrm>
        </p:grpSpPr>
        <p:sp>
          <p:nvSpPr>
            <p:cNvPr id="101392" name="AutoShape 5">
              <a:extLst>
                <a:ext uri="{FF2B5EF4-FFF2-40B4-BE49-F238E27FC236}">
                  <a16:creationId xmlns:a16="http://schemas.microsoft.com/office/drawing/2014/main" id="{C5DFCDB7-997C-5C76-3868-3BAF43468C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309"/>
              <a:ext cx="1025" cy="5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71 h 21600"/>
                <a:gd name="T14" fmla="*/ 16548 w 21600"/>
                <a:gd name="T15" fmla="*/ 136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01386" name="Line 7">
              <a:extLst>
                <a:ext uri="{FF2B5EF4-FFF2-40B4-BE49-F238E27FC236}">
                  <a16:creationId xmlns:a16="http://schemas.microsoft.com/office/drawing/2014/main" id="{36E08AB6-24C8-5028-17D4-506412AAEE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1855"/>
              <a:ext cx="0" cy="9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1387" name="Line 8">
              <a:extLst>
                <a:ext uri="{FF2B5EF4-FFF2-40B4-BE49-F238E27FC236}">
                  <a16:creationId xmlns:a16="http://schemas.microsoft.com/office/drawing/2014/main" id="{94A2C367-C5EA-810A-5CBB-BE5B8D6562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16" y="2920"/>
              <a:ext cx="204" cy="36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1388" name="Line 9">
              <a:extLst>
                <a:ext uri="{FF2B5EF4-FFF2-40B4-BE49-F238E27FC236}">
                  <a16:creationId xmlns:a16="http://schemas.microsoft.com/office/drawing/2014/main" id="{BC4F5645-2179-0920-FD3A-2615EAF2A5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56" y="28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1389" name="Line 10">
              <a:extLst>
                <a:ext uri="{FF2B5EF4-FFF2-40B4-BE49-F238E27FC236}">
                  <a16:creationId xmlns:a16="http://schemas.microsoft.com/office/drawing/2014/main" id="{A55808AE-B6E2-008B-7E11-66F74791FF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2" y="288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 dirty="0"/>
            </a:p>
          </p:txBody>
        </p:sp>
        <p:sp>
          <p:nvSpPr>
            <p:cNvPr id="101390" name="AutoShape 11">
              <a:extLst>
                <a:ext uri="{FF2B5EF4-FFF2-40B4-BE49-F238E27FC236}">
                  <a16:creationId xmlns:a16="http://schemas.microsoft.com/office/drawing/2014/main" id="{3B52A0CE-19DF-4FBA-E5C0-C37A23A805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" y="1175"/>
              <a:ext cx="477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101391" name="AutoShape 12">
              <a:extLst>
                <a:ext uri="{FF2B5EF4-FFF2-40B4-BE49-F238E27FC236}">
                  <a16:creationId xmlns:a16="http://schemas.microsoft.com/office/drawing/2014/main" id="{BBD33B94-31CA-F225-4FC7-E8F231343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200"/>
              <a:ext cx="413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squar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</p:grpSp>
      <p:sp>
        <p:nvSpPr>
          <p:cNvPr id="68621" name="Text Box 13">
            <a:extLst>
              <a:ext uri="{FF2B5EF4-FFF2-40B4-BE49-F238E27FC236}">
                <a16:creationId xmlns:a16="http://schemas.microsoft.com/office/drawing/2014/main" id="{0B2072A3-1D7A-F188-A923-8355C66735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19" y="1009655"/>
            <a:ext cx="4190982" cy="6149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Decisions About: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Birth control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Abortion / Sexuality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Living wills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Finances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Educating children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Earth stewardship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Social drinking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Elderly care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Lawsuits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Church polity</a:t>
            </a:r>
          </a:p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endParaRPr lang="en-US" altLang="en-US" sz="1800" dirty="0">
              <a:solidFill>
                <a:schemeClr val="bg1"/>
              </a:solidFill>
            </a:endParaRPr>
          </a:p>
        </p:txBody>
      </p:sp>
      <p:sp>
        <p:nvSpPr>
          <p:cNvPr id="68622" name="Text Box 14">
            <a:extLst>
              <a:ext uri="{FF2B5EF4-FFF2-40B4-BE49-F238E27FC236}">
                <a16:creationId xmlns:a16="http://schemas.microsoft.com/office/drawing/2014/main" id="{9B207585-8828-BE67-06FD-3B48EE5971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524000"/>
            <a:ext cx="3124200" cy="308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 dirty="0">
                <a:solidFill>
                  <a:schemeClr val="bg1"/>
                </a:solidFill>
              </a:rPr>
              <a:t>Your answers to these kinds of questions are a product of your worldview and value (WV) system.</a:t>
            </a:r>
          </a:p>
        </p:txBody>
      </p:sp>
      <p:sp>
        <p:nvSpPr>
          <p:cNvPr id="101382" name="Text Box 15">
            <a:extLst>
              <a:ext uri="{FF2B5EF4-FFF2-40B4-BE49-F238E27FC236}">
                <a16:creationId xmlns:a16="http://schemas.microsoft.com/office/drawing/2014/main" id="{1BFCA3D2-1034-2E3C-2B57-CEC972A32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2562" y="1905001"/>
            <a:ext cx="14859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4800" b="1" dirty="0">
                <a:solidFill>
                  <a:schemeClr val="bg1"/>
                </a:solidFill>
              </a:rPr>
              <a:t> w/v</a:t>
            </a:r>
            <a:endParaRPr lang="en-US" altLang="en-US" sz="18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68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  <p:bldP spid="68621" grpId="0"/>
      <p:bldP spid="6862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502" name="Group 2">
            <a:extLst>
              <a:ext uri="{FF2B5EF4-FFF2-40B4-BE49-F238E27FC236}">
                <a16:creationId xmlns:a16="http://schemas.microsoft.com/office/drawing/2014/main" id="{84ADE947-E8A9-C28D-BFA3-8EA61463A5FB}"/>
              </a:ext>
            </a:extLst>
          </p:cNvPr>
          <p:cNvGrpSpPr>
            <a:grpSpLocks/>
          </p:cNvGrpSpPr>
          <p:nvPr/>
        </p:nvGrpSpPr>
        <p:grpSpPr bwMode="auto">
          <a:xfrm>
            <a:off x="220132" y="1485900"/>
            <a:ext cx="11654932" cy="4335463"/>
            <a:chOff x="-960" y="912"/>
            <a:chExt cx="6588" cy="2731"/>
          </a:xfrm>
        </p:grpSpPr>
        <p:sp>
          <p:nvSpPr>
            <p:cNvPr id="106504" name="Text Box 5">
              <a:extLst>
                <a:ext uri="{FF2B5EF4-FFF2-40B4-BE49-F238E27FC236}">
                  <a16:creationId xmlns:a16="http://schemas.microsoft.com/office/drawing/2014/main" id="{343758AD-CCF0-3859-2BB6-22B48EE5B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960" y="1791"/>
              <a:ext cx="2354" cy="18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4000" b="1" dirty="0">
                  <a:solidFill>
                    <a:schemeClr val="bg1"/>
                  </a:solidFill>
                </a:rPr>
                <a:t>Equal Knowledge BUT different results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4000" b="1" dirty="0">
                  <a:solidFill>
                    <a:schemeClr val="bg1"/>
                  </a:solidFill>
                </a:rPr>
                <a:t>2 Peter 2:4-10</a:t>
              </a:r>
              <a:endParaRPr lang="en-US" altLang="en-US" sz="4000" dirty="0"/>
            </a:p>
          </p:txBody>
        </p:sp>
        <p:sp>
          <p:nvSpPr>
            <p:cNvPr id="106505" name="Text Box 6">
              <a:extLst>
                <a:ext uri="{FF2B5EF4-FFF2-40B4-BE49-F238E27FC236}">
                  <a16:creationId xmlns:a16="http://schemas.microsoft.com/office/drawing/2014/main" id="{E193EE89-F0C4-7083-42EA-94A08D52AE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9" y="912"/>
              <a:ext cx="965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</a:rPr>
                <a:t>Abraham</a:t>
              </a:r>
              <a:endParaRPr lang="en-US" alt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06506" name="Text Box 7">
              <a:extLst>
                <a:ext uri="{FF2B5EF4-FFF2-40B4-BE49-F238E27FC236}">
                  <a16:creationId xmlns:a16="http://schemas.microsoft.com/office/drawing/2014/main" id="{375CE6AD-4904-EA69-0836-CF52C66A96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29" y="2352"/>
              <a:ext cx="827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800" dirty="0">
                  <a:solidFill>
                    <a:schemeClr val="bg1"/>
                  </a:solidFill>
                </a:rPr>
                <a:t>Lot</a:t>
              </a:r>
            </a:p>
          </p:txBody>
        </p:sp>
        <p:sp>
          <p:nvSpPr>
            <p:cNvPr id="106507" name="Text Box 8">
              <a:extLst>
                <a:ext uri="{FF2B5EF4-FFF2-40B4-BE49-F238E27FC236}">
                  <a16:creationId xmlns:a16="http://schemas.microsoft.com/office/drawing/2014/main" id="{3CF6FFDC-F7CB-4445-B2E1-768216A4F8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1152"/>
              <a:ext cx="87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bg1"/>
                  </a:solidFill>
                </a:rPr>
                <a:t>Land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bg1"/>
                  </a:solidFill>
                </a:rPr>
                <a:t>Lifestyle</a:t>
              </a:r>
            </a:p>
          </p:txBody>
        </p:sp>
        <p:sp>
          <p:nvSpPr>
            <p:cNvPr id="106508" name="Text Box 9">
              <a:extLst>
                <a:ext uri="{FF2B5EF4-FFF2-40B4-BE49-F238E27FC236}">
                  <a16:creationId xmlns:a16="http://schemas.microsoft.com/office/drawing/2014/main" id="{A81724E1-7175-E511-18F2-7B91E0CF80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5" y="2640"/>
              <a:ext cx="873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bg1"/>
                  </a:solidFill>
                </a:rPr>
                <a:t>Land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1800" dirty="0">
                  <a:solidFill>
                    <a:schemeClr val="bg1"/>
                  </a:solidFill>
                </a:rPr>
                <a:t>Lifestyle</a:t>
              </a:r>
              <a:endParaRPr lang="en-US" altLang="en-US" sz="1800" dirty="0"/>
            </a:p>
          </p:txBody>
        </p:sp>
        <p:sp>
          <p:nvSpPr>
            <p:cNvPr id="106509" name="Line 10">
              <a:extLst>
                <a:ext uri="{FF2B5EF4-FFF2-40B4-BE49-F238E27FC236}">
                  <a16:creationId xmlns:a16="http://schemas.microsoft.com/office/drawing/2014/main" id="{69B4C0CC-EC64-8B25-0DD6-707D3D0CA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2064"/>
              <a:ext cx="271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0" name="Oval 11">
              <a:extLst>
                <a:ext uri="{FF2B5EF4-FFF2-40B4-BE49-F238E27FC236}">
                  <a16:creationId xmlns:a16="http://schemas.microsoft.com/office/drawing/2014/main" id="{9DE18C7C-0C80-4EA2-BA96-A7D881909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717"/>
              <a:ext cx="689" cy="63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Values</a:t>
              </a:r>
            </a:p>
          </p:txBody>
        </p:sp>
        <p:sp>
          <p:nvSpPr>
            <p:cNvPr id="106511" name="Line 12">
              <a:extLst>
                <a:ext uri="{FF2B5EF4-FFF2-40B4-BE49-F238E27FC236}">
                  <a16:creationId xmlns:a16="http://schemas.microsoft.com/office/drawing/2014/main" id="{80FFA4F0-3DC1-057A-8F70-755599FB1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60" y="2064"/>
              <a:ext cx="36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2" name="Oval 13">
              <a:extLst>
                <a:ext uri="{FF2B5EF4-FFF2-40B4-BE49-F238E27FC236}">
                  <a16:creationId xmlns:a16="http://schemas.microsoft.com/office/drawing/2014/main" id="{30004524-73A1-48CD-AD07-E42AEE9A5B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" y="1728"/>
              <a:ext cx="919" cy="62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Will</a:t>
              </a:r>
            </a:p>
            <a:p>
              <a:r>
                <a:rPr lang="en-US" altLang="en-US" dirty="0">
                  <a:solidFill>
                    <a:schemeClr val="bg1"/>
                  </a:solidFill>
                </a:rPr>
                <a:t>(choice</a:t>
              </a:r>
              <a:r>
                <a:rPr lang="en-US" altLang="en-US" dirty="0"/>
                <a:t>)</a:t>
              </a:r>
            </a:p>
          </p:txBody>
        </p:sp>
        <p:sp>
          <p:nvSpPr>
            <p:cNvPr id="106513" name="Line 14">
              <a:extLst>
                <a:ext uri="{FF2B5EF4-FFF2-40B4-BE49-F238E27FC236}">
                  <a16:creationId xmlns:a16="http://schemas.microsoft.com/office/drawing/2014/main" id="{F9D36349-6DBA-984C-57C9-AB374EE470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9" y="2064"/>
              <a:ext cx="367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4" name="Oval 15">
              <a:extLst>
                <a:ext uri="{FF2B5EF4-FFF2-40B4-BE49-F238E27FC236}">
                  <a16:creationId xmlns:a16="http://schemas.microsoft.com/office/drawing/2014/main" id="{51FBBCF5-EAD2-99EA-C17B-E71475678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74" y="1296"/>
              <a:ext cx="1654" cy="144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dirty="0">
                  <a:solidFill>
                    <a:schemeClr val="bg1"/>
                  </a:solidFill>
                </a:rPr>
                <a:t>Moral </a:t>
              </a:r>
            </a:p>
            <a:p>
              <a:r>
                <a:rPr lang="en-US" altLang="en-US" dirty="0">
                  <a:solidFill>
                    <a:schemeClr val="bg1"/>
                  </a:solidFill>
                </a:rPr>
                <a:t>Development</a:t>
              </a:r>
            </a:p>
          </p:txBody>
        </p:sp>
        <p:sp>
          <p:nvSpPr>
            <p:cNvPr id="106515" name="Line 16">
              <a:extLst>
                <a:ext uri="{FF2B5EF4-FFF2-40B4-BE49-F238E27FC236}">
                  <a16:creationId xmlns:a16="http://schemas.microsoft.com/office/drawing/2014/main" id="{D3D3EAF3-3667-5B3D-117A-32692E6E11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8" y="1392"/>
              <a:ext cx="965" cy="57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6" name="Line 17">
              <a:extLst>
                <a:ext uri="{FF2B5EF4-FFF2-40B4-BE49-F238E27FC236}">
                  <a16:creationId xmlns:a16="http://schemas.microsoft.com/office/drawing/2014/main" id="{A667121E-ADA0-C08E-F45B-AB4C4D9318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8" y="2160"/>
              <a:ext cx="1057" cy="33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7" name="Line 18">
              <a:extLst>
                <a:ext uri="{FF2B5EF4-FFF2-40B4-BE49-F238E27FC236}">
                  <a16:creationId xmlns:a16="http://schemas.microsoft.com/office/drawing/2014/main" id="{27CD1E5A-8C32-9AFA-A383-8B94B0A5DD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2" y="2496"/>
              <a:ext cx="460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06518" name="Text Box 19">
              <a:extLst>
                <a:ext uri="{FF2B5EF4-FFF2-40B4-BE49-F238E27FC236}">
                  <a16:creationId xmlns:a16="http://schemas.microsoft.com/office/drawing/2014/main" id="{71DE6DD9-7823-5E51-332A-79E0C0A7A4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3" y="3120"/>
              <a:ext cx="1838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algn="l">
                <a:spcBef>
                  <a:spcPct val="50000"/>
                </a:spcBef>
              </a:pPr>
              <a:r>
                <a:rPr lang="en-US" altLang="en-US" dirty="0">
                  <a:solidFill>
                    <a:schemeClr val="bg1"/>
                  </a:solidFill>
                </a:rPr>
                <a:t>Based on knowledge but deals with volition</a:t>
              </a:r>
            </a:p>
          </p:txBody>
        </p:sp>
      </p:grpSp>
      <p:sp>
        <p:nvSpPr>
          <p:cNvPr id="106503" name="Rectangle 22">
            <a:extLst>
              <a:ext uri="{FF2B5EF4-FFF2-40B4-BE49-F238E27FC236}">
                <a16:creationId xmlns:a16="http://schemas.microsoft.com/office/drawing/2014/main" id="{063C0F54-67E5-16C1-F7FC-6808AE359F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12064" y="381000"/>
            <a:ext cx="10826496" cy="1104900"/>
          </a:xfrm>
          <a:noFill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ea typeface="ＭＳ Ｐゴシック" panose="020B0600070205080204" pitchFamily="34" charset="-128"/>
              </a:rPr>
              <a:t>REVIEW</a:t>
            </a:r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Example of Abraham and Lot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F91A01A5-3061-B13F-00C9-F985557E9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bg1"/>
                </a:solidFill>
                <a:ea typeface="ＭＳ Ｐゴシック" panose="020B0600070205080204" pitchFamily="34" charset="-128"/>
              </a:rPr>
              <a:t>THE TRANSFORMED MIND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4B13E97C-024F-350B-712E-E79A7F9AC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11506200" cy="5410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</a:t>
            </a:r>
            <a:r>
              <a:rPr lang="en-US" altLang="en-US" sz="4000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IS A PROCESS </a:t>
            </a: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OF EDUCATION THAT BRINGS OUR WORLDVIEW AND VALUES INTO CONFORMITY WITH BIBLICAL TEACHING.</a:t>
            </a:r>
          </a:p>
          <a:p>
            <a:pPr eaLnBrk="1" hangingPunct="1">
              <a:buFontTx/>
              <a:buNone/>
            </a:pP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…THIS LEADS TO A DECISION MAKING PROCESS THAT </a:t>
            </a:r>
            <a:r>
              <a:rPr lang="en-US" altLang="en-US" sz="4000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IS THE CONSCIOUS ENGAGEMENT</a:t>
            </a:r>
            <a:r>
              <a:rPr lang="en-US" altLang="en-US" sz="40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OF OUR WORLDVIEW AND VALUES SYSTEM IN THE EVERY DAY STRUGGLE OF LIFE.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/>
      <p:bldP spid="9318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62A74-33C8-D669-EF5C-C71B7A043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-268941"/>
            <a:ext cx="10363200" cy="1685365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COMPONETS THAT EMERGE IN A BIBLICAL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AFB76-DEDD-9817-8B9B-19AAB1B07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1201271"/>
            <a:ext cx="11791950" cy="552337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WE SHOULD REFLECT </a:t>
            </a:r>
            <a:r>
              <a:rPr lang="en-US" dirty="0">
                <a:solidFill>
                  <a:srgbClr val="FFFF00"/>
                </a:solidFill>
              </a:rPr>
              <a:t>GOD’S IMAGE</a:t>
            </a:r>
            <a:r>
              <a:rPr lang="en-US" dirty="0">
                <a:solidFill>
                  <a:schemeClr val="bg1"/>
                </a:solidFill>
              </a:rPr>
              <a:t>…WE ARE THINKING AND VOLITIONAL BEINGS.</a:t>
            </a:r>
          </a:p>
          <a:p>
            <a:r>
              <a:rPr lang="en-US" dirty="0">
                <a:solidFill>
                  <a:schemeClr val="bg1"/>
                </a:solidFill>
              </a:rPr>
              <a:t>THE </a:t>
            </a:r>
            <a:r>
              <a:rPr lang="en-US" dirty="0">
                <a:solidFill>
                  <a:srgbClr val="FFFF00"/>
                </a:solidFill>
              </a:rPr>
              <a:t>GEN. 3 FALL </a:t>
            </a:r>
            <a:r>
              <a:rPr lang="en-US" dirty="0">
                <a:solidFill>
                  <a:schemeClr val="bg1"/>
                </a:solidFill>
              </a:rPr>
              <a:t>AFFECTS ALL OF LIFE…PHYSICAL AND MENTAL.</a:t>
            </a:r>
          </a:p>
          <a:p>
            <a:r>
              <a:rPr lang="en-US" dirty="0">
                <a:solidFill>
                  <a:srgbClr val="FFFF00"/>
                </a:solidFill>
              </a:rPr>
              <a:t>ROMANS 12 </a:t>
            </a:r>
            <a:r>
              <a:rPr lang="en-US" dirty="0">
                <a:solidFill>
                  <a:schemeClr val="bg1"/>
                </a:solidFill>
              </a:rPr>
              <a:t>DEMANDS A TRANSFORMED WAY OF THINKING; DISCERNMENT IS A RATIONAL PROCESS.</a:t>
            </a:r>
          </a:p>
          <a:p>
            <a:r>
              <a:rPr lang="en-US" dirty="0">
                <a:solidFill>
                  <a:srgbClr val="FFFF00"/>
                </a:solidFill>
              </a:rPr>
              <a:t>THE BIBLE </a:t>
            </a:r>
            <a:r>
              <a:rPr lang="en-US" dirty="0">
                <a:solidFill>
                  <a:schemeClr val="bg1"/>
                </a:solidFill>
              </a:rPr>
              <a:t>MUST BE INTERPRETED ON ITS TERMS.</a:t>
            </a:r>
          </a:p>
          <a:p>
            <a:r>
              <a:rPr lang="en-US" dirty="0">
                <a:solidFill>
                  <a:schemeClr val="bg1"/>
                </a:solidFill>
              </a:rPr>
              <a:t>WE ARE </a:t>
            </a:r>
            <a:r>
              <a:rPr lang="en-US" dirty="0">
                <a:solidFill>
                  <a:srgbClr val="FFFF00"/>
                </a:solidFill>
              </a:rPr>
              <a:t>FREE TO DISCERN </a:t>
            </a:r>
            <a:r>
              <a:rPr lang="en-US" b="1" i="1" dirty="0">
                <a:solidFill>
                  <a:srgbClr val="FFFF00"/>
                </a:solidFill>
              </a:rPr>
              <a:t>WITHIN</a:t>
            </a:r>
            <a:r>
              <a:rPr lang="en-US" dirty="0">
                <a:solidFill>
                  <a:srgbClr val="FFFF00"/>
                </a:solidFill>
              </a:rPr>
              <a:t> OUR NATURE/WV&amp;V</a:t>
            </a:r>
          </a:p>
          <a:p>
            <a:r>
              <a:rPr lang="en-US" dirty="0">
                <a:solidFill>
                  <a:schemeClr val="bg1"/>
                </a:solidFill>
              </a:rPr>
              <a:t>OUR WORLDVIEW PROVIDES WISDOM, NOT VICE VERSA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7759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1A667-36C6-0EFA-F17F-572F3FE47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312234"/>
            <a:ext cx="10363200" cy="5783766"/>
          </a:xfrm>
        </p:spPr>
        <p:txBody>
          <a:bodyPr/>
          <a:lstStyle/>
          <a:p>
            <a:pPr marL="0" indent="0">
              <a:buNone/>
            </a:pPr>
            <a:r>
              <a:rPr lang="en-US" sz="5400" dirty="0">
                <a:solidFill>
                  <a:schemeClr val="bg1"/>
                </a:solidFill>
              </a:rPr>
              <a:t>TAKE WHAT YOU HAVE LEARNED SO FAR AND APPLY A QUESTION FROM YOUR CONTEXT THAT IS </a:t>
            </a:r>
            <a:r>
              <a:rPr lang="en-US" sz="5400" dirty="0">
                <a:solidFill>
                  <a:srgbClr val="FFFF00"/>
                </a:solidFill>
              </a:rPr>
              <a:t>NOT</a:t>
            </a:r>
            <a:r>
              <a:rPr lang="en-US" sz="5400" dirty="0">
                <a:solidFill>
                  <a:schemeClr val="bg1"/>
                </a:solidFill>
              </a:rPr>
              <a:t> TREATED BY DIRECT TEACHING…RUN IT THROUGH THE CHART.</a:t>
            </a:r>
          </a:p>
        </p:txBody>
      </p:sp>
    </p:spTree>
    <p:extLst>
      <p:ext uri="{BB962C8B-B14F-4D97-AF65-F5344CB8AC3E}">
        <p14:creationId xmlns:p14="http://schemas.microsoft.com/office/powerpoint/2010/main" val="1571172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 Box 2">
            <a:extLst>
              <a:ext uri="{FF2B5EF4-FFF2-40B4-BE49-F238E27FC236}">
                <a16:creationId xmlns:a16="http://schemas.microsoft.com/office/drawing/2014/main" id="{0FFAC2A4-01B2-50E5-46F3-5E8BD315B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5238" y="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endParaRPr lang="en-US" altLang="en-US" sz="1200" dirty="0"/>
          </a:p>
          <a:p>
            <a:pPr algn="l"/>
            <a:endParaRPr lang="en-US" altLang="en-US" sz="1200" dirty="0"/>
          </a:p>
        </p:txBody>
      </p:sp>
      <p:sp>
        <p:nvSpPr>
          <p:cNvPr id="105475" name="Text Box 3">
            <a:extLst>
              <a:ext uri="{FF2B5EF4-FFF2-40B4-BE49-F238E27FC236}">
                <a16:creationId xmlns:a16="http://schemas.microsoft.com/office/drawing/2014/main" id="{7238F93E-EE95-30FF-0B88-19E19904D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400" y="628651"/>
            <a:ext cx="2235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b="1" dirty="0"/>
              <a:t>DECISION(S)</a:t>
            </a:r>
          </a:p>
        </p:txBody>
      </p:sp>
      <p:sp>
        <p:nvSpPr>
          <p:cNvPr id="105476" name="AutoShape 4">
            <a:extLst>
              <a:ext uri="{FF2B5EF4-FFF2-40B4-BE49-F238E27FC236}">
                <a16:creationId xmlns:a16="http://schemas.microsoft.com/office/drawing/2014/main" id="{69802ABB-9152-2E2D-42EC-FD5C87ADC9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257300"/>
            <a:ext cx="2743200" cy="4191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COVERED BY A CLEAR COMMAND?</a:t>
            </a:r>
          </a:p>
        </p:txBody>
      </p:sp>
      <p:sp>
        <p:nvSpPr>
          <p:cNvPr id="105477" name="AutoShape 5">
            <a:extLst>
              <a:ext uri="{FF2B5EF4-FFF2-40B4-BE49-F238E27FC236}">
                <a16:creationId xmlns:a16="http://schemas.microsoft.com/office/drawing/2014/main" id="{8DF8C2AA-EA8F-D125-3E4F-7CA973951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2400" y="1257300"/>
            <a:ext cx="1422400" cy="3429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OBEY COMMAND</a:t>
            </a:r>
          </a:p>
        </p:txBody>
      </p:sp>
      <p:sp>
        <p:nvSpPr>
          <p:cNvPr id="105478" name="Text Box 6">
            <a:extLst>
              <a:ext uri="{FF2B5EF4-FFF2-40B4-BE49-F238E27FC236}">
                <a16:creationId xmlns:a16="http://schemas.microsoft.com/office/drawing/2014/main" id="{421C7CB0-61F8-7E78-7F2E-5A8D7C36C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3200" y="1257301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000" dirty="0"/>
              <a:t>YES</a:t>
            </a:r>
            <a:endParaRPr lang="en-US" altLang="en-US" sz="1200" dirty="0"/>
          </a:p>
        </p:txBody>
      </p:sp>
      <p:sp>
        <p:nvSpPr>
          <p:cNvPr id="105479" name="Text Box 7">
            <a:extLst>
              <a:ext uri="{FF2B5EF4-FFF2-40B4-BE49-F238E27FC236}">
                <a16:creationId xmlns:a16="http://schemas.microsoft.com/office/drawing/2014/main" id="{CAAA26CE-58CA-4ED9-CCBE-D7E3950F3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9200" y="1257300"/>
            <a:ext cx="80803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/>
            <a:r>
              <a:rPr lang="en-US" altLang="en-US" sz="1000" dirty="0"/>
              <a:t>NOT</a:t>
            </a:r>
            <a:r>
              <a:rPr lang="en-US" altLang="en-US" sz="1200" dirty="0"/>
              <a:t> </a:t>
            </a:r>
            <a:r>
              <a:rPr lang="en-US" altLang="en-US" sz="1000" dirty="0"/>
              <a:t>SURE</a:t>
            </a:r>
            <a:endParaRPr lang="en-US" altLang="en-US" sz="1200" dirty="0"/>
          </a:p>
        </p:txBody>
      </p:sp>
      <p:sp>
        <p:nvSpPr>
          <p:cNvPr id="105480" name="AutoShape 8">
            <a:extLst>
              <a:ext uri="{FF2B5EF4-FFF2-40B4-BE49-F238E27FC236}">
                <a16:creationId xmlns:a16="http://schemas.microsoft.com/office/drawing/2014/main" id="{DCEDB3D9-1A92-24C9-7403-EE9020C5C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200" y="1200150"/>
            <a:ext cx="1727200" cy="4572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STUDY FOR</a:t>
            </a:r>
          </a:p>
          <a:p>
            <a:r>
              <a:rPr lang="en-US" altLang="en-US" sz="1200" b="1" dirty="0"/>
              <a:t>CLARIFICATION</a:t>
            </a:r>
          </a:p>
        </p:txBody>
      </p:sp>
      <p:sp>
        <p:nvSpPr>
          <p:cNvPr id="105481" name="AutoShape 9">
            <a:extLst>
              <a:ext uri="{FF2B5EF4-FFF2-40B4-BE49-F238E27FC236}">
                <a16:creationId xmlns:a16="http://schemas.microsoft.com/office/drawing/2014/main" id="{4B27EA1C-3C96-7092-6AAE-049414E9C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885950"/>
            <a:ext cx="1524000" cy="5524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CONSIDER</a:t>
            </a:r>
          </a:p>
          <a:p>
            <a:r>
              <a:rPr lang="en-US" altLang="en-US" sz="1200" b="1" dirty="0"/>
              <a:t>ROM 12-14</a:t>
            </a:r>
          </a:p>
          <a:p>
            <a:r>
              <a:rPr lang="en-US" altLang="en-US" sz="1200" b="1" dirty="0"/>
              <a:t>1 COR 8-10</a:t>
            </a:r>
          </a:p>
        </p:txBody>
      </p:sp>
      <p:cxnSp>
        <p:nvCxnSpPr>
          <p:cNvPr id="105482" name="AutoShape 10">
            <a:extLst>
              <a:ext uri="{FF2B5EF4-FFF2-40B4-BE49-F238E27FC236}">
                <a16:creationId xmlns:a16="http://schemas.microsoft.com/office/drawing/2014/main" id="{E40BB975-9DCE-07CE-C4F8-A1B9419FA2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914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83" name="AutoShape 11">
            <a:extLst>
              <a:ext uri="{FF2B5EF4-FFF2-40B4-BE49-F238E27FC236}">
                <a16:creationId xmlns:a16="http://schemas.microsoft.com/office/drawing/2014/main" id="{51E7B183-953C-728B-6EE8-91B2E324C719}"/>
              </a:ext>
            </a:extLst>
          </p:cNvPr>
          <p:cNvCxnSpPr>
            <a:cxnSpLocks noChangeShapeType="1"/>
            <a:stCxn id="105480" idx="2"/>
          </p:cNvCxnSpPr>
          <p:nvPr/>
        </p:nvCxnSpPr>
        <p:spPr bwMode="auto">
          <a:xfrm>
            <a:off x="25908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84" name="Text Box 12">
            <a:extLst>
              <a:ext uri="{FF2B5EF4-FFF2-40B4-BE49-F238E27FC236}">
                <a16:creationId xmlns:a16="http://schemas.microsoft.com/office/drawing/2014/main" id="{7D1A5BE7-25F1-208F-39D0-33FA2AF1A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1909764"/>
            <a:ext cx="609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NO</a:t>
            </a:r>
          </a:p>
        </p:txBody>
      </p:sp>
      <p:sp>
        <p:nvSpPr>
          <p:cNvPr id="105485" name="Text Box 13">
            <a:extLst>
              <a:ext uri="{FF2B5EF4-FFF2-40B4-BE49-F238E27FC236}">
                <a16:creationId xmlns:a16="http://schemas.microsoft.com/office/drawing/2014/main" id="{E07A568A-BC11-FCA4-6E00-F5D6F1307C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306530"/>
            <a:ext cx="1422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YES, AN  EXPECTATION TO OBEY</a:t>
            </a:r>
          </a:p>
        </p:txBody>
      </p:sp>
      <p:sp>
        <p:nvSpPr>
          <p:cNvPr id="105486" name="Text Box 14">
            <a:extLst>
              <a:ext uri="{FF2B5EF4-FFF2-40B4-BE49-F238E27FC236}">
                <a16:creationId xmlns:a16="http://schemas.microsoft.com/office/drawing/2014/main" id="{792ED97E-82F4-64C6-8835-8A2C589D4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3014664"/>
            <a:ext cx="63976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NO</a:t>
            </a:r>
          </a:p>
        </p:txBody>
      </p:sp>
      <p:sp>
        <p:nvSpPr>
          <p:cNvPr id="105487" name="AutoShape 15">
            <a:extLst>
              <a:ext uri="{FF2B5EF4-FFF2-40B4-BE49-F238E27FC236}">
                <a16:creationId xmlns:a16="http://schemas.microsoft.com/office/drawing/2014/main" id="{ABF2C97B-D1A4-BF17-CB5F-7AFAC0DB0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800350"/>
            <a:ext cx="1524000" cy="2857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CONCLUSION</a:t>
            </a:r>
          </a:p>
        </p:txBody>
      </p:sp>
      <p:cxnSp>
        <p:nvCxnSpPr>
          <p:cNvPr id="105488" name="AutoShape 16">
            <a:extLst>
              <a:ext uri="{FF2B5EF4-FFF2-40B4-BE49-F238E27FC236}">
                <a16:creationId xmlns:a16="http://schemas.microsoft.com/office/drawing/2014/main" id="{97347A9B-9885-6E1A-727C-ABF8AB992DC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0800" y="24384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89" name="AutoShape 17">
            <a:extLst>
              <a:ext uri="{FF2B5EF4-FFF2-40B4-BE49-F238E27FC236}">
                <a16:creationId xmlns:a16="http://schemas.microsoft.com/office/drawing/2014/main" id="{F1F052EB-7496-72DD-F7CF-A8B6D5B94BED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429000" y="2743200"/>
            <a:ext cx="457200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0" name="AutoShape 18">
            <a:extLst>
              <a:ext uri="{FF2B5EF4-FFF2-40B4-BE49-F238E27FC236}">
                <a16:creationId xmlns:a16="http://schemas.microsoft.com/office/drawing/2014/main" id="{EE05C26D-4DFF-BB65-7AE6-5DAA3B39EA2F}"/>
              </a:ext>
            </a:extLst>
          </p:cNvPr>
          <p:cNvCxnSpPr>
            <a:cxnSpLocks noChangeShapeType="1"/>
            <a:endCxn id="105486" idx="1"/>
          </p:cNvCxnSpPr>
          <p:nvPr/>
        </p:nvCxnSpPr>
        <p:spPr bwMode="auto">
          <a:xfrm>
            <a:off x="3505200" y="2963863"/>
            <a:ext cx="533400" cy="188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1" name="AutoShape 19">
            <a:extLst>
              <a:ext uri="{FF2B5EF4-FFF2-40B4-BE49-F238E27FC236}">
                <a16:creationId xmlns:a16="http://schemas.microsoft.com/office/drawing/2014/main" id="{DBC8CD9D-2ADA-C0F3-0DD1-0D8E43D3241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16764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2" name="AutoShape 20">
            <a:extLst>
              <a:ext uri="{FF2B5EF4-FFF2-40B4-BE49-F238E27FC236}">
                <a16:creationId xmlns:a16="http://schemas.microsoft.com/office/drawing/2014/main" id="{79911DF9-D8EA-2468-AC0C-6C02DB3566E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029200" y="1676400"/>
            <a:ext cx="3538538" cy="10048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93" name="Text Box 21">
            <a:extLst>
              <a:ext uri="{FF2B5EF4-FFF2-40B4-BE49-F238E27FC236}">
                <a16:creationId xmlns:a16="http://schemas.microsoft.com/office/drawing/2014/main" id="{21680440-BB32-FF7B-BADE-77CB6F39C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7238" y="3371850"/>
            <a:ext cx="304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PROCESS DATA THROUGH YOUR</a:t>
            </a:r>
          </a:p>
          <a:p>
            <a:r>
              <a:rPr lang="en-US" altLang="en-US" sz="1200" b="1" dirty="0"/>
              <a:t>BIBLICAL WORLDVIEW &amp; VALUE SET</a:t>
            </a:r>
          </a:p>
        </p:txBody>
      </p:sp>
      <p:cxnSp>
        <p:nvCxnSpPr>
          <p:cNvPr id="105494" name="AutoShape 22">
            <a:extLst>
              <a:ext uri="{FF2B5EF4-FFF2-40B4-BE49-F238E27FC236}">
                <a16:creationId xmlns:a16="http://schemas.microsoft.com/office/drawing/2014/main" id="{E762BA7F-3F77-A754-9EC3-36C4B19BBB26}"/>
              </a:ext>
            </a:extLst>
          </p:cNvPr>
          <p:cNvCxnSpPr>
            <a:cxnSpLocks noChangeShapeType="1"/>
            <a:stCxn id="105486" idx="3"/>
          </p:cNvCxnSpPr>
          <p:nvPr/>
        </p:nvCxnSpPr>
        <p:spPr bwMode="auto">
          <a:xfrm>
            <a:off x="4678364" y="3152775"/>
            <a:ext cx="968375" cy="204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5" name="AutoShape 23">
            <a:extLst>
              <a:ext uri="{FF2B5EF4-FFF2-40B4-BE49-F238E27FC236}">
                <a16:creationId xmlns:a16="http://schemas.microsoft.com/office/drawing/2014/main" id="{D76D60E7-A7B6-D80A-FF6B-5E6CE8F9D50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3810000"/>
            <a:ext cx="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6" name="AutoShape 24">
            <a:extLst>
              <a:ext uri="{FF2B5EF4-FFF2-40B4-BE49-F238E27FC236}">
                <a16:creationId xmlns:a16="http://schemas.microsoft.com/office/drawing/2014/main" id="{457B3F11-B3AA-7184-FD29-C4747A3F25D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096000" y="2209800"/>
            <a:ext cx="0" cy="1066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497" name="Text Box 25">
            <a:extLst>
              <a:ext uri="{FF2B5EF4-FFF2-40B4-BE49-F238E27FC236}">
                <a16:creationId xmlns:a16="http://schemas.microsoft.com/office/drawing/2014/main" id="{8FC2CA46-4146-44C6-17D8-64D8F5964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847726"/>
            <a:ext cx="4673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IDENTIFY AND EVALUATE YOUR OPTIONS</a:t>
            </a:r>
          </a:p>
          <a:p>
            <a:r>
              <a:rPr lang="en-US" altLang="en-US" sz="1200" b="1" dirty="0"/>
              <a:t>MAKE A DECISION (USUALLY)</a:t>
            </a:r>
          </a:p>
          <a:p>
            <a:r>
              <a:rPr lang="en-US" altLang="en-US" sz="1200" b="1" dirty="0"/>
              <a:t>PLOT A COURSE OF ACTION</a:t>
            </a:r>
          </a:p>
          <a:p>
            <a:r>
              <a:rPr lang="en-US" altLang="en-US" sz="1200" b="1" dirty="0"/>
              <a:t>PERIODICALLY REVIEW YOUR DECISION</a:t>
            </a:r>
          </a:p>
          <a:p>
            <a:r>
              <a:rPr lang="en-US" altLang="en-US" sz="1200" b="1" dirty="0"/>
              <a:t>ADJUST OR CONTINUE YOUR DECISION</a:t>
            </a:r>
          </a:p>
        </p:txBody>
      </p:sp>
      <p:cxnSp>
        <p:nvCxnSpPr>
          <p:cNvPr id="105498" name="AutoShape 26">
            <a:extLst>
              <a:ext uri="{FF2B5EF4-FFF2-40B4-BE49-F238E27FC236}">
                <a16:creationId xmlns:a16="http://schemas.microsoft.com/office/drawing/2014/main" id="{26448E77-1429-C9E4-BB88-C464832226AD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3657600" y="1524000"/>
            <a:ext cx="914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499" name="AutoShape 27">
            <a:extLst>
              <a:ext uri="{FF2B5EF4-FFF2-40B4-BE49-F238E27FC236}">
                <a16:creationId xmlns:a16="http://schemas.microsoft.com/office/drawing/2014/main" id="{75E4EF66-2705-0D61-1AE1-4EDF9E68D32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543800" y="1524000"/>
            <a:ext cx="12192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5500" name="Text Box 28">
            <a:extLst>
              <a:ext uri="{FF2B5EF4-FFF2-40B4-BE49-F238E27FC236}">
                <a16:creationId xmlns:a16="http://schemas.microsoft.com/office/drawing/2014/main" id="{929F914E-A1D5-2D09-3596-489D6D7B2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189" y="-36622"/>
            <a:ext cx="3400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/>
              <a:t>THE DECISION MAKING PROCESS WITHIN</a:t>
            </a:r>
          </a:p>
          <a:p>
            <a:r>
              <a:rPr lang="en-US" altLang="en-US" sz="1200" b="1" dirty="0"/>
              <a:t>THE VALUE SET GRID©</a:t>
            </a:r>
          </a:p>
          <a:p>
            <a:r>
              <a:rPr lang="en-US" altLang="en-US" sz="1200" b="1" i="1" dirty="0"/>
              <a:t>Gary T. </a:t>
            </a:r>
            <a:r>
              <a:rPr lang="en-US" altLang="en-US" sz="1200" b="1" i="1" dirty="0" err="1"/>
              <a:t>Meadors</a:t>
            </a:r>
            <a:r>
              <a:rPr lang="en-US" altLang="en-US" sz="1200" b="1" i="1" dirty="0"/>
              <a:t>, Th.D.</a:t>
            </a:r>
          </a:p>
        </p:txBody>
      </p:sp>
      <p:sp>
        <p:nvSpPr>
          <p:cNvPr id="105501" name="Text Box 29">
            <a:extLst>
              <a:ext uri="{FF2B5EF4-FFF2-40B4-BE49-F238E27FC236}">
                <a16:creationId xmlns:a16="http://schemas.microsoft.com/office/drawing/2014/main" id="{D8E01650-7CDD-DE00-FDBB-D86A077E12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962400"/>
            <a:ext cx="8331200" cy="19431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/>
              <a:t>FIRST, IDENTIFY THE VALUES THAT UNDERLIE THE DECISION, COMPARE THESE TO YOUR VALUE MODEL,  PROBE BIBLICAL TEACHING TO CRITIQUE YOUR SITUATION FROM ALL RELEVANT AREAS…</a:t>
            </a:r>
          </a:p>
          <a:p>
            <a:pPr algn="l"/>
            <a:r>
              <a:rPr lang="en-US" altLang="en-US" sz="1200" b="1"/>
              <a:t>Your critical		Your human		Circumstantial            Researched	Your theological</a:t>
            </a:r>
          </a:p>
          <a:p>
            <a:pPr algn="l"/>
            <a:r>
              <a:rPr lang="en-US" altLang="en-US" sz="1200" b="1"/>
              <a:t>self-awareness	obligations		providence	              opinion about	tradition and	  		-married?  -kids?		              your current	understandings</a:t>
            </a:r>
          </a:p>
          <a:p>
            <a:pPr algn="l"/>
            <a:r>
              <a:rPr lang="en-US" altLang="en-US" sz="1200" b="1"/>
              <a:t>		-single?			              issue</a:t>
            </a:r>
          </a:p>
          <a:p>
            <a:pPr algn="l"/>
            <a:endParaRPr lang="en-US" altLang="en-US" sz="1200" b="1"/>
          </a:p>
          <a:p>
            <a:pPr algn="l"/>
            <a:r>
              <a:rPr lang="en-US" altLang="en-US" sz="1200" b="1"/>
              <a:t>Your role and	Personal		The counsel of            The views/approval</a:t>
            </a:r>
          </a:p>
          <a:p>
            <a:pPr algn="l"/>
            <a:r>
              <a:rPr lang="en-US" altLang="en-US" sz="1200" b="1"/>
              <a:t>obligations in		desires		informed people         of the community               Etceteras</a:t>
            </a:r>
          </a:p>
          <a:p>
            <a:pPr algn="l"/>
            <a:r>
              <a:rPr lang="en-US" altLang="en-US" sz="1200" b="1"/>
              <a:t>God’s kingdom			and friends	             to whom you answer</a:t>
            </a:r>
          </a:p>
        </p:txBody>
      </p:sp>
      <p:sp>
        <p:nvSpPr>
          <p:cNvPr id="105502" name="Text Box 30">
            <a:extLst>
              <a:ext uri="{FF2B5EF4-FFF2-40B4-BE49-F238E27FC236}">
                <a16:creationId xmlns:a16="http://schemas.microsoft.com/office/drawing/2014/main" id="{EBF1D5CE-9976-2D28-4A1F-5D6F051B0198}"/>
              </a:ext>
            </a:extLst>
          </p:cNvPr>
          <p:cNvSpPr txBox="1">
            <a:spLocks noChangeArrowheads="1"/>
          </p:cNvSpPr>
          <p:nvPr/>
        </p:nvSpPr>
        <p:spPr bwMode="auto">
          <a:xfrm rot="10781803" flipH="1">
            <a:off x="1409542" y="4229100"/>
            <a:ext cx="492443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Carried out with an attitude of</a:t>
            </a:r>
          </a:p>
        </p:txBody>
      </p:sp>
      <p:sp>
        <p:nvSpPr>
          <p:cNvPr id="105503" name="Text Box 31">
            <a:extLst>
              <a:ext uri="{FF2B5EF4-FFF2-40B4-BE49-F238E27FC236}">
                <a16:creationId xmlns:a16="http://schemas.microsoft.com/office/drawing/2014/main" id="{0F671DCF-A93D-1A56-EF20-6CB64FABC3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3779839"/>
            <a:ext cx="3759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Prayer for discerning wisdom </a:t>
            </a:r>
          </a:p>
        </p:txBody>
      </p:sp>
      <p:sp>
        <p:nvSpPr>
          <p:cNvPr id="105504" name="Text Box 32">
            <a:extLst>
              <a:ext uri="{FF2B5EF4-FFF2-40B4-BE49-F238E27FC236}">
                <a16:creationId xmlns:a16="http://schemas.microsoft.com/office/drawing/2014/main" id="{A6B2A2A6-DEF4-333E-21CE-9C6287534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1" y="3779839"/>
            <a:ext cx="24050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And an attitude of submission</a:t>
            </a:r>
          </a:p>
        </p:txBody>
      </p:sp>
      <p:sp>
        <p:nvSpPr>
          <p:cNvPr id="105505" name="Text Box 33">
            <a:extLst>
              <a:ext uri="{FF2B5EF4-FFF2-40B4-BE49-F238E27FC236}">
                <a16:creationId xmlns:a16="http://schemas.microsoft.com/office/drawing/2014/main" id="{BB1ADE2B-400A-5A75-C6D4-B2E37BD0160A}"/>
              </a:ext>
            </a:extLst>
          </p:cNvPr>
          <p:cNvSpPr txBox="1">
            <a:spLocks noChangeArrowheads="1"/>
          </p:cNvSpPr>
          <p:nvPr/>
        </p:nvSpPr>
        <p:spPr bwMode="auto">
          <a:xfrm rot="5410765">
            <a:off x="9270207" y="4845845"/>
            <a:ext cx="24685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000" b="1"/>
              <a:t>To God’s sovereignty/providence</a:t>
            </a:r>
          </a:p>
        </p:txBody>
      </p:sp>
      <p:sp>
        <p:nvSpPr>
          <p:cNvPr id="105506" name="Text Box 34">
            <a:extLst>
              <a:ext uri="{FF2B5EF4-FFF2-40B4-BE49-F238E27FC236}">
                <a16:creationId xmlns:a16="http://schemas.microsoft.com/office/drawing/2014/main" id="{179FC4DC-1891-BDC3-5C62-F83FE12E6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286000"/>
            <a:ext cx="2819400" cy="850900"/>
          </a:xfrm>
          <a:prstGeom prst="rect">
            <a:avLst/>
          </a:prstGeom>
          <a:noFill/>
          <a:ln w="2857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1200" i="1"/>
              <a:t>Decisions about issues that lack indisputably clear commands require a higher degree of sophistication in biblical worldview and values reflection.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5B2DCCEA-932C-55F3-2EDD-3292C13E19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ROMANS 12:1-2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220AAB6-5533-897F-9719-B2C121F03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0607" y="1066800"/>
            <a:ext cx="11578107" cy="5562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I appeal to you therefore, brothers [and sisters], by the mercies of God, to present your bodies as a living sacrifice, holy and acceptable to God, which is your spiritual worship [or rational service].  Do not be conformed to this world, but </a:t>
            </a:r>
            <a:r>
              <a:rPr lang="en-US" altLang="en-US" sz="4400" b="1">
                <a:solidFill>
                  <a:srgbClr val="FFFF00"/>
                </a:solidFill>
                <a:ea typeface="ＭＳ Ｐゴシック" panose="020B0600070205080204" pitchFamily="34" charset="-128"/>
              </a:rPr>
              <a:t>be transformed by the renewal of your mind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, that by testing you may </a:t>
            </a: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discern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 [NOT “FIND”] what is the will of God, what is good and acceptable and perfect.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>
                <a:solidFill>
                  <a:schemeClr val="bg1"/>
                </a:solidFill>
                <a:ea typeface="ＭＳ Ｐゴシック" panose="020B0600070205080204" pitchFamily="34" charset="-128"/>
              </a:rPr>
              <a:t>							(ESV 2001)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7827F-F257-BC53-DB93-C3549610A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90500"/>
            <a:ext cx="10363200" cy="1143000"/>
          </a:xfrm>
        </p:spPr>
        <p:txBody>
          <a:bodyPr/>
          <a:lstStyle/>
          <a:p>
            <a:r>
              <a:rPr lang="en-US" dirty="0">
                <a:solidFill>
                  <a:srgbClr val="FFC000"/>
                </a:solidFill>
              </a:rPr>
              <a:t>SAMPLE QUESTIONS...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41FC6-E50E-B0A6-FA8D-D055AA539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1333500"/>
            <a:ext cx="11791950" cy="5524500"/>
          </a:xfrm>
        </p:spPr>
        <p:txBody>
          <a:bodyPr/>
          <a:lstStyle/>
          <a:p>
            <a:r>
              <a:rPr lang="en-US" sz="4400" dirty="0">
                <a:solidFill>
                  <a:schemeClr val="bg1"/>
                </a:solidFill>
              </a:rPr>
              <a:t>I feel like I should be a full-time foreign missionary.</a:t>
            </a:r>
          </a:p>
          <a:p>
            <a:r>
              <a:rPr lang="en-US" sz="4400" dirty="0">
                <a:solidFill>
                  <a:schemeClr val="bg1"/>
                </a:solidFill>
              </a:rPr>
              <a:t>I feel like it is God’s will for me to be a physician.</a:t>
            </a:r>
          </a:p>
          <a:p>
            <a:r>
              <a:rPr lang="en-US" sz="4400" dirty="0">
                <a:solidFill>
                  <a:schemeClr val="bg1"/>
                </a:solidFill>
              </a:rPr>
              <a:t>My family and I are not happy in our church.  Should we make a move?</a:t>
            </a:r>
          </a:p>
          <a:p>
            <a:r>
              <a:rPr lang="en-US" sz="4400" dirty="0">
                <a:solidFill>
                  <a:schemeClr val="bg1"/>
                </a:solidFill>
              </a:rPr>
              <a:t>Should I marry or remain Single?</a:t>
            </a:r>
          </a:p>
        </p:txBody>
      </p:sp>
    </p:spTree>
    <p:extLst>
      <p:ext uri="{BB962C8B-B14F-4D97-AF65-F5344CB8AC3E}">
        <p14:creationId xmlns:p14="http://schemas.microsoft.com/office/powerpoint/2010/main" val="2262849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0E4A078A-B146-0565-C743-2EF90B041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7526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Worldview and Values:</a:t>
            </a:r>
            <a:b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</a:br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“The Perceptual Set”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BE0F1629-41AB-9C0D-467D-B346671CA3BF}"/>
              </a:ext>
            </a:extLst>
          </p:cNvPr>
          <p:cNvGrpSpPr>
            <a:grpSpLocks/>
          </p:cNvGrpSpPr>
          <p:nvPr/>
        </p:nvGrpSpPr>
        <p:grpSpPr bwMode="auto">
          <a:xfrm>
            <a:off x="4114801" y="2322513"/>
            <a:ext cx="2776538" cy="4383088"/>
            <a:chOff x="1824" y="1175"/>
            <a:chExt cx="1749" cy="2761"/>
          </a:xfrm>
        </p:grpSpPr>
        <p:sp>
          <p:nvSpPr>
            <p:cNvPr id="87054" name="AutoShape 5">
              <a:extLst>
                <a:ext uri="{FF2B5EF4-FFF2-40B4-BE49-F238E27FC236}">
                  <a16:creationId xmlns:a16="http://schemas.microsoft.com/office/drawing/2014/main" id="{A4BB7586-97F0-DBB3-1631-62804D798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91" y="1309"/>
              <a:ext cx="1025" cy="54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032 w 21600"/>
                <a:gd name="T13" fmla="*/ 2271 h 21600"/>
                <a:gd name="T14" fmla="*/ 16548 w 21600"/>
                <a:gd name="T15" fmla="*/ 1367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noFill/>
            <a:ln w="57150">
              <a:solidFill>
                <a:schemeClr val="tx1"/>
              </a:solidFill>
              <a:miter lim="800000"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048" name="Line 7">
              <a:extLst>
                <a:ext uri="{FF2B5EF4-FFF2-40B4-BE49-F238E27FC236}">
                  <a16:creationId xmlns:a16="http://schemas.microsoft.com/office/drawing/2014/main" id="{099226B1-F0C0-60D3-41D4-D337EABEE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6" y="1786"/>
              <a:ext cx="112" cy="16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87049" name="Line 8">
              <a:extLst>
                <a:ext uri="{FF2B5EF4-FFF2-40B4-BE49-F238E27FC236}">
                  <a16:creationId xmlns:a16="http://schemas.microsoft.com/office/drawing/2014/main" id="{C48FEA9C-017B-A625-502F-F7F14A847D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96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50" name="Line 9">
              <a:extLst>
                <a:ext uri="{FF2B5EF4-FFF2-40B4-BE49-F238E27FC236}">
                  <a16:creationId xmlns:a16="http://schemas.microsoft.com/office/drawing/2014/main" id="{2E55DB58-188A-FB6A-1201-D8EF91247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3456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51" name="Line 10">
              <a:extLst>
                <a:ext uri="{FF2B5EF4-FFF2-40B4-BE49-F238E27FC236}">
                  <a16:creationId xmlns:a16="http://schemas.microsoft.com/office/drawing/2014/main" id="{1BD6AA6A-2081-2597-9579-D5D1E88C21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75" y="2060"/>
              <a:ext cx="11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non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52" name="AutoShape 11">
              <a:extLst>
                <a:ext uri="{FF2B5EF4-FFF2-40B4-BE49-F238E27FC236}">
                  <a16:creationId xmlns:a16="http://schemas.microsoft.com/office/drawing/2014/main" id="{A70D4D7C-B05D-1C15-22D3-5B05532D0F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7053" name="AutoShape 12">
              <a:extLst>
                <a:ext uri="{FF2B5EF4-FFF2-40B4-BE49-F238E27FC236}">
                  <a16:creationId xmlns:a16="http://schemas.microsoft.com/office/drawing/2014/main" id="{4DDBAF18-492A-5DCE-4F78-4CAD7BCF1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1175"/>
              <a:ext cx="165" cy="578"/>
            </a:xfrm>
            <a:prstGeom prst="rightArrow">
              <a:avLst>
                <a:gd name="adj1" fmla="val 50000"/>
                <a:gd name="adj2" fmla="val 60000"/>
              </a:avLst>
            </a:prstGeom>
            <a:solidFill>
              <a:srgbClr val="808080"/>
            </a:solidFill>
            <a:ln w="38100">
              <a:solidFill>
                <a:schemeClr val="tx1"/>
              </a:solidFill>
              <a:miter lim="800000"/>
              <a:headEnd/>
              <a:tailEnd type="none" w="lg" len="med"/>
            </a:ln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66573" name="Text Box 13">
            <a:extLst>
              <a:ext uri="{FF2B5EF4-FFF2-40B4-BE49-F238E27FC236}">
                <a16:creationId xmlns:a16="http://schemas.microsoft.com/office/drawing/2014/main" id="{9FE81B93-050D-0EA3-7F08-52D580C13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1" y="2514601"/>
            <a:ext cx="1192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DATA</a:t>
            </a:r>
            <a:endParaRPr lang="en-US" altLang="en-US" sz="1800">
              <a:solidFill>
                <a:schemeClr val="bg1"/>
              </a:solidFill>
            </a:endParaRPr>
          </a:p>
        </p:txBody>
      </p:sp>
      <p:sp>
        <p:nvSpPr>
          <p:cNvPr id="66574" name="Text Box 14">
            <a:extLst>
              <a:ext uri="{FF2B5EF4-FFF2-40B4-BE49-F238E27FC236}">
                <a16:creationId xmlns:a16="http://schemas.microsoft.com/office/drawing/2014/main" id="{67BA25BC-E037-D723-564D-3729BBCD2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2438401"/>
            <a:ext cx="1943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bg1"/>
                </a:solidFill>
              </a:rPr>
              <a:t>MEANING</a:t>
            </a:r>
            <a:endParaRPr lang="en-US" altLang="en-US" sz="2800" b="1"/>
          </a:p>
        </p:txBody>
      </p:sp>
      <p:sp>
        <p:nvSpPr>
          <p:cNvPr id="66575" name="Text Box 15">
            <a:extLst>
              <a:ext uri="{FF2B5EF4-FFF2-40B4-BE49-F238E27FC236}">
                <a16:creationId xmlns:a16="http://schemas.microsoft.com/office/drawing/2014/main" id="{13F8E9B5-36B7-4AC2-7DEE-01AB602AB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438400"/>
            <a:ext cx="1447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l">
              <a:spcBef>
                <a:spcPct val="20000"/>
              </a:spcBef>
              <a:buClr>
                <a:schemeClr val="bg2"/>
              </a:buClr>
              <a:buSzPct val="75000"/>
              <a:buFont typeface="Monotype Sorts" pitchFamily="2" charset="2"/>
              <a:buNone/>
            </a:pPr>
            <a:r>
              <a:rPr lang="en-US" altLang="en-US" sz="3600" b="1">
                <a:solidFill>
                  <a:schemeClr val="bg1"/>
                </a:solidFill>
              </a:rPr>
              <a:t>W&amp;V</a:t>
            </a:r>
            <a:endParaRPr lang="en-US" altLang="en-US" sz="36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6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2" grpId="0"/>
      <p:bldP spid="66573" grpId="0"/>
      <p:bldP spid="66574" grpId="0"/>
      <p:bldP spid="665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itle 1">
            <a:extLst>
              <a:ext uri="{FF2B5EF4-FFF2-40B4-BE49-F238E27FC236}">
                <a16:creationId xmlns:a16="http://schemas.microsoft.com/office/drawing/2014/main" id="{C07B086F-7C24-3714-C8A7-EF1A7A498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0"/>
            <a:ext cx="7772400" cy="28956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TRANSFORMATION IS A RATIONAL PROCESS BASED ON BIBLICAL TEACHING.</a:t>
            </a:r>
          </a:p>
        </p:txBody>
      </p:sp>
      <p:sp>
        <p:nvSpPr>
          <p:cNvPr id="83971" name="Content Placeholder 2">
            <a:extLst>
              <a:ext uri="{FF2B5EF4-FFF2-40B4-BE49-F238E27FC236}">
                <a16:creationId xmlns:a16="http://schemas.microsoft.com/office/drawing/2014/main" id="{B177FE2E-859A-10B6-1120-E5729A194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3200400"/>
            <a:ext cx="7772400" cy="3429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4400">
                <a:solidFill>
                  <a:srgbClr val="FFFFFF"/>
                </a:solidFill>
                <a:ea typeface="ＭＳ Ｐゴシック" panose="020B0600070205080204" pitchFamily="34" charset="-128"/>
              </a:rPr>
              <a:t>THE PRODUCT OF A TRANSFORMED MIND</a:t>
            </a:r>
          </a:p>
          <a:p>
            <a:pPr algn="ctr" eaLnBrk="1" hangingPunct="1">
              <a:buFontTx/>
              <a:buNone/>
            </a:pP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IS…</a:t>
            </a:r>
          </a:p>
          <a:p>
            <a:pPr algn="ctr" eaLnBrk="1" hangingPunct="1">
              <a:buFontTx/>
              <a:buNone/>
            </a:pPr>
            <a:r>
              <a:rPr lang="en-US" altLang="en-US" sz="4400">
                <a:solidFill>
                  <a:srgbClr val="FFFFFF"/>
                </a:solidFill>
                <a:ea typeface="ＭＳ Ｐゴシック" panose="020B0600070205080204" pitchFamily="34" charset="-128"/>
              </a:rPr>
              <a:t>WORLDVIEW AND VALUES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CD37B153-BBFB-8D14-CC22-6128691657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000"/>
                </a:solidFill>
                <a:ea typeface="ＭＳ Ｐゴシック" panose="020B0600070205080204" pitchFamily="34" charset="-128"/>
              </a:rPr>
              <a:t>WHAT IS A WORLDVIEW?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4C61BC5B-7909-70A7-1A1D-98962A1C24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5120" y="1066800"/>
            <a:ext cx="11501120" cy="57912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A worldview is a </a:t>
            </a:r>
            <a:r>
              <a:rPr lang="en-US" altLang="en-US" sz="4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lens</a:t>
            </a: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…a </a:t>
            </a:r>
            <a:r>
              <a:rPr lang="en-US" altLang="en-US" sz="4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mental framework</a:t>
            </a:r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 or conceptual system…through which we see our world and ourselves.  It is the presuppositions and convictions that order our lives.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How does our worldview “focus” our interpretation of ourselves and our world?</a:t>
            </a:r>
          </a:p>
          <a:p>
            <a:pPr eaLnBrk="1" hangingPunct="1"/>
            <a:r>
              <a:rPr lang="en-US" altLang="en-US" sz="4400" dirty="0">
                <a:solidFill>
                  <a:schemeClr val="bg1"/>
                </a:solidFill>
                <a:ea typeface="ＭＳ Ｐゴシック" panose="020B0600070205080204" pitchFamily="34" charset="-128"/>
              </a:rPr>
              <a:t>What do different interpretations of the same data indicate about reality? [careful!]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  <p:bldP spid="675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9D0624A1-9949-D21B-E403-076D73E87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chemeClr val="bg1"/>
                </a:solidFill>
                <a:ea typeface="ＭＳ Ｐゴシック" panose="020B0600070205080204" pitchFamily="34" charset="-128"/>
              </a:rPr>
              <a:t>COMPONENTS OF A WORLDVIEW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1C7C015-94EF-D142-75D7-F8635DF59A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981200"/>
            <a:ext cx="10769600" cy="4114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WHO </a:t>
            </a:r>
            <a:r>
              <a:rPr lang="en-US" altLang="en-US">
                <a:solidFill>
                  <a:srgbClr val="FFFF00"/>
                </a:solidFill>
                <a:ea typeface="ＭＳ Ｐゴシック" panose="020B0600070205080204" pitchFamily="34" charset="-128"/>
              </a:rPr>
              <a:t>AM</a:t>
            </a:r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 I?	(Ontology / “BEING”)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WHAT/HOW DO I </a:t>
            </a:r>
            <a:r>
              <a:rPr lang="en-US" altLang="en-US">
                <a:solidFill>
                  <a:srgbClr val="FFFF00"/>
                </a:solidFill>
                <a:ea typeface="ＭＳ Ｐゴシック" panose="020B0600070205080204" pitchFamily="34" charset="-128"/>
              </a:rPr>
              <a:t>KNOW</a:t>
            </a:r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?	(Epistemology / KNOWING)</a:t>
            </a:r>
          </a:p>
          <a:p>
            <a:pPr eaLnBrk="1" hangingPunct="1"/>
            <a:endParaRPr lang="en-US" altLang="en-US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WHAT SHOULD I </a:t>
            </a:r>
            <a:r>
              <a:rPr lang="en-US" altLang="en-US">
                <a:solidFill>
                  <a:srgbClr val="FFFF00"/>
                </a:solidFill>
                <a:ea typeface="ＭＳ Ｐゴシック" panose="020B0600070205080204" pitchFamily="34" charset="-128"/>
              </a:rPr>
              <a:t>DO</a:t>
            </a:r>
            <a:r>
              <a:rPr lang="en-US" altLang="en-US">
                <a:solidFill>
                  <a:schemeClr val="bg1"/>
                </a:solidFill>
                <a:ea typeface="ＭＳ Ｐゴシック" panose="020B0600070205080204" pitchFamily="34" charset="-128"/>
              </a:rPr>
              <a:t>?	(Axiology / VALUES)</a:t>
            </a:r>
          </a:p>
          <a:p>
            <a:pPr eaLnBrk="1" hangingPunct="1">
              <a:buFontTx/>
              <a:buNone/>
            </a:pPr>
            <a:endParaRPr lang="en-US" altLang="en-US">
              <a:solidFill>
                <a:schemeClr val="bg1"/>
              </a:solidFill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en-US" altLang="en-US">
              <a:solidFill>
                <a:schemeClr val="bg1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0" grpId="0"/>
      <p:bldP spid="890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349B53AF-C53B-1801-5B4F-824672ED6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016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C000"/>
                </a:solidFill>
                <a:ea typeface="ＭＳ Ｐゴシック" panose="020B0600070205080204" pitchFamily="34" charset="-128"/>
              </a:rPr>
              <a:t>WHAT ARE VALUES?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7B8C239D-CA98-5051-CB35-0185A07A3B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5120" y="1016000"/>
            <a:ext cx="11602720" cy="6278880"/>
          </a:xfrm>
        </p:spPr>
        <p:txBody>
          <a:bodyPr/>
          <a:lstStyle/>
          <a:p>
            <a:pPr eaLnBrk="1" hangingPunct="1"/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A value is </a:t>
            </a: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a “basic personal belief” 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(what is our ultimate “basic personal belief?”  </a:t>
            </a:r>
            <a:r>
              <a:rPr lang="en-US" altLang="en-US" sz="4400" err="1">
                <a:solidFill>
                  <a:schemeClr val="bg1"/>
                </a:solidFill>
                <a:ea typeface="ＭＳ Ｐゴシック" panose="020B0600070205080204" pitchFamily="34" charset="-128"/>
              </a:rPr>
              <a:t>Exod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 3:14)</a:t>
            </a:r>
          </a:p>
          <a:p>
            <a:pPr eaLnBrk="1" hangingPunct="1"/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Values are </a:t>
            </a: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derived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 from our worldview.</a:t>
            </a:r>
          </a:p>
          <a:p>
            <a:pPr eaLnBrk="1" hangingPunct="1"/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The </a:t>
            </a: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values 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we recognize and apply </a:t>
            </a:r>
            <a:r>
              <a:rPr lang="en-US" altLang="en-US" sz="4400">
                <a:solidFill>
                  <a:srgbClr val="FFFF00"/>
                </a:solidFill>
                <a:ea typeface="ＭＳ Ｐゴシック" panose="020B0600070205080204" pitchFamily="34" charset="-128"/>
              </a:rPr>
              <a:t>guide</a:t>
            </a:r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 our judgments about what we think and do.</a:t>
            </a:r>
          </a:p>
          <a:p>
            <a:pPr eaLnBrk="1" hangingPunct="1"/>
            <a:r>
              <a:rPr lang="en-US" altLang="en-US" sz="4400">
                <a:solidFill>
                  <a:schemeClr val="bg1"/>
                </a:solidFill>
                <a:ea typeface="ＭＳ Ｐゴシック" panose="020B0600070205080204" pitchFamily="34" charset="-128"/>
              </a:rPr>
              <a:t>Values cover the whole continuum of our beliefs, from non-negotiable moral beliefs to our personal preference beliefs.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/>
      <p:bldP spid="6963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F3C0ED8-2589-EF79-5E09-208ACEBB7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10363200" cy="109728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  <a:ea typeface="ＭＳ Ｐゴシック" panose="020B0600070205080204" pitchFamily="34" charset="-128"/>
              </a:rPr>
              <a:t>KINDS OF VALUES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0D3B0939-AF76-3253-618F-66F54A1F16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097280"/>
            <a:ext cx="12192000" cy="576072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DEONTOLOGICAL VS. CONSEQUENTIALISM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200">
                <a:solidFill>
                  <a:srgbClr val="FFFF00"/>
                </a:solidFill>
                <a:ea typeface="ＭＳ Ｐゴシック" panose="020B0600070205080204" pitchFamily="34" charset="-128"/>
              </a:rPr>
              <a:t>INTRINSIC</a:t>
            </a: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…inherently good in and of itself; not derived; an “end”/ultimate value; organizes all other values.  It is what we </a:t>
            </a:r>
            <a:r>
              <a:rPr lang="en-US" altLang="en-US" sz="4200">
                <a:solidFill>
                  <a:srgbClr val="FFFF00"/>
                </a:solidFill>
                <a:ea typeface="ＭＳ Ｐゴシック" panose="020B0600070205080204" pitchFamily="34" charset="-128"/>
              </a:rPr>
              <a:t>OUGHT</a:t>
            </a: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 to do.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200">
                <a:solidFill>
                  <a:srgbClr val="FFFF00"/>
                </a:solidFill>
                <a:ea typeface="ＭＳ Ｐゴシック" panose="020B0600070205080204" pitchFamily="34" charset="-128"/>
              </a:rPr>
              <a:t>EXTRINSIC</a:t>
            </a: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…good, not in itself, but in what it achieves.  It is derived and should be ordered by intrinsic values.  What we </a:t>
            </a:r>
            <a:r>
              <a:rPr lang="en-US" altLang="en-US" sz="4200">
                <a:solidFill>
                  <a:srgbClr val="FFFF00"/>
                </a:solidFill>
                <a:ea typeface="ＭＳ Ｐゴシック" panose="020B0600070205080204" pitchFamily="34" charset="-128"/>
              </a:rPr>
              <a:t>SHOULD</a:t>
            </a: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 do.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4200">
                <a:solidFill>
                  <a:schemeClr val="bg1"/>
                </a:solidFill>
                <a:ea typeface="ＭＳ Ｐゴシック" panose="020B0600070205080204" pitchFamily="34" charset="-128"/>
              </a:rPr>
              <a:t>							[Cf. Hollinger, 64]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4200">
              <a:solidFill>
                <a:srgbClr val="FFFF00"/>
              </a:solidFill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oaring">
  <a:themeElements>
    <a:clrScheme name="Soar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l"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0000"/>
          <a:buFont typeface="Wingdings" pitchFamily="2" charset="2"/>
          <a:buChar char="l"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7803</TotalTime>
  <Words>1652</Words>
  <Application>Microsoft Macintosh PowerPoint</Application>
  <PresentationFormat>Widescreen</PresentationFormat>
  <Paragraphs>244</Paragraphs>
  <Slides>30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ＭＳ Ｐゴシック</vt:lpstr>
      <vt:lpstr>Arial</vt:lpstr>
      <vt:lpstr>Calibri</vt:lpstr>
      <vt:lpstr>Monotype Sorts</vt:lpstr>
      <vt:lpstr>Times New Roman</vt:lpstr>
      <vt:lpstr>Wingdings</vt:lpstr>
      <vt:lpstr>Default Design</vt:lpstr>
      <vt:lpstr>Soaring</vt:lpstr>
      <vt:lpstr>BiblicalELearning.org  KNOWING GOD’S WILL:   DEVELOPING BIBLICAL VALUES  Gary T. Meadors, Th.D.  BIBLICAL VALUES [GM 8] (Chapter 2 in DMGW) </vt:lpstr>
      <vt:lpstr>DISCERNING GOD’S WILL REQUIRES…</vt:lpstr>
      <vt:lpstr>ROMANS 12:1-2</vt:lpstr>
      <vt:lpstr>Worldview and Values: “The Perceptual Set”</vt:lpstr>
      <vt:lpstr>TRANSFORMATION IS A RATIONAL PROCESS BASED ON BIBLICAL TEACHING.</vt:lpstr>
      <vt:lpstr>WHAT IS A WORLDVIEW?</vt:lpstr>
      <vt:lpstr>COMPONENTS OF A WORLDVIEW</vt:lpstr>
      <vt:lpstr>WHAT ARE VALUES?</vt:lpstr>
      <vt:lpstr>KINDS OF VALUES</vt:lpstr>
      <vt:lpstr>ILLUSTRATIONS OF VALUES...</vt:lpstr>
      <vt:lpstr> WHY ALL THE FUSS WITH TECHNICALTERMS?  BECAUSE... </vt:lpstr>
      <vt:lpstr>VALUES…</vt:lpstr>
      <vt:lpstr>WHAT IS THE GREATEST VALUE THAT GUIDES A BELIEVER?</vt:lpstr>
      <vt:lpstr>LOVE DEFINED</vt:lpstr>
      <vt:lpstr>PowerPoint Presentation</vt:lpstr>
      <vt:lpstr>LOVE…Galatians 5-6</vt:lpstr>
      <vt:lpstr>LOVE…2 Peter 1 Supply without regard for cost:</vt:lpstr>
      <vt:lpstr>REFLECT ON HOW PAUL AND PETER’S VIRTURE/VICE LISTS REGULATE DECISION MAKING IN THE HUMAN COMMUNITY</vt:lpstr>
      <vt:lpstr>LEVELS OF VALUES</vt:lpstr>
      <vt:lpstr>BIBLICAL COMMANDS</vt:lpstr>
      <vt:lpstr>Review the Three Levels of How the Bible Teaches</vt:lpstr>
      <vt:lpstr>COMMUNITY VALUES</vt:lpstr>
      <vt:lpstr>PERSONAL VALUES/PREFERENCES</vt:lpstr>
      <vt:lpstr>The Organizing Worldview and Value Set</vt:lpstr>
      <vt:lpstr>REVIEW Example of Abraham and Lot</vt:lpstr>
      <vt:lpstr>THE TRANSFORMED MIND</vt:lpstr>
      <vt:lpstr>COMPONETS THAT EMERGE IN A BIBLICAL MODEL</vt:lpstr>
      <vt:lpstr>PowerPoint Presentation</vt:lpstr>
      <vt:lpstr>PowerPoint Presentation</vt:lpstr>
      <vt:lpstr>SAMPLE QUESTIONS...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Gary T. Meadors</dc:creator>
  <cp:lastModifiedBy>Gary T. Meadors</cp:lastModifiedBy>
  <cp:revision>12</cp:revision>
  <cp:lastPrinted>2024-12-19T17:22:24Z</cp:lastPrinted>
  <dcterms:created xsi:type="dcterms:W3CDTF">2024-06-18T01:47:13Z</dcterms:created>
  <dcterms:modified xsi:type="dcterms:W3CDTF">2024-12-20T01:39:40Z</dcterms:modified>
</cp:coreProperties>
</file>