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media/audio1.bin" ContentType="audio/unknown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0"/>
  </p:notesMasterIdLst>
  <p:sldIdLst>
    <p:sldId id="277" r:id="rId2"/>
    <p:sldId id="288" r:id="rId3"/>
    <p:sldId id="256" r:id="rId4"/>
    <p:sldId id="258" r:id="rId5"/>
    <p:sldId id="289" r:id="rId6"/>
    <p:sldId id="284" r:id="rId7"/>
    <p:sldId id="310" r:id="rId8"/>
    <p:sldId id="356" r:id="rId9"/>
    <p:sldId id="311" r:id="rId10"/>
    <p:sldId id="259" r:id="rId11"/>
    <p:sldId id="295" r:id="rId12"/>
    <p:sldId id="313" r:id="rId13"/>
    <p:sldId id="292" r:id="rId14"/>
    <p:sldId id="386" r:id="rId15"/>
    <p:sldId id="334" r:id="rId16"/>
    <p:sldId id="355" r:id="rId17"/>
    <p:sldId id="354" r:id="rId18"/>
    <p:sldId id="387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B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959"/>
    <p:restoredTop sz="94234"/>
  </p:normalViewPr>
  <p:slideViewPr>
    <p:cSldViewPr snapToGrid="0">
      <p:cViewPr varScale="1">
        <p:scale>
          <a:sx n="100" d="100"/>
          <a:sy n="100" d="100"/>
        </p:scale>
        <p:origin x="184" y="3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13" d="100"/>
        <a:sy n="11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CFB2BC-2A9B-3F46-BF98-BCD86D075F83}" type="datetimeFigureOut">
              <a:rPr lang="en-US" smtClean="0"/>
              <a:t>12/18/24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523446-4E67-B94A-BCB0-0DAB5E3AE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716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7D833E1-F135-034C-89A2-0663B23511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47239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833E1-F135-034C-89A2-0663B23511E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3235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833E1-F135-034C-89A2-0663B23511E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9957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833E1-F135-034C-89A2-0663B23511E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4031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833E1-F135-034C-89A2-0663B23511E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7660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833E1-F135-034C-89A2-0663B23511E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3351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7D833E1-F135-034C-89A2-0663B23511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96161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833E1-F135-034C-89A2-0663B23511E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8534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833E1-F135-034C-89A2-0663B23511E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6975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833E1-F135-034C-89A2-0663B23511E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4376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7D833E1-F135-034C-89A2-0663B23511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09835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833E1-F135-034C-89A2-0663B23511E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4006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833E1-F135-034C-89A2-0663B23511E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160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41AFBC9-3E25-35AA-6D96-A300C80A22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55A4421-9A2E-B002-0DA6-7E160ABFCD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35561DE-32C2-2846-1164-CB735A6751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32B11D-4679-5249-897F-972A3B76AE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1935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FD1183C-08BA-9245-2AAE-85F892C693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03D6215-A91B-F46B-8FD5-30A20D12F5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83D03CE-C550-11F6-95BA-8B58BFF283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322B85-AA51-F94D-9408-2A1EB516FE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4969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86804A-C092-495C-EFD1-88B18C4068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9DDCF5B-296A-F874-9629-80C610130B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F5B03B5-36D3-B6A2-2CB0-ABC33713C6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42E3F0-F67D-1640-8449-28631ED5E0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3316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A44672-F6CD-8E45-AF88-99F7A6D219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A9EDFF-A583-B36A-B86C-CF88BF2901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0BFE77E-0F4A-EB05-4893-874DE48AF8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3AF453-56AA-D44D-8136-15431C16D9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8212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BD8D28E-2EE3-5FF0-38C5-C6CE9BACD2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FC842C-AF00-C385-0109-767708CA86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4F56ED7-EE61-8E9F-A23D-FBC0463656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623E3C-0EFC-FD4C-B56A-574DC22F22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7803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0F355A0-F4AC-7954-18BA-A6FA0F3F2F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58C8ED8-A6FE-A5A7-157A-7AFEA30242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C2CE72D-D88C-5DFE-B81B-49A787C848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747612-CD86-764C-812B-F693076E1D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3282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B5FFE9-3AA6-C25B-E89D-4BC22D00D6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2F2E26-65F1-292A-1142-E2986BFB91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23A92A-119C-AE95-D52C-5E3BB5795C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D04F54-CB90-2D4B-8F37-FCC9C68864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1889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FC38E87-67D1-FE2C-5F87-2B9BC623CA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F394527-4862-2A5E-ABDB-59C027EBFC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5C7745D-536F-C3BD-A4D1-1D21213D01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0A0721-36F4-C84B-A2C0-AE8EDE2B1F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6840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F8CE23C-7B8F-3864-8E13-DEC6785C6E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8889A4F-F537-625C-5EB2-510924F5AD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3BF4536-2455-3575-0A75-BE59437542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F5148-E167-1748-9635-C65F8AA758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5178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2EB3B5A-3F4C-C990-3F9F-31FD345325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9ED08EC-0D33-7D76-A3E5-A8BDC01FC6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C822F20-A142-B1CC-F2BC-E36C9F5B6D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D63D15-7129-9249-921E-41A260C919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0689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80759A-84E3-6937-16DE-0CF468A7ED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955A80D-D5D0-39AE-4BFF-078A98762A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65F734-2DCF-00EC-28B9-9F1BF76301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F1D90A-E778-3A48-AF2D-1B114F8282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6280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736BF7C-9CD7-567C-6EF8-C258B47AD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C57C92-B904-4E51-B7FB-A8C429FE45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B9B815-4BA8-8D0A-4F64-5D0269B422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EB7EE-E2B4-0544-9C34-7B72BCEC5C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2458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A8E5866-23F3-186F-BEC5-3317D35B50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EE58B23-6B6E-819B-11BC-06A17FB05A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F919DE6-09FB-DCC7-FF76-A0F6B75EF9B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1C7A8D5-3954-CBD8-6E42-9D37AE6BD1A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A1954E8-F8ED-AFFF-FE56-D9F4C658016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03245A7-BC29-3248-B4C8-D5FCF9FBE5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8303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scholar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>
            <a:extLst>
              <a:ext uri="{FF2B5EF4-FFF2-40B4-BE49-F238E27FC236}">
                <a16:creationId xmlns:a16="http://schemas.microsoft.com/office/drawing/2014/main" id="{99768247-8A30-6FBE-34C6-476D98596E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1845636" cy="6629400"/>
          </a:xfrm>
        </p:spPr>
        <p:txBody>
          <a:bodyPr anchor="ctr"/>
          <a:lstStyle/>
          <a:p>
            <a:r>
              <a:rPr lang="en-US" altLang="en-US" dirty="0" err="1">
                <a:solidFill>
                  <a:srgbClr val="FF9933"/>
                </a:solidFill>
              </a:rPr>
              <a:t>BiblicalELearning.org</a:t>
            </a:r>
            <a:br>
              <a:rPr lang="en-US" altLang="en-US" dirty="0">
                <a:solidFill>
                  <a:srgbClr val="FF9933"/>
                </a:solidFill>
              </a:rPr>
            </a:br>
            <a:br>
              <a:rPr lang="en-US" altLang="en-US" dirty="0">
                <a:solidFill>
                  <a:srgbClr val="FF9933"/>
                </a:solidFill>
              </a:rPr>
            </a:br>
            <a:r>
              <a:rPr lang="en-US" altLang="en-US" dirty="0">
                <a:solidFill>
                  <a:srgbClr val="FF9933"/>
                </a:solidFill>
              </a:rPr>
              <a:t>KNOWING GOD’S WILL:  </a:t>
            </a:r>
            <a:br>
              <a:rPr lang="en-US" altLang="en-US" dirty="0">
                <a:solidFill>
                  <a:srgbClr val="FF9933"/>
                </a:solidFill>
              </a:rPr>
            </a:br>
            <a:r>
              <a:rPr lang="en-US" altLang="en-US" dirty="0">
                <a:solidFill>
                  <a:srgbClr val="FF9933"/>
                </a:solidFill>
              </a:rPr>
              <a:t>THE TRANSFORMED MIND</a:t>
            </a:r>
            <a:br>
              <a:rPr lang="en-US" altLang="en-US" dirty="0">
                <a:solidFill>
                  <a:srgbClr val="FF9933"/>
                </a:solidFill>
              </a:rPr>
            </a:br>
            <a:br>
              <a:rPr lang="en-US" altLang="en-US" dirty="0">
                <a:solidFill>
                  <a:srgbClr val="FF9933"/>
                </a:solidFill>
              </a:rPr>
            </a:br>
            <a:r>
              <a:rPr lang="en-US" altLang="en-US" dirty="0">
                <a:solidFill>
                  <a:srgbClr val="FF9933"/>
                </a:solidFill>
              </a:rPr>
              <a:t>Gary T. </a:t>
            </a:r>
            <a:r>
              <a:rPr lang="en-US" altLang="en-US" dirty="0" err="1">
                <a:solidFill>
                  <a:srgbClr val="FF9933"/>
                </a:solidFill>
              </a:rPr>
              <a:t>Meadors</a:t>
            </a:r>
            <a:r>
              <a:rPr lang="en-US" altLang="en-US" dirty="0">
                <a:solidFill>
                  <a:srgbClr val="FF9933"/>
                </a:solidFill>
              </a:rPr>
              <a:t>, Th.D.</a:t>
            </a:r>
            <a:br>
              <a:rPr lang="en-US" altLang="en-US" dirty="0">
                <a:solidFill>
                  <a:srgbClr val="FF9933"/>
                </a:solidFill>
              </a:rPr>
            </a:br>
            <a:br>
              <a:rPr lang="en-US" altLang="en-US" dirty="0">
                <a:solidFill>
                  <a:srgbClr val="FF9933"/>
                </a:solidFill>
              </a:rPr>
            </a:br>
            <a:r>
              <a:rPr lang="en-US" altLang="en-US" sz="5400" b="1" dirty="0">
                <a:solidFill>
                  <a:srgbClr val="FF9933"/>
                </a:solidFill>
              </a:rPr>
              <a:t>A BIBLICAL WORLDVIEW  [GM 7]</a:t>
            </a:r>
            <a:br>
              <a:rPr lang="en-US" altLang="en-US" sz="5400" b="1" dirty="0">
                <a:solidFill>
                  <a:srgbClr val="FF9933"/>
                </a:solidFill>
              </a:rPr>
            </a:br>
            <a:r>
              <a:rPr lang="en-US" altLang="en-US" sz="5400" b="1" dirty="0">
                <a:solidFill>
                  <a:srgbClr val="FF9933"/>
                </a:solidFill>
              </a:rPr>
              <a:t>[Chapter 2 DMGW]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>
            <a:extLst>
              <a:ext uri="{FF2B5EF4-FFF2-40B4-BE49-F238E27FC236}">
                <a16:creationId xmlns:a16="http://schemas.microsoft.com/office/drawing/2014/main" id="{1B71A3A4-3D1B-D22B-DCE1-453D182B2E1B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824346"/>
            <a:ext cx="8912225" cy="7961829"/>
            <a:chOff x="0" y="816"/>
            <a:chExt cx="5614" cy="4476"/>
          </a:xfrm>
        </p:grpSpPr>
        <p:grpSp>
          <p:nvGrpSpPr>
            <p:cNvPr id="6147" name="Group 3">
              <a:extLst>
                <a:ext uri="{FF2B5EF4-FFF2-40B4-BE49-F238E27FC236}">
                  <a16:creationId xmlns:a16="http://schemas.microsoft.com/office/drawing/2014/main" id="{15BD7908-4377-08FF-9388-70DD80B0830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816"/>
              <a:ext cx="5614" cy="3056"/>
              <a:chOff x="0" y="816"/>
              <a:chExt cx="5614" cy="3056"/>
            </a:xfrm>
          </p:grpSpPr>
          <p:grpSp>
            <p:nvGrpSpPr>
              <p:cNvPr id="6148" name="Group 4">
                <a:extLst>
                  <a:ext uri="{FF2B5EF4-FFF2-40B4-BE49-F238E27FC236}">
                    <a16:creationId xmlns:a16="http://schemas.microsoft.com/office/drawing/2014/main" id="{12376F9B-C26D-DEFA-81B2-820EE984BA2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816"/>
                <a:ext cx="4800" cy="3056"/>
                <a:chOff x="384" y="688"/>
                <a:chExt cx="5088" cy="3296"/>
              </a:xfrm>
            </p:grpSpPr>
            <p:sp>
              <p:nvSpPr>
                <p:cNvPr id="6149" name="AutoShape 5">
                  <a:extLst>
                    <a:ext uri="{FF2B5EF4-FFF2-40B4-BE49-F238E27FC236}">
                      <a16:creationId xmlns:a16="http://schemas.microsoft.com/office/drawing/2014/main" id="{9B737D06-5CCE-792F-007D-8DBF91050EC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4" y="2025"/>
                  <a:ext cx="1167" cy="980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FFCC00"/>
                </a:solidFill>
                <a:ln w="762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6152" name="Line 8">
                  <a:extLst>
                    <a:ext uri="{FF2B5EF4-FFF2-40B4-BE49-F238E27FC236}">
                      <a16:creationId xmlns:a16="http://schemas.microsoft.com/office/drawing/2014/main" id="{52B2CBC3-6453-71C0-B723-07C2F85C497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271" y="1135"/>
                  <a:ext cx="4106" cy="1424"/>
                </a:xfrm>
                <a:prstGeom prst="line">
                  <a:avLst/>
                </a:prstGeom>
                <a:noFill/>
                <a:ln w="444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6153" name="Line 9">
                  <a:extLst>
                    <a:ext uri="{FF2B5EF4-FFF2-40B4-BE49-F238E27FC236}">
                      <a16:creationId xmlns:a16="http://schemas.microsoft.com/office/drawing/2014/main" id="{A7B282FF-6892-2787-B9C9-31F7DB3713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71" y="2559"/>
                  <a:ext cx="4153" cy="1425"/>
                </a:xfrm>
                <a:prstGeom prst="line">
                  <a:avLst/>
                </a:prstGeom>
                <a:noFill/>
                <a:ln w="444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6154" name="WordArt 10">
                  <a:extLst>
                    <a:ext uri="{FF2B5EF4-FFF2-40B4-BE49-F238E27FC236}">
                      <a16:creationId xmlns:a16="http://schemas.microsoft.com/office/drawing/2014/main" id="{29D6D7A7-7B93-BEFF-A9BD-0E74D46D851F}"/>
                    </a:ext>
                  </a:extLst>
                </p:cNvPr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11" y="2470"/>
                  <a:ext cx="606" cy="505"/>
                </a:xfrm>
                <a:prstGeom prst="rect">
                  <a:avLst/>
                </a:prstGeom>
                <a:extLst>
                  <a:ext uri="{AF507438-7753-43E0-B8FC-AC1667EBCBE1}">
                    <a14:hiddenEffects xmlns:a14="http://schemas.microsoft.com/office/drawing/2010/main">
                      <a:effectLst/>
                    </a14:hiddenEffects>
                  </a:ext>
                </a:extLst>
              </p:spPr>
              <p:txBody>
                <a:bodyPr wrap="none" fromWordArt="1">
                  <a:prstTxWarp prst="textTriangle">
                    <a:avLst>
                      <a:gd name="adj" fmla="val 20037"/>
                    </a:avLst>
                  </a:prstTxWarp>
                  <a:scene3d>
                    <a:camera prst="legacyObliqueTopLeft"/>
                    <a:lightRig rig="legacyNormal3" dir="r"/>
                  </a:scene3d>
                  <a:sp3d extrusionH="201600" prstMaterial="legacyMatte">
                    <a:extrusionClr>
                      <a:srgbClr val="0066CC"/>
                    </a:extrusionClr>
                    <a:contourClr>
                      <a:schemeClr val="tx1"/>
                    </a:contourClr>
                  </a:sp3d>
                </a:bodyPr>
                <a:lstStyle/>
                <a:p>
                  <a:pPr algn="ctr"/>
                  <a:r>
                    <a:rPr lang="en-US" sz="3600" kern="10">
                      <a:ln w="9525">
                        <a:round/>
                        <a:headEnd/>
                        <a:tailEnd/>
                      </a:ln>
                      <a:latin typeface="Lucida Console" panose="020B0609040504020204" pitchFamily="49" charset="0"/>
                    </a:rPr>
                    <a:t>GOD</a:t>
                  </a:r>
                </a:p>
              </p:txBody>
            </p:sp>
            <p:grpSp>
              <p:nvGrpSpPr>
                <p:cNvPr id="6155" name="Group 11">
                  <a:extLst>
                    <a:ext uri="{FF2B5EF4-FFF2-40B4-BE49-F238E27FC236}">
                      <a16:creationId xmlns:a16="http://schemas.microsoft.com/office/drawing/2014/main" id="{BB623CA0-6B0E-A459-73ED-5BBE2425F3D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067" y="912"/>
                  <a:ext cx="1260" cy="2916"/>
                  <a:chOff x="2856" y="480"/>
                  <a:chExt cx="1296" cy="3144"/>
                </a:xfrm>
              </p:grpSpPr>
              <p:sp>
                <p:nvSpPr>
                  <p:cNvPr id="6156" name="Freeform 12">
                    <a:extLst>
                      <a:ext uri="{FF2B5EF4-FFF2-40B4-BE49-F238E27FC236}">
                        <a16:creationId xmlns:a16="http://schemas.microsoft.com/office/drawing/2014/main" id="{8CE28E65-277F-F92D-6CEA-5FD18A6AB0B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56" y="480"/>
                    <a:ext cx="888" cy="3136"/>
                  </a:xfrm>
                  <a:custGeom>
                    <a:avLst/>
                    <a:gdLst>
                      <a:gd name="T0" fmla="*/ 888 w 888"/>
                      <a:gd name="T1" fmla="*/ 3120 h 3136"/>
                      <a:gd name="T2" fmla="*/ 312 w 888"/>
                      <a:gd name="T3" fmla="*/ 3120 h 3136"/>
                      <a:gd name="T4" fmla="*/ 312 w 888"/>
                      <a:gd name="T5" fmla="*/ 3024 h 3136"/>
                      <a:gd name="T6" fmla="*/ 120 w 888"/>
                      <a:gd name="T7" fmla="*/ 2880 h 3136"/>
                      <a:gd name="T8" fmla="*/ 312 w 888"/>
                      <a:gd name="T9" fmla="*/ 2880 h 3136"/>
                      <a:gd name="T10" fmla="*/ 24 w 888"/>
                      <a:gd name="T11" fmla="*/ 2640 h 3136"/>
                      <a:gd name="T12" fmla="*/ 360 w 888"/>
                      <a:gd name="T13" fmla="*/ 2400 h 3136"/>
                      <a:gd name="T14" fmla="*/ 24 w 888"/>
                      <a:gd name="T15" fmla="*/ 2064 h 3136"/>
                      <a:gd name="T16" fmla="*/ 216 w 888"/>
                      <a:gd name="T17" fmla="*/ 1920 h 3136"/>
                      <a:gd name="T18" fmla="*/ 24 w 888"/>
                      <a:gd name="T19" fmla="*/ 1584 h 3136"/>
                      <a:gd name="T20" fmla="*/ 120 w 888"/>
                      <a:gd name="T21" fmla="*/ 1200 h 3136"/>
                      <a:gd name="T22" fmla="*/ 312 w 888"/>
                      <a:gd name="T23" fmla="*/ 480 h 3136"/>
                      <a:gd name="T24" fmla="*/ 360 w 888"/>
                      <a:gd name="T25" fmla="*/ 336 h 3136"/>
                      <a:gd name="T26" fmla="*/ 696 w 888"/>
                      <a:gd name="T27" fmla="*/ 0 h 3136"/>
                      <a:gd name="T28" fmla="*/ 840 w 888"/>
                      <a:gd name="T29" fmla="*/ 336 h 31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888" h="3136">
                        <a:moveTo>
                          <a:pt x="888" y="3120"/>
                        </a:moveTo>
                        <a:cubicBezTo>
                          <a:pt x="648" y="3128"/>
                          <a:pt x="408" y="3136"/>
                          <a:pt x="312" y="3120"/>
                        </a:cubicBezTo>
                        <a:cubicBezTo>
                          <a:pt x="216" y="3104"/>
                          <a:pt x="344" y="3064"/>
                          <a:pt x="312" y="3024"/>
                        </a:cubicBezTo>
                        <a:cubicBezTo>
                          <a:pt x="280" y="2984"/>
                          <a:pt x="120" y="2904"/>
                          <a:pt x="120" y="2880"/>
                        </a:cubicBezTo>
                        <a:cubicBezTo>
                          <a:pt x="120" y="2856"/>
                          <a:pt x="328" y="2920"/>
                          <a:pt x="312" y="2880"/>
                        </a:cubicBezTo>
                        <a:cubicBezTo>
                          <a:pt x="296" y="2840"/>
                          <a:pt x="16" y="2720"/>
                          <a:pt x="24" y="2640"/>
                        </a:cubicBezTo>
                        <a:cubicBezTo>
                          <a:pt x="32" y="2560"/>
                          <a:pt x="360" y="2496"/>
                          <a:pt x="360" y="2400"/>
                        </a:cubicBezTo>
                        <a:cubicBezTo>
                          <a:pt x="360" y="2304"/>
                          <a:pt x="48" y="2144"/>
                          <a:pt x="24" y="2064"/>
                        </a:cubicBezTo>
                        <a:cubicBezTo>
                          <a:pt x="0" y="1984"/>
                          <a:pt x="216" y="2000"/>
                          <a:pt x="216" y="1920"/>
                        </a:cubicBezTo>
                        <a:cubicBezTo>
                          <a:pt x="216" y="1840"/>
                          <a:pt x="40" y="1704"/>
                          <a:pt x="24" y="1584"/>
                        </a:cubicBezTo>
                        <a:cubicBezTo>
                          <a:pt x="8" y="1464"/>
                          <a:pt x="72" y="1384"/>
                          <a:pt x="120" y="1200"/>
                        </a:cubicBezTo>
                        <a:cubicBezTo>
                          <a:pt x="168" y="1016"/>
                          <a:pt x="272" y="624"/>
                          <a:pt x="312" y="480"/>
                        </a:cubicBezTo>
                        <a:cubicBezTo>
                          <a:pt x="352" y="336"/>
                          <a:pt x="296" y="416"/>
                          <a:pt x="360" y="336"/>
                        </a:cubicBezTo>
                        <a:cubicBezTo>
                          <a:pt x="424" y="256"/>
                          <a:pt x="616" y="0"/>
                          <a:pt x="696" y="0"/>
                        </a:cubicBezTo>
                        <a:cubicBezTo>
                          <a:pt x="776" y="0"/>
                          <a:pt x="808" y="168"/>
                          <a:pt x="840" y="336"/>
                        </a:cubicBezTo>
                      </a:path>
                    </a:pathLst>
                  </a:custGeom>
                  <a:solidFill>
                    <a:srgbClr val="C0C0C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6157" name="Freeform 13">
                    <a:extLst>
                      <a:ext uri="{FF2B5EF4-FFF2-40B4-BE49-F238E27FC236}">
                        <a16:creationId xmlns:a16="http://schemas.microsoft.com/office/drawing/2014/main" id="{8FEDCC94-C477-8B35-3113-83EC5588C8C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504" y="816"/>
                    <a:ext cx="648" cy="2808"/>
                  </a:xfrm>
                  <a:custGeom>
                    <a:avLst/>
                    <a:gdLst>
                      <a:gd name="T0" fmla="*/ 192 w 648"/>
                      <a:gd name="T1" fmla="*/ 0 h 2808"/>
                      <a:gd name="T2" fmla="*/ 288 w 648"/>
                      <a:gd name="T3" fmla="*/ 240 h 2808"/>
                      <a:gd name="T4" fmla="*/ 336 w 648"/>
                      <a:gd name="T5" fmla="*/ 528 h 2808"/>
                      <a:gd name="T6" fmla="*/ 192 w 648"/>
                      <a:gd name="T7" fmla="*/ 624 h 2808"/>
                      <a:gd name="T8" fmla="*/ 192 w 648"/>
                      <a:gd name="T9" fmla="*/ 912 h 2808"/>
                      <a:gd name="T10" fmla="*/ 528 w 648"/>
                      <a:gd name="T11" fmla="*/ 912 h 2808"/>
                      <a:gd name="T12" fmla="*/ 192 w 648"/>
                      <a:gd name="T13" fmla="*/ 1152 h 2808"/>
                      <a:gd name="T14" fmla="*/ 192 w 648"/>
                      <a:gd name="T15" fmla="*/ 1440 h 2808"/>
                      <a:gd name="T16" fmla="*/ 432 w 648"/>
                      <a:gd name="T17" fmla="*/ 1728 h 2808"/>
                      <a:gd name="T18" fmla="*/ 336 w 648"/>
                      <a:gd name="T19" fmla="*/ 2160 h 2808"/>
                      <a:gd name="T20" fmla="*/ 288 w 648"/>
                      <a:gd name="T21" fmla="*/ 2304 h 2808"/>
                      <a:gd name="T22" fmla="*/ 480 w 648"/>
                      <a:gd name="T23" fmla="*/ 2112 h 2808"/>
                      <a:gd name="T24" fmla="*/ 624 w 648"/>
                      <a:gd name="T25" fmla="*/ 2400 h 2808"/>
                      <a:gd name="T26" fmla="*/ 336 w 648"/>
                      <a:gd name="T27" fmla="*/ 2592 h 2808"/>
                      <a:gd name="T28" fmla="*/ 336 w 648"/>
                      <a:gd name="T29" fmla="*/ 2688 h 2808"/>
                      <a:gd name="T30" fmla="*/ 384 w 648"/>
                      <a:gd name="T31" fmla="*/ 2784 h 2808"/>
                      <a:gd name="T32" fmla="*/ 240 w 648"/>
                      <a:gd name="T33" fmla="*/ 2784 h 2808"/>
                      <a:gd name="T34" fmla="*/ 0 w 648"/>
                      <a:gd name="T35" fmla="*/ 2784 h 28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648" h="2808">
                        <a:moveTo>
                          <a:pt x="192" y="0"/>
                        </a:moveTo>
                        <a:cubicBezTo>
                          <a:pt x="228" y="76"/>
                          <a:pt x="264" y="152"/>
                          <a:pt x="288" y="240"/>
                        </a:cubicBezTo>
                        <a:cubicBezTo>
                          <a:pt x="312" y="328"/>
                          <a:pt x="352" y="464"/>
                          <a:pt x="336" y="528"/>
                        </a:cubicBezTo>
                        <a:cubicBezTo>
                          <a:pt x="320" y="592"/>
                          <a:pt x="216" y="560"/>
                          <a:pt x="192" y="624"/>
                        </a:cubicBezTo>
                        <a:cubicBezTo>
                          <a:pt x="168" y="688"/>
                          <a:pt x="136" y="864"/>
                          <a:pt x="192" y="912"/>
                        </a:cubicBezTo>
                        <a:cubicBezTo>
                          <a:pt x="248" y="960"/>
                          <a:pt x="528" y="872"/>
                          <a:pt x="528" y="912"/>
                        </a:cubicBezTo>
                        <a:cubicBezTo>
                          <a:pt x="528" y="952"/>
                          <a:pt x="248" y="1064"/>
                          <a:pt x="192" y="1152"/>
                        </a:cubicBezTo>
                        <a:cubicBezTo>
                          <a:pt x="136" y="1240"/>
                          <a:pt x="152" y="1344"/>
                          <a:pt x="192" y="1440"/>
                        </a:cubicBezTo>
                        <a:cubicBezTo>
                          <a:pt x="232" y="1536"/>
                          <a:pt x="408" y="1608"/>
                          <a:pt x="432" y="1728"/>
                        </a:cubicBezTo>
                        <a:cubicBezTo>
                          <a:pt x="456" y="1848"/>
                          <a:pt x="360" y="2064"/>
                          <a:pt x="336" y="2160"/>
                        </a:cubicBezTo>
                        <a:cubicBezTo>
                          <a:pt x="312" y="2256"/>
                          <a:pt x="264" y="2312"/>
                          <a:pt x="288" y="2304"/>
                        </a:cubicBezTo>
                        <a:cubicBezTo>
                          <a:pt x="312" y="2296"/>
                          <a:pt x="424" y="2096"/>
                          <a:pt x="480" y="2112"/>
                        </a:cubicBezTo>
                        <a:cubicBezTo>
                          <a:pt x="536" y="2128"/>
                          <a:pt x="648" y="2320"/>
                          <a:pt x="624" y="2400"/>
                        </a:cubicBezTo>
                        <a:cubicBezTo>
                          <a:pt x="600" y="2480"/>
                          <a:pt x="384" y="2544"/>
                          <a:pt x="336" y="2592"/>
                        </a:cubicBezTo>
                        <a:cubicBezTo>
                          <a:pt x="288" y="2640"/>
                          <a:pt x="328" y="2656"/>
                          <a:pt x="336" y="2688"/>
                        </a:cubicBezTo>
                        <a:cubicBezTo>
                          <a:pt x="344" y="2720"/>
                          <a:pt x="400" y="2768"/>
                          <a:pt x="384" y="2784"/>
                        </a:cubicBezTo>
                        <a:cubicBezTo>
                          <a:pt x="368" y="2800"/>
                          <a:pt x="304" y="2784"/>
                          <a:pt x="240" y="2784"/>
                        </a:cubicBezTo>
                        <a:cubicBezTo>
                          <a:pt x="176" y="2784"/>
                          <a:pt x="8" y="2808"/>
                          <a:pt x="0" y="2784"/>
                        </a:cubicBezTo>
                      </a:path>
                    </a:pathLst>
                  </a:custGeom>
                  <a:solidFill>
                    <a:srgbClr val="C0C0C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6158" name="WordArt 14">
                    <a:extLst>
                      <a:ext uri="{FF2B5EF4-FFF2-40B4-BE49-F238E27FC236}">
                        <a16:creationId xmlns:a16="http://schemas.microsoft.com/office/drawing/2014/main" id="{A9DB9D3C-3C6A-BA28-E688-CD366DC67C62}"/>
                      </a:ext>
                    </a:extLst>
                  </p:cNvPr>
                  <p:cNvSpPr>
                    <a:spLocks noChangeArrowheads="1" noChangeShapeType="1" noTextEdit="1"/>
                  </p:cNvSpPr>
                  <p:nvPr/>
                </p:nvSpPr>
                <p:spPr bwMode="auto">
                  <a:xfrm rot="5400000">
                    <a:off x="2208" y="1920"/>
                    <a:ext cx="2496" cy="480"/>
                  </a:xfrm>
                  <a:prstGeom prst="rect">
                    <a:avLst/>
                  </a:prstGeom>
                </p:spPr>
                <p:txBody>
                  <a:bodyPr vert="wordArtVert" wrap="none" fromWordArt="1">
                    <a:prstTxWarp prst="textPlain">
                      <a:avLst>
                        <a:gd name="adj" fmla="val 55648"/>
                      </a:avLst>
                    </a:prstTxWarp>
                  </a:bodyPr>
                  <a:lstStyle/>
                  <a:p>
                    <a:pPr algn="ctr" fontAlgn="auto"/>
                    <a:r>
                      <a:rPr lang="en-US" sz="3600" kern="10">
                        <a:ln w="127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solidFill>
                          <a:srgbClr val="C0C0C0"/>
                        </a:solidFill>
                        <a:effectLst>
                          <a:outerShdw dist="53882" dir="2700000" algn="ctr" rotWithShape="0">
                            <a:srgbClr val="CBCBCB"/>
                          </a:outerShdw>
                        </a:effectLst>
                        <a:cs typeface="Times New Roman" panose="02020603050405020304" pitchFamily="18" charset="0"/>
                      </a:rPr>
                      <a:t>DISTORTION</a:t>
                    </a:r>
                  </a:p>
                </p:txBody>
              </p:sp>
            </p:grpSp>
            <p:sp>
              <p:nvSpPr>
                <p:cNvPr id="6159" name="Rectangle 15">
                  <a:extLst>
                    <a:ext uri="{FF2B5EF4-FFF2-40B4-BE49-F238E27FC236}">
                      <a16:creationId xmlns:a16="http://schemas.microsoft.com/office/drawing/2014/main" id="{ABEED8CE-2779-9322-8A1E-3B4384E280D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800" y="1440"/>
                  <a:ext cx="336" cy="43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6160" name="Rectangle 16">
                  <a:extLst>
                    <a:ext uri="{FF2B5EF4-FFF2-40B4-BE49-F238E27FC236}">
                      <a16:creationId xmlns:a16="http://schemas.microsoft.com/office/drawing/2014/main" id="{F4433C79-96A3-4078-5498-6309EC5EC59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136" y="1440"/>
                  <a:ext cx="336" cy="43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6161" name="WordArt 17">
                  <a:extLst>
                    <a:ext uri="{FF2B5EF4-FFF2-40B4-BE49-F238E27FC236}">
                      <a16:creationId xmlns:a16="http://schemas.microsoft.com/office/drawing/2014/main" id="{20201E9B-A2E2-45ED-F68A-2EF11687E897}"/>
                    </a:ext>
                  </a:extLst>
                </p:cNvPr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4280" y="1488"/>
                  <a:ext cx="1093" cy="473"/>
                </a:xfrm>
                <a:prstGeom prst="rect">
                  <a:avLst/>
                </a:prstGeom>
                <a:extLst>
                  <a:ext uri="{AF507438-7753-43E0-B8FC-AC1667EBCBE1}">
                    <a14:hiddenEffects xmlns:a14="http://schemas.microsoft.com/office/drawing/2010/main">
                      <a:effectLst/>
                    </a14:hiddenEffects>
                  </a:ext>
                </a:extLst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n-US" sz="3600" kern="10" dirty="0">
                      <a:ln w="31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Bible</a:t>
                  </a:r>
                  <a:endParaRPr lang="en-US" sz="3600" kern="10" dirty="0">
                    <a:ln w="317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162" name="Freeform 18">
                  <a:extLst>
                    <a:ext uri="{FF2B5EF4-FFF2-40B4-BE49-F238E27FC236}">
                      <a16:creationId xmlns:a16="http://schemas.microsoft.com/office/drawing/2014/main" id="{6C803B63-5972-7A01-AF68-327FD9F3EDC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99" y="688"/>
                  <a:ext cx="3297" cy="1424"/>
                </a:xfrm>
                <a:custGeom>
                  <a:avLst/>
                  <a:gdLst>
                    <a:gd name="T0" fmla="*/ 0 w 3840"/>
                    <a:gd name="T1" fmla="*/ 1424 h 1424"/>
                    <a:gd name="T2" fmla="*/ 1008 w 3840"/>
                    <a:gd name="T3" fmla="*/ 416 h 1424"/>
                    <a:gd name="T4" fmla="*/ 2208 w 3840"/>
                    <a:gd name="T5" fmla="*/ 32 h 1424"/>
                    <a:gd name="T6" fmla="*/ 3408 w 3840"/>
                    <a:gd name="T7" fmla="*/ 224 h 1424"/>
                    <a:gd name="T8" fmla="*/ 3840 w 3840"/>
                    <a:gd name="T9" fmla="*/ 752 h 1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840" h="1424">
                      <a:moveTo>
                        <a:pt x="0" y="1424"/>
                      </a:moveTo>
                      <a:cubicBezTo>
                        <a:pt x="320" y="1036"/>
                        <a:pt x="640" y="648"/>
                        <a:pt x="1008" y="416"/>
                      </a:cubicBezTo>
                      <a:cubicBezTo>
                        <a:pt x="1376" y="184"/>
                        <a:pt x="1808" y="64"/>
                        <a:pt x="2208" y="32"/>
                      </a:cubicBezTo>
                      <a:cubicBezTo>
                        <a:pt x="2608" y="0"/>
                        <a:pt x="3136" y="104"/>
                        <a:pt x="3408" y="224"/>
                      </a:cubicBezTo>
                      <a:cubicBezTo>
                        <a:pt x="3680" y="344"/>
                        <a:pt x="3792" y="656"/>
                        <a:pt x="3840" y="752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6163" name="Line 19">
                  <a:extLst>
                    <a:ext uri="{FF2B5EF4-FFF2-40B4-BE49-F238E27FC236}">
                      <a16:creationId xmlns:a16="http://schemas.microsoft.com/office/drawing/2014/main" id="{0CFE2B4B-8D1D-0165-2400-E6415E229FC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896" y="1296"/>
                  <a:ext cx="48" cy="144"/>
                </a:xfrm>
                <a:prstGeom prst="line">
                  <a:avLst/>
                </a:prstGeom>
                <a:noFill/>
                <a:ln w="444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6164" name="Line 20">
                  <a:extLst>
                    <a:ext uri="{FF2B5EF4-FFF2-40B4-BE49-F238E27FC236}">
                      <a16:creationId xmlns:a16="http://schemas.microsoft.com/office/drawing/2014/main" id="{07D4994B-2D3B-4C5F-853C-EB2E477F19A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752" y="1392"/>
                  <a:ext cx="144" cy="48"/>
                </a:xfrm>
                <a:prstGeom prst="line">
                  <a:avLst/>
                </a:prstGeom>
                <a:noFill/>
                <a:ln w="444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6165" name="WordArt 21">
                  <a:extLst>
                    <a:ext uri="{FF2B5EF4-FFF2-40B4-BE49-F238E27FC236}">
                      <a16:creationId xmlns:a16="http://schemas.microsoft.com/office/drawing/2014/main" id="{428256AD-36EB-BC7C-2BEC-286C65FDD089}"/>
                    </a:ext>
                  </a:extLst>
                </p:cNvPr>
                <p:cNvSpPr>
                  <a:spLocks noChangeArrowheads="1" noChangeShapeType="1" noTextEdit="1"/>
                </p:cNvSpPr>
                <p:nvPr/>
              </p:nvSpPr>
              <p:spPr bwMode="auto">
                <a:xfrm rot="20833633">
                  <a:off x="1967" y="897"/>
                  <a:ext cx="2546" cy="352"/>
                </a:xfrm>
                <a:prstGeom prst="rect">
                  <a:avLst/>
                </a:prstGeom>
                <a:extLst>
                  <a:ext uri="{AF507438-7753-43E0-B8FC-AC1667EBCBE1}">
                    <a14:hiddenEffects xmlns:a14="http://schemas.microsoft.com/office/drawing/2010/main">
                      <a:effectLst/>
                    </a14:hiddenEffects>
                  </a:ext>
                </a:extLst>
              </p:spPr>
              <p:txBody>
                <a:bodyPr spcFirstLastPara="1" wrap="none" fromWordArt="1">
                  <a:prstTxWarp prst="textArchUp">
                    <a:avLst>
                      <a:gd name="adj" fmla="val 10686527"/>
                    </a:avLst>
                  </a:prstTxWarp>
                </a:bodyPr>
                <a:lstStyle/>
                <a:p>
                  <a:pPr algn="ctr"/>
                  <a:r>
                    <a:rPr lang="en-US" sz="2000" kern="10" dirty="0">
                      <a:ln w="31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1 Cor 2:6-16</a:t>
                  </a:r>
                  <a:r>
                    <a:rPr lang="en-US" sz="2000" kern="10" dirty="0">
                      <a:ln w="31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   </a:t>
                  </a:r>
                </a:p>
              </p:txBody>
            </p:sp>
          </p:grpSp>
          <p:graphicFrame>
            <p:nvGraphicFramePr>
              <p:cNvPr id="6166" name="Object 22">
                <a:extLst>
                  <a:ext uri="{FF2B5EF4-FFF2-40B4-BE49-F238E27FC236}">
                    <a16:creationId xmlns:a16="http://schemas.microsoft.com/office/drawing/2014/main" id="{2D89B2AE-EFAA-980E-8EFA-F6332455DB8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072734991"/>
                  </p:ext>
                </p:extLst>
              </p:nvPr>
            </p:nvGraphicFramePr>
            <p:xfrm>
              <a:off x="4460" y="1754"/>
              <a:ext cx="1154" cy="194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Clip" r:id="rId2" imgW="15405100" imgH="21018500" progId="MS_ClipArt_Gallery.5">
                      <p:embed/>
                    </p:oleObj>
                  </mc:Choice>
                  <mc:Fallback>
                    <p:oleObj name="Clip" r:id="rId2" imgW="15405100" imgH="21018500" progId="MS_ClipArt_Gallery.5">
                      <p:embed/>
                      <p:pic>
                        <p:nvPicPr>
                          <p:cNvPr id="6166" name="Object 22">
                            <a:extLst>
                              <a:ext uri="{FF2B5EF4-FFF2-40B4-BE49-F238E27FC236}">
                                <a16:creationId xmlns:a16="http://schemas.microsoft.com/office/drawing/2014/main" id="{2D89B2AE-EFAA-980E-8EFA-F6332455DB81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460" y="1754"/>
                            <a:ext cx="1154" cy="194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6167" name="Rectangle 23">
              <a:extLst>
                <a:ext uri="{FF2B5EF4-FFF2-40B4-BE49-F238E27FC236}">
                  <a16:creationId xmlns:a16="http://schemas.microsoft.com/office/drawing/2014/main" id="{C5334C75-9340-78E9-EF13-5FD4101D6C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3360"/>
              <a:ext cx="240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6168" name="Rectangle 24">
              <a:extLst>
                <a:ext uri="{FF2B5EF4-FFF2-40B4-BE49-F238E27FC236}">
                  <a16:creationId xmlns:a16="http://schemas.microsoft.com/office/drawing/2014/main" id="{A6685FAD-0271-F59D-2C4E-0F8BE41194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4386"/>
              <a:ext cx="384" cy="9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r>
                <a:rPr lang="en-US" dirty="0">
                  <a:solidFill>
                    <a:schemeClr val="bg1"/>
                  </a:solidFill>
                </a:rPr>
                <a:t>B</a:t>
              </a:r>
            </a:p>
            <a:p>
              <a:r>
                <a:rPr lang="en-US" dirty="0">
                  <a:solidFill>
                    <a:schemeClr val="bg1"/>
                  </a:solidFill>
                </a:rPr>
                <a:t>L</a:t>
              </a:r>
            </a:p>
            <a:p>
              <a:r>
                <a:rPr lang="en-US" dirty="0">
                  <a:solidFill>
                    <a:schemeClr val="bg1"/>
                  </a:solidFill>
                </a:rPr>
                <a:t>L</a:t>
              </a:r>
            </a:p>
          </p:txBody>
        </p:sp>
      </p:grpSp>
      <p:sp>
        <p:nvSpPr>
          <p:cNvPr id="6169" name="Rectangle 25">
            <a:extLst>
              <a:ext uri="{FF2B5EF4-FFF2-40B4-BE49-F238E27FC236}">
                <a16:creationId xmlns:a16="http://schemas.microsoft.com/office/drawing/2014/main" id="{19306C3A-3DFC-D651-8C51-4BE97B76EF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990600"/>
          </a:xfrm>
        </p:spPr>
        <p:txBody>
          <a:bodyPr/>
          <a:lstStyle/>
          <a:p>
            <a:r>
              <a:rPr lang="en-US" altLang="en-US" sz="4000" dirty="0">
                <a:solidFill>
                  <a:srgbClr val="FFFF00"/>
                </a:solidFill>
              </a:rPr>
              <a:t>GOD’S SOLUTION TO THE DILEMMA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3911DF9-0E89-2016-49A9-8DE9593F6B25}"/>
              </a:ext>
            </a:extLst>
          </p:cNvPr>
          <p:cNvSpPr txBox="1"/>
          <p:nvPr/>
        </p:nvSpPr>
        <p:spPr>
          <a:xfrm>
            <a:off x="3795325" y="3683484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Adam’s  Sin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CD37B153-BBFB-8D14-CC22-6128691657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9563100" cy="11430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FF9B33"/>
                </a:solidFill>
                <a:ea typeface="ＭＳ Ｐゴシック" panose="020B0600070205080204" pitchFamily="34" charset="-128"/>
              </a:rPr>
              <a:t>S0 WHAT IS A WORLDVIEW?</a:t>
            </a:r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4C61BC5B-7909-70A7-1A1D-98962A1C24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24933" y="1066799"/>
            <a:ext cx="11345334" cy="5604933"/>
          </a:xfrm>
        </p:spPr>
        <p:txBody>
          <a:bodyPr/>
          <a:lstStyle/>
          <a:p>
            <a:pPr eaLnBrk="1" hangingPunct="1"/>
            <a:r>
              <a:rPr lang="en-US" altLang="en-US" sz="44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A worldview is a lens</a:t>
            </a:r>
            <a:r>
              <a:rPr lang="en-US" altLang="en-US" sz="4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…a mental framework or conceptual system…through which we see our world and ourselves.  It is the presuppositions and convictions that order our lives.</a:t>
            </a:r>
          </a:p>
          <a:p>
            <a:pPr eaLnBrk="1" hangingPunct="1"/>
            <a:r>
              <a:rPr lang="en-US" altLang="en-US" sz="4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How does our worldview “focus” our interpretation of ourselves and our world?</a:t>
            </a:r>
          </a:p>
          <a:p>
            <a:pPr eaLnBrk="1" hangingPunct="1"/>
            <a:r>
              <a:rPr lang="en-US" altLang="en-US" sz="4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What do different interpretations of the same data indicate about reality? [careful!]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7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/>
      <p:bldP spid="6758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9D0624A1-9949-D21B-E403-076D73E873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COMPONENTS OF A WORLDVIEW</a:t>
            </a:r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91C7C015-94EF-D142-75D7-F8635DF59A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WHO AM I?			(Ontology)</a:t>
            </a:r>
          </a:p>
          <a:p>
            <a:pPr eaLnBrk="1" hangingPunct="1">
              <a:buFontTx/>
              <a:buNone/>
            </a:pPr>
            <a:endParaRPr lang="en-US" altLang="en-US" sz="4400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4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WHAT DO I KNOW?	(Epistemology)</a:t>
            </a:r>
          </a:p>
          <a:p>
            <a:pPr eaLnBrk="1" hangingPunct="1"/>
            <a:endParaRPr lang="en-US" altLang="en-US" sz="4400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4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WHAT SHOULD I DO?	(Axiology)</a:t>
            </a:r>
          </a:p>
          <a:p>
            <a:pPr eaLnBrk="1" hangingPunct="1">
              <a:buFontTx/>
              <a:buNone/>
            </a:pPr>
            <a:endParaRPr lang="en-US" altLang="en-US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endParaRPr lang="en-US" altLang="en-US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0" grpId="0"/>
      <p:bldP spid="8909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E92B2801-258F-1C94-3B95-E3F45BB926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0"/>
            <a:ext cx="8458200" cy="16002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The Transformed Mind</a:t>
            </a:r>
            <a:b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</a:b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(Romans 12:1-2)</a:t>
            </a:r>
            <a:r>
              <a:rPr lang="en-US" altLang="en-US" dirty="0">
                <a:ea typeface="ＭＳ Ｐゴシック" panose="020B0600070205080204" pitchFamily="34" charset="-128"/>
              </a:rPr>
              <a:t> </a:t>
            </a:r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8BA58A8B-6476-F819-FFB5-A2DE8FDB94B0}"/>
              </a:ext>
            </a:extLst>
          </p:cNvPr>
          <p:cNvGrpSpPr>
            <a:grpSpLocks/>
          </p:cNvGrpSpPr>
          <p:nvPr/>
        </p:nvGrpSpPr>
        <p:grpSpPr bwMode="auto">
          <a:xfrm>
            <a:off x="3994076" y="1450181"/>
            <a:ext cx="3607795" cy="4170363"/>
            <a:chOff x="2083" y="1309"/>
            <a:chExt cx="1504" cy="2627"/>
          </a:xfrm>
        </p:grpSpPr>
        <p:sp>
          <p:nvSpPr>
            <p:cNvPr id="85008" name="AutoShape 5">
              <a:extLst>
                <a:ext uri="{FF2B5EF4-FFF2-40B4-BE49-F238E27FC236}">
                  <a16:creationId xmlns:a16="http://schemas.microsoft.com/office/drawing/2014/main" id="{52B0D8D3-6042-7B69-9BD3-910AA703E5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309"/>
              <a:ext cx="1064" cy="123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032 w 21600"/>
                <a:gd name="T13" fmla="*/ 2271 h 21600"/>
                <a:gd name="T14" fmla="*/ 16548 w 21600"/>
                <a:gd name="T15" fmla="*/ 1367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noFill/>
            <a:ln w="57150">
              <a:solidFill>
                <a:schemeClr val="tx1"/>
              </a:solidFill>
              <a:miter lim="800000"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5002" name="Line 7">
              <a:extLst>
                <a:ext uri="{FF2B5EF4-FFF2-40B4-BE49-F238E27FC236}">
                  <a16:creationId xmlns:a16="http://schemas.microsoft.com/office/drawing/2014/main" id="{D47CF74F-96DF-68E3-0822-57C12D949F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2544"/>
              <a:ext cx="0" cy="9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5003" name="Line 8">
              <a:extLst>
                <a:ext uri="{FF2B5EF4-FFF2-40B4-BE49-F238E27FC236}">
                  <a16:creationId xmlns:a16="http://schemas.microsoft.com/office/drawing/2014/main" id="{60914433-8446-DD7F-1E73-473E3782A5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96" y="3456"/>
              <a:ext cx="432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5004" name="Line 9">
              <a:extLst>
                <a:ext uri="{FF2B5EF4-FFF2-40B4-BE49-F238E27FC236}">
                  <a16:creationId xmlns:a16="http://schemas.microsoft.com/office/drawing/2014/main" id="{04963F60-4C84-6244-1F5B-62FD6A3F71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3456"/>
              <a:ext cx="432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5005" name="Line 10">
              <a:extLst>
                <a:ext uri="{FF2B5EF4-FFF2-40B4-BE49-F238E27FC236}">
                  <a16:creationId xmlns:a16="http://schemas.microsoft.com/office/drawing/2014/main" id="{A075FD14-A2C7-C16F-4BD2-B2FF7EDC46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2" y="2880"/>
              <a:ext cx="1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5006" name="AutoShape 11">
              <a:extLst>
                <a:ext uri="{FF2B5EF4-FFF2-40B4-BE49-F238E27FC236}">
                  <a16:creationId xmlns:a16="http://schemas.microsoft.com/office/drawing/2014/main" id="{478755E1-E70D-5DE1-2109-DC1F80FD4E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3" y="1511"/>
              <a:ext cx="165" cy="578"/>
            </a:xfrm>
            <a:prstGeom prst="rightArrow">
              <a:avLst>
                <a:gd name="adj1" fmla="val 50000"/>
                <a:gd name="adj2" fmla="val 60000"/>
              </a:avLst>
            </a:prstGeom>
            <a:solidFill>
              <a:srgbClr val="808080"/>
            </a:solidFill>
            <a:ln w="38100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5007" name="AutoShape 12">
              <a:extLst>
                <a:ext uri="{FF2B5EF4-FFF2-40B4-BE49-F238E27FC236}">
                  <a16:creationId xmlns:a16="http://schemas.microsoft.com/office/drawing/2014/main" id="{EC21DA32-5181-8B25-66A7-FB16A4DA83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2" y="1585"/>
              <a:ext cx="165" cy="578"/>
            </a:xfrm>
            <a:prstGeom prst="rightArrow">
              <a:avLst>
                <a:gd name="adj1" fmla="val 50000"/>
                <a:gd name="adj2" fmla="val 60000"/>
              </a:avLst>
            </a:prstGeom>
            <a:solidFill>
              <a:srgbClr val="808080"/>
            </a:solidFill>
            <a:ln w="38100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64525" name="Text Box 13">
            <a:extLst>
              <a:ext uri="{FF2B5EF4-FFF2-40B4-BE49-F238E27FC236}">
                <a16:creationId xmlns:a16="http://schemas.microsoft.com/office/drawing/2014/main" id="{5382AAB7-F60C-D051-3307-A261075BE1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1" y="2057401"/>
            <a:ext cx="11922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2800" b="1">
                <a:solidFill>
                  <a:schemeClr val="bg1"/>
                </a:solidFill>
              </a:rPr>
              <a:t>DATA</a:t>
            </a:r>
            <a:endParaRPr lang="en-US" altLang="en-US" sz="1800">
              <a:solidFill>
                <a:schemeClr val="bg1"/>
              </a:solidFill>
            </a:endParaRPr>
          </a:p>
        </p:txBody>
      </p:sp>
      <p:sp>
        <p:nvSpPr>
          <p:cNvPr id="64526" name="Text Box 14">
            <a:extLst>
              <a:ext uri="{FF2B5EF4-FFF2-40B4-BE49-F238E27FC236}">
                <a16:creationId xmlns:a16="http://schemas.microsoft.com/office/drawing/2014/main" id="{DA5B752D-95CA-442F-9505-FDA3184B3F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7788" y="2057401"/>
            <a:ext cx="19431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2800" b="1">
                <a:solidFill>
                  <a:schemeClr val="bg1"/>
                </a:solidFill>
              </a:rPr>
              <a:t>MEANING</a:t>
            </a:r>
            <a:endParaRPr lang="en-US" altLang="en-US" sz="2800" b="1"/>
          </a:p>
        </p:txBody>
      </p:sp>
      <p:sp>
        <p:nvSpPr>
          <p:cNvPr id="84998" name="Text Box 15">
            <a:extLst>
              <a:ext uri="{FF2B5EF4-FFF2-40B4-BE49-F238E27FC236}">
                <a16:creationId xmlns:a16="http://schemas.microsoft.com/office/drawing/2014/main" id="{94D36984-BFEF-4771-04B7-2C1DD367FD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1100" y="1875790"/>
            <a:ext cx="22098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4000" b="1" dirty="0">
                <a:solidFill>
                  <a:schemeClr val="bg1"/>
                </a:solidFill>
              </a:rPr>
              <a:t>WV&amp;V</a:t>
            </a:r>
            <a:endParaRPr lang="en-US" altLang="en-US" sz="40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645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4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4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/>
      <p:bldP spid="64525" grpId="0"/>
      <p:bldP spid="645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tle 1">
            <a:extLst>
              <a:ext uri="{FF2B5EF4-FFF2-40B4-BE49-F238E27FC236}">
                <a16:creationId xmlns:a16="http://schemas.microsoft.com/office/drawing/2014/main" id="{C07B086F-7C24-3714-C8A7-EF1A7A498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0"/>
            <a:ext cx="7772400" cy="28956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TRANSFORMATION IS A RATIONAL PROCESS BASED ON BIBLICAL TEACHING.</a:t>
            </a:r>
          </a:p>
        </p:txBody>
      </p:sp>
      <p:sp>
        <p:nvSpPr>
          <p:cNvPr id="83971" name="Content Placeholder 2">
            <a:extLst>
              <a:ext uri="{FF2B5EF4-FFF2-40B4-BE49-F238E27FC236}">
                <a16:creationId xmlns:a16="http://schemas.microsoft.com/office/drawing/2014/main" id="{B177FE2E-859A-10B6-1120-E5729A194D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421" y="3200400"/>
            <a:ext cx="11129211" cy="3429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4400" dirty="0">
                <a:solidFill>
                  <a:srgbClr val="FFFFFF"/>
                </a:solidFill>
                <a:ea typeface="ＭＳ Ｐゴシック" panose="020B0600070205080204" pitchFamily="34" charset="-128"/>
              </a:rPr>
              <a:t>THE PRODUCT OF A ROMANS 12:1-2 TRANSFORMED MIND</a:t>
            </a:r>
          </a:p>
          <a:p>
            <a:pPr algn="ctr" eaLnBrk="1" hangingPunct="1">
              <a:buFontTx/>
              <a:buNone/>
            </a:pPr>
            <a:r>
              <a:rPr lang="en-US" altLang="en-US" sz="4400" dirty="0">
                <a:solidFill>
                  <a:srgbClr val="FFFFFF"/>
                </a:solidFill>
                <a:ea typeface="ＭＳ Ｐゴシック" panose="020B0600070205080204" pitchFamily="34" charset="-128"/>
              </a:rPr>
              <a:t>IS…</a:t>
            </a:r>
          </a:p>
          <a:p>
            <a:pPr algn="ctr" eaLnBrk="1" hangingPunct="1">
              <a:buFontTx/>
              <a:buNone/>
            </a:pPr>
            <a:r>
              <a:rPr lang="en-US" altLang="en-US" sz="4400" dirty="0">
                <a:solidFill>
                  <a:srgbClr val="FFFFFF"/>
                </a:solidFill>
                <a:ea typeface="ＭＳ Ｐゴシック" panose="020B0600070205080204" pitchFamily="34" charset="-128"/>
              </a:rPr>
              <a:t>WORLDVIEW AND VALUES</a:t>
            </a:r>
          </a:p>
        </p:txBody>
      </p:sp>
    </p:spTree>
    <p:extLst>
      <p:ext uri="{BB962C8B-B14F-4D97-AF65-F5344CB8AC3E}">
        <p14:creationId xmlns:p14="http://schemas.microsoft.com/office/powerpoint/2010/main" val="41718142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8">
            <a:extLst>
              <a:ext uri="{FF2B5EF4-FFF2-40B4-BE49-F238E27FC236}">
                <a16:creationId xmlns:a16="http://schemas.microsoft.com/office/drawing/2014/main" id="{53670B43-A653-229A-BA30-33A7214D6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3733800"/>
            <a:ext cx="2819400" cy="2743200"/>
          </a:xfrm>
          <a:prstGeom prst="vertic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699" name="Oval 2">
            <a:extLst>
              <a:ext uri="{FF2B5EF4-FFF2-40B4-BE49-F238E27FC236}">
                <a16:creationId xmlns:a16="http://schemas.microsoft.com/office/drawing/2014/main" id="{48F439CC-2D1B-2ADC-26C1-FFA3DC00D5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0"/>
            <a:ext cx="2209800" cy="137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4800" b="1">
                <a:solidFill>
                  <a:schemeClr val="bg1"/>
                </a:solidFill>
              </a:rPr>
              <a:t>GOD</a:t>
            </a:r>
          </a:p>
        </p:txBody>
      </p:sp>
      <p:sp>
        <p:nvSpPr>
          <p:cNvPr id="29700" name="Text Box 3">
            <a:extLst>
              <a:ext uri="{FF2B5EF4-FFF2-40B4-BE49-F238E27FC236}">
                <a16:creationId xmlns:a16="http://schemas.microsoft.com/office/drawing/2014/main" id="{EA5524CE-1296-D663-FB54-4BFDE8E75D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905000"/>
            <a:ext cx="4648200" cy="15621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>
                <a:solidFill>
                  <a:schemeClr val="bg1"/>
                </a:solidFill>
              </a:rPr>
              <a:t>REVEALS HIMSELF AND HIS WILL THROUGH A VARIETY OF MEDIUMS TO HUMAN REPRESENTATIVES</a:t>
            </a:r>
          </a:p>
        </p:txBody>
      </p:sp>
      <p:sp>
        <p:nvSpPr>
          <p:cNvPr id="29701" name="AutoShape 5">
            <a:extLst>
              <a:ext uri="{FF2B5EF4-FFF2-40B4-BE49-F238E27FC236}">
                <a16:creationId xmlns:a16="http://schemas.microsoft.com/office/drawing/2014/main" id="{9931DC26-BA7C-7DC5-F8DC-A48B128A1E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419600"/>
            <a:ext cx="838200" cy="10668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702" name="Text Box 7">
            <a:extLst>
              <a:ext uri="{FF2B5EF4-FFF2-40B4-BE49-F238E27FC236}">
                <a16:creationId xmlns:a16="http://schemas.microsoft.com/office/drawing/2014/main" id="{E4057E25-5D0C-8AC3-E659-C56E201190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3962400"/>
            <a:ext cx="22098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solidFill>
                  <a:schemeClr val="bg1"/>
                </a:solidFill>
              </a:rPr>
              <a:t>WHO ENCODE</a:t>
            </a:r>
          </a:p>
          <a:p>
            <a:pPr algn="l" eaLnBrk="1" hangingPunct="1"/>
            <a:r>
              <a:rPr lang="en-US" altLang="en-US">
                <a:solidFill>
                  <a:schemeClr val="bg1"/>
                </a:solidFill>
              </a:rPr>
              <a:t>THE REVELATION</a:t>
            </a:r>
          </a:p>
          <a:p>
            <a:pPr algn="l" eaLnBrk="1" hangingPunct="1"/>
            <a:r>
              <a:rPr lang="en-US" altLang="en-US">
                <a:solidFill>
                  <a:schemeClr val="bg1"/>
                </a:solidFill>
              </a:rPr>
              <a:t>(1 Cor 2:6-16)</a:t>
            </a:r>
          </a:p>
        </p:txBody>
      </p:sp>
      <p:sp>
        <p:nvSpPr>
          <p:cNvPr id="29703" name="AutoShape 9">
            <a:extLst>
              <a:ext uri="{FF2B5EF4-FFF2-40B4-BE49-F238E27FC236}">
                <a16:creationId xmlns:a16="http://schemas.microsoft.com/office/drawing/2014/main" id="{7299B959-698D-A3C4-7ACD-8A7AB9B0A6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4419600"/>
            <a:ext cx="838200" cy="10668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704" name="AutoShape 11">
            <a:extLst>
              <a:ext uri="{FF2B5EF4-FFF2-40B4-BE49-F238E27FC236}">
                <a16:creationId xmlns:a16="http://schemas.microsoft.com/office/drawing/2014/main" id="{035C2A43-A821-AFEB-5961-1537109FB3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228600"/>
            <a:ext cx="2209800" cy="4343400"/>
          </a:xfrm>
          <a:prstGeom prst="wedgeRoundRectCallout">
            <a:avLst>
              <a:gd name="adj1" fmla="val -85130"/>
              <a:gd name="adj2" fmla="val 48574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705" name="Text Box 10">
            <a:extLst>
              <a:ext uri="{FF2B5EF4-FFF2-40B4-BE49-F238E27FC236}">
                <a16:creationId xmlns:a16="http://schemas.microsoft.com/office/drawing/2014/main" id="{47737646-6E5A-60BF-03B0-988FC4B58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533400"/>
            <a:ext cx="28956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chemeClr val="bg1"/>
                </a:solidFill>
              </a:rPr>
              <a:t>UPON WHICH WE BECOME DEPENDENT TO OBEY &amp; SYNTHESIZE INTO A WV &amp; VALUES SET</a:t>
            </a:r>
          </a:p>
        </p:txBody>
      </p:sp>
      <p:sp>
        <p:nvSpPr>
          <p:cNvPr id="29706" name="AutoShape 12">
            <a:extLst>
              <a:ext uri="{FF2B5EF4-FFF2-40B4-BE49-F238E27FC236}">
                <a16:creationId xmlns:a16="http://schemas.microsoft.com/office/drawing/2014/main" id="{C3FB1363-41DE-F201-00A4-F3CB65A916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1447800"/>
            <a:ext cx="609600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707" name="AutoShape 13">
            <a:extLst>
              <a:ext uri="{FF2B5EF4-FFF2-40B4-BE49-F238E27FC236}">
                <a16:creationId xmlns:a16="http://schemas.microsoft.com/office/drawing/2014/main" id="{98B09B9D-22C4-51EC-C988-25A4B098E9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3581400"/>
            <a:ext cx="609600" cy="685800"/>
          </a:xfrm>
          <a:prstGeom prst="downArrow">
            <a:avLst>
              <a:gd name="adj1" fmla="val 50000"/>
              <a:gd name="adj2" fmla="val 281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708" name="AutoShape 14">
            <a:extLst>
              <a:ext uri="{FF2B5EF4-FFF2-40B4-BE49-F238E27FC236}">
                <a16:creationId xmlns:a16="http://schemas.microsoft.com/office/drawing/2014/main" id="{9F9DDD44-32DB-4B25-684D-3AA7FF9B0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4495800"/>
            <a:ext cx="4572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709" name="AutoShape 16">
            <a:extLst>
              <a:ext uri="{FF2B5EF4-FFF2-40B4-BE49-F238E27FC236}">
                <a16:creationId xmlns:a16="http://schemas.microsoft.com/office/drawing/2014/main" id="{5FA04245-5469-A83D-FE16-362406DC9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572000"/>
            <a:ext cx="609600" cy="533400"/>
          </a:xfrm>
          <a:prstGeom prst="leftRightArrow">
            <a:avLst>
              <a:gd name="adj1" fmla="val 50000"/>
              <a:gd name="adj2" fmla="val 2285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Oval 2">
            <a:extLst>
              <a:ext uri="{FF2B5EF4-FFF2-40B4-BE49-F238E27FC236}">
                <a16:creationId xmlns:a16="http://schemas.microsoft.com/office/drawing/2014/main" id="{23497677-5173-5E55-17D0-5240164820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0615" y="3056997"/>
            <a:ext cx="1143000" cy="11430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1" dirty="0"/>
              <a:t>World</a:t>
            </a:r>
          </a:p>
          <a:p>
            <a:r>
              <a:rPr lang="en-US" altLang="en-US" b="1" dirty="0"/>
              <a:t>View</a:t>
            </a:r>
            <a:endParaRPr lang="en-US" altLang="en-US" dirty="0"/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D2C17E99-C098-9F9C-7A4F-A268747A446F}"/>
              </a:ext>
            </a:extLst>
          </p:cNvPr>
          <p:cNvGrpSpPr>
            <a:grpSpLocks/>
          </p:cNvGrpSpPr>
          <p:nvPr/>
        </p:nvGrpSpPr>
        <p:grpSpPr bwMode="auto">
          <a:xfrm>
            <a:off x="2997200" y="1270001"/>
            <a:ext cx="6400319" cy="4749800"/>
            <a:chOff x="1104" y="619"/>
            <a:chExt cx="3851" cy="3173"/>
          </a:xfrm>
        </p:grpSpPr>
        <p:sp>
          <p:nvSpPr>
            <p:cNvPr id="102405" name="Oval 4">
              <a:extLst>
                <a:ext uri="{FF2B5EF4-FFF2-40B4-BE49-F238E27FC236}">
                  <a16:creationId xmlns:a16="http://schemas.microsoft.com/office/drawing/2014/main" id="{29846018-A92A-7BCF-F307-F0C14AF560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" y="3072"/>
              <a:ext cx="720" cy="72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dirty="0">
                  <a:solidFill>
                    <a:schemeClr val="accent3"/>
                  </a:solidFill>
                </a:rPr>
                <a:t>Arts</a:t>
              </a:r>
            </a:p>
          </p:txBody>
        </p:sp>
        <p:grpSp>
          <p:nvGrpSpPr>
            <p:cNvPr id="102406" name="Group 5">
              <a:extLst>
                <a:ext uri="{FF2B5EF4-FFF2-40B4-BE49-F238E27FC236}">
                  <a16:creationId xmlns:a16="http://schemas.microsoft.com/office/drawing/2014/main" id="{D740B95E-1BA7-2582-0BF4-674C8183D13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04" y="619"/>
              <a:ext cx="3851" cy="2952"/>
              <a:chOff x="1104" y="619"/>
              <a:chExt cx="3851" cy="2952"/>
            </a:xfrm>
          </p:grpSpPr>
          <p:sp>
            <p:nvSpPr>
              <p:cNvPr id="102407" name="Oval 6">
                <a:extLst>
                  <a:ext uri="{FF2B5EF4-FFF2-40B4-BE49-F238E27FC236}">
                    <a16:creationId xmlns:a16="http://schemas.microsoft.com/office/drawing/2014/main" id="{322108D5-C32C-3EC3-DC9C-EC93C8EADB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4" y="1824"/>
                <a:ext cx="720" cy="72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 sz="1600" dirty="0">
                    <a:solidFill>
                      <a:schemeClr val="accent3"/>
                    </a:solidFill>
                  </a:rPr>
                  <a:t>Religious</a:t>
                </a:r>
                <a:br>
                  <a:rPr lang="en-US" altLang="en-US" sz="1600" dirty="0">
                    <a:solidFill>
                      <a:schemeClr val="accent3"/>
                    </a:solidFill>
                  </a:rPr>
                </a:br>
                <a:r>
                  <a:rPr lang="en-US" altLang="en-US" sz="1600" dirty="0">
                    <a:solidFill>
                      <a:schemeClr val="accent3"/>
                    </a:solidFill>
                  </a:rPr>
                  <a:t>Institutions</a:t>
                </a:r>
                <a:endParaRPr lang="en-US" altLang="en-US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2408" name="Oval 7">
                <a:extLst>
                  <a:ext uri="{FF2B5EF4-FFF2-40B4-BE49-F238E27FC236}">
                    <a16:creationId xmlns:a16="http://schemas.microsoft.com/office/drawing/2014/main" id="{240BDF09-2C12-9958-4898-D56EED590E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7" y="619"/>
                <a:ext cx="1029" cy="72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 sz="1600" dirty="0">
                    <a:solidFill>
                      <a:schemeClr val="accent3"/>
                    </a:solidFill>
                  </a:rPr>
                  <a:t>EDUCATION</a:t>
                </a:r>
                <a:endParaRPr lang="en-US" altLang="en-US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2409" name="Oval 8">
                <a:extLst>
                  <a:ext uri="{FF2B5EF4-FFF2-40B4-BE49-F238E27FC236}">
                    <a16:creationId xmlns:a16="http://schemas.microsoft.com/office/drawing/2014/main" id="{2E5D3919-6F49-B5D4-95E0-D3B0204BC6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80" y="1824"/>
                <a:ext cx="875" cy="72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 sz="1600" dirty="0">
                    <a:solidFill>
                      <a:schemeClr val="accent3"/>
                    </a:solidFill>
                  </a:rPr>
                  <a:t>SEXUALITY</a:t>
                </a:r>
              </a:p>
            </p:txBody>
          </p:sp>
          <p:sp>
            <p:nvSpPr>
              <p:cNvPr id="102410" name="Oval 9">
                <a:extLst>
                  <a:ext uri="{FF2B5EF4-FFF2-40B4-BE49-F238E27FC236}">
                    <a16:creationId xmlns:a16="http://schemas.microsoft.com/office/drawing/2014/main" id="{3C504BFC-FA80-98F0-195D-83445E9A0C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0" y="960"/>
                <a:ext cx="720" cy="72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 dirty="0">
                    <a:solidFill>
                      <a:schemeClr val="accent3"/>
                    </a:solidFill>
                  </a:rPr>
                  <a:t>Health</a:t>
                </a:r>
              </a:p>
              <a:p>
                <a:r>
                  <a:rPr lang="en-US" altLang="en-US" dirty="0">
                    <a:solidFill>
                      <a:schemeClr val="accent3"/>
                    </a:solidFill>
                  </a:rPr>
                  <a:t>Care</a:t>
                </a:r>
              </a:p>
            </p:txBody>
          </p:sp>
          <p:sp>
            <p:nvSpPr>
              <p:cNvPr id="102411" name="Oval 10">
                <a:extLst>
                  <a:ext uri="{FF2B5EF4-FFF2-40B4-BE49-F238E27FC236}">
                    <a16:creationId xmlns:a16="http://schemas.microsoft.com/office/drawing/2014/main" id="{0BB95A72-C358-C25A-D58B-6FACB866F6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31" y="2758"/>
                <a:ext cx="720" cy="72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 sz="1600" dirty="0">
                    <a:solidFill>
                      <a:schemeClr val="accent3"/>
                    </a:solidFill>
                  </a:rPr>
                  <a:t>Environment</a:t>
                </a:r>
              </a:p>
              <a:p>
                <a:r>
                  <a:rPr lang="en-US" altLang="en-US" sz="1600" dirty="0">
                    <a:solidFill>
                      <a:schemeClr val="accent3"/>
                    </a:solidFill>
                  </a:rPr>
                  <a:t>Concerns</a:t>
                </a:r>
                <a:endParaRPr lang="en-US" altLang="en-US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2412" name="Oval 11">
                <a:extLst>
                  <a:ext uri="{FF2B5EF4-FFF2-40B4-BE49-F238E27FC236}">
                    <a16:creationId xmlns:a16="http://schemas.microsoft.com/office/drawing/2014/main" id="{66718954-450B-7AD4-D0C3-DC20A48B90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912"/>
                <a:ext cx="720" cy="72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 dirty="0">
                    <a:solidFill>
                      <a:schemeClr val="accent3"/>
                    </a:solidFill>
                  </a:rPr>
                  <a:t>Politics</a:t>
                </a:r>
              </a:p>
            </p:txBody>
          </p:sp>
          <p:sp>
            <p:nvSpPr>
              <p:cNvPr id="102413" name="Oval 12">
                <a:extLst>
                  <a:ext uri="{FF2B5EF4-FFF2-40B4-BE49-F238E27FC236}">
                    <a16:creationId xmlns:a16="http://schemas.microsoft.com/office/drawing/2014/main" id="{15F184EB-961F-687A-6B99-E662B6C958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0" y="2851"/>
                <a:ext cx="720" cy="72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 dirty="0">
                    <a:solidFill>
                      <a:schemeClr val="accent3"/>
                    </a:solidFill>
                  </a:rPr>
                  <a:t>Family</a:t>
                </a:r>
              </a:p>
            </p:txBody>
          </p:sp>
          <p:sp>
            <p:nvSpPr>
              <p:cNvPr id="102414" name="Line 13">
                <a:extLst>
                  <a:ext uri="{FF2B5EF4-FFF2-40B4-BE49-F238E27FC236}">
                    <a16:creationId xmlns:a16="http://schemas.microsoft.com/office/drawing/2014/main" id="{675970C3-6082-8B4F-C161-2FE5774E58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28" y="1344"/>
                <a:ext cx="0" cy="52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15" name="Line 14">
                <a:extLst>
                  <a:ext uri="{FF2B5EF4-FFF2-40B4-BE49-F238E27FC236}">
                    <a16:creationId xmlns:a16="http://schemas.microsoft.com/office/drawing/2014/main" id="{7F96DA93-A2A6-6B10-324B-D57C731F7E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28" y="2592"/>
                <a:ext cx="0" cy="52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16" name="Line 15">
                <a:extLst>
                  <a:ext uri="{FF2B5EF4-FFF2-40B4-BE49-F238E27FC236}">
                    <a16:creationId xmlns:a16="http://schemas.microsoft.com/office/drawing/2014/main" id="{67ABEB12-2AD8-5C81-78CB-B7D24BEDAB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24" y="2208"/>
                <a:ext cx="72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17" name="Line 16">
                <a:extLst>
                  <a:ext uri="{FF2B5EF4-FFF2-40B4-BE49-F238E27FC236}">
                    <a16:creationId xmlns:a16="http://schemas.microsoft.com/office/drawing/2014/main" id="{814FB203-8CB3-7590-F7D0-D9F907BAC5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12" y="2208"/>
                <a:ext cx="72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18" name="Line 17">
                <a:extLst>
                  <a:ext uri="{FF2B5EF4-FFF2-40B4-BE49-F238E27FC236}">
                    <a16:creationId xmlns:a16="http://schemas.microsoft.com/office/drawing/2014/main" id="{6DFF2334-C5C5-577A-17E8-BAD6476353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64" y="2448"/>
                <a:ext cx="528" cy="48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19" name="Line 18">
                <a:extLst>
                  <a:ext uri="{FF2B5EF4-FFF2-40B4-BE49-F238E27FC236}">
                    <a16:creationId xmlns:a16="http://schemas.microsoft.com/office/drawing/2014/main" id="{74E3A516-0B66-A84A-AAC7-5ED99E5B70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2496"/>
                <a:ext cx="480" cy="384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20" name="Line 19">
                <a:extLst>
                  <a:ext uri="{FF2B5EF4-FFF2-40B4-BE49-F238E27FC236}">
                    <a16:creationId xmlns:a16="http://schemas.microsoft.com/office/drawing/2014/main" id="{D093B8BF-49B7-AE75-3418-77DAB72D1E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68" y="1584"/>
                <a:ext cx="528" cy="48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21" name="Line 20">
                <a:extLst>
                  <a:ext uri="{FF2B5EF4-FFF2-40B4-BE49-F238E27FC236}">
                    <a16:creationId xmlns:a16="http://schemas.microsoft.com/office/drawing/2014/main" id="{2BDA957E-CF68-4CB0-D305-3E6822DE02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60" y="1584"/>
                <a:ext cx="480" cy="384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404" name="Text Box 21">
            <a:extLst>
              <a:ext uri="{FF2B5EF4-FFF2-40B4-BE49-F238E27FC236}">
                <a16:creationId xmlns:a16="http://schemas.microsoft.com/office/drawing/2014/main" id="{E30C7305-93DB-F3A8-3773-811D5D31D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8200" y="5334000"/>
            <a:ext cx="2209800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1400" dirty="0">
                <a:solidFill>
                  <a:schemeClr val="bg1"/>
                </a:solidFill>
              </a:rPr>
              <a:t>Walsh &amp; Middleton</a:t>
            </a:r>
          </a:p>
          <a:p>
            <a:pPr algn="l">
              <a:spcBef>
                <a:spcPct val="50000"/>
              </a:spcBef>
            </a:pPr>
            <a:r>
              <a:rPr lang="en-US" altLang="en-US" sz="1400" u="sng" dirty="0">
                <a:solidFill>
                  <a:schemeClr val="bg1"/>
                </a:solidFill>
              </a:rPr>
              <a:t>The Transforming Vision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502" name="Group 2">
            <a:extLst>
              <a:ext uri="{FF2B5EF4-FFF2-40B4-BE49-F238E27FC236}">
                <a16:creationId xmlns:a16="http://schemas.microsoft.com/office/drawing/2014/main" id="{84ADE947-E8A9-C28D-BFA3-8EA61463A5FB}"/>
              </a:ext>
            </a:extLst>
          </p:cNvPr>
          <p:cNvGrpSpPr>
            <a:grpSpLocks/>
          </p:cNvGrpSpPr>
          <p:nvPr/>
        </p:nvGrpSpPr>
        <p:grpSpPr bwMode="auto">
          <a:xfrm>
            <a:off x="188288" y="1485900"/>
            <a:ext cx="11686776" cy="4484688"/>
            <a:chOff x="-978" y="912"/>
            <a:chExt cx="6606" cy="2825"/>
          </a:xfrm>
        </p:grpSpPr>
        <p:sp>
          <p:nvSpPr>
            <p:cNvPr id="106504" name="Text Box 5">
              <a:extLst>
                <a:ext uri="{FF2B5EF4-FFF2-40B4-BE49-F238E27FC236}">
                  <a16:creationId xmlns:a16="http://schemas.microsoft.com/office/drawing/2014/main" id="{343758AD-CCF0-3859-2BB6-22B48EE5B0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978" y="1352"/>
              <a:ext cx="2354" cy="2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4000" b="1" dirty="0">
                  <a:solidFill>
                    <a:schemeClr val="bg1"/>
                  </a:solidFill>
                </a:rPr>
                <a:t>Equal Knowledge [BUT different obedience!!]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4000" b="1" dirty="0">
                  <a:solidFill>
                    <a:srgbClr val="FFFF00"/>
                  </a:solidFill>
                </a:rPr>
                <a:t>Cf. Gen </a:t>
              </a:r>
              <a:r>
                <a:rPr lang="en-US" altLang="en-US" sz="4000" b="1" dirty="0" err="1">
                  <a:solidFill>
                    <a:srgbClr val="FFFF00"/>
                  </a:solidFill>
                </a:rPr>
                <a:t>chs</a:t>
              </a:r>
              <a:r>
                <a:rPr lang="en-US" altLang="en-US" sz="4000" b="1" dirty="0">
                  <a:solidFill>
                    <a:srgbClr val="FFFF00"/>
                  </a:solidFill>
                </a:rPr>
                <a:t> 17-19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4000" b="1" dirty="0">
                  <a:solidFill>
                    <a:srgbClr val="FFFF00"/>
                  </a:solidFill>
                </a:rPr>
                <a:t>Cf. 2 Peter 2:4-10</a:t>
              </a:r>
              <a:endParaRPr lang="en-US" altLang="en-US" sz="4000" dirty="0">
                <a:solidFill>
                  <a:srgbClr val="FFFF00"/>
                </a:solidFill>
              </a:endParaRPr>
            </a:p>
          </p:txBody>
        </p:sp>
        <p:sp>
          <p:nvSpPr>
            <p:cNvPr id="106505" name="Text Box 6">
              <a:extLst>
                <a:ext uri="{FF2B5EF4-FFF2-40B4-BE49-F238E27FC236}">
                  <a16:creationId xmlns:a16="http://schemas.microsoft.com/office/drawing/2014/main" id="{E193EE89-F0C4-7083-42EA-94A08D52AE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29" y="912"/>
              <a:ext cx="96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800">
                  <a:solidFill>
                    <a:schemeClr val="bg1"/>
                  </a:solidFill>
                </a:rPr>
                <a:t>Abraham</a:t>
              </a:r>
              <a:endParaRPr lang="en-US" altLang="en-US" sz="1800">
                <a:solidFill>
                  <a:schemeClr val="bg1"/>
                </a:solidFill>
              </a:endParaRPr>
            </a:p>
          </p:txBody>
        </p:sp>
        <p:sp>
          <p:nvSpPr>
            <p:cNvPr id="106506" name="Text Box 7">
              <a:extLst>
                <a:ext uri="{FF2B5EF4-FFF2-40B4-BE49-F238E27FC236}">
                  <a16:creationId xmlns:a16="http://schemas.microsoft.com/office/drawing/2014/main" id="{375CE6AD-4904-EA69-0836-CF52C66A96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29" y="2352"/>
              <a:ext cx="82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800">
                  <a:solidFill>
                    <a:schemeClr val="bg1"/>
                  </a:solidFill>
                </a:rPr>
                <a:t>Lot</a:t>
              </a:r>
            </a:p>
          </p:txBody>
        </p:sp>
        <p:sp>
          <p:nvSpPr>
            <p:cNvPr id="106507" name="Text Box 8">
              <a:extLst>
                <a:ext uri="{FF2B5EF4-FFF2-40B4-BE49-F238E27FC236}">
                  <a16:creationId xmlns:a16="http://schemas.microsoft.com/office/drawing/2014/main" id="{3CF6FFDC-F7CB-4445-B2E1-768216A4F8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75" y="1152"/>
              <a:ext cx="873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chemeClr val="bg1"/>
                  </a:solidFill>
                </a:rPr>
                <a:t>Land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chemeClr val="bg1"/>
                  </a:solidFill>
                </a:rPr>
                <a:t>Lifestyle</a:t>
              </a:r>
            </a:p>
          </p:txBody>
        </p:sp>
        <p:sp>
          <p:nvSpPr>
            <p:cNvPr id="106508" name="Text Box 9">
              <a:extLst>
                <a:ext uri="{FF2B5EF4-FFF2-40B4-BE49-F238E27FC236}">
                  <a16:creationId xmlns:a16="http://schemas.microsoft.com/office/drawing/2014/main" id="{A81724E1-7175-E511-18F2-7B91E0CF80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75" y="2640"/>
              <a:ext cx="873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chemeClr val="bg1"/>
                  </a:solidFill>
                </a:rPr>
                <a:t>Land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chemeClr val="bg1"/>
                  </a:solidFill>
                </a:rPr>
                <a:t>Lifestyle</a:t>
              </a:r>
              <a:endParaRPr lang="en-US" altLang="en-US" sz="1800"/>
            </a:p>
          </p:txBody>
        </p:sp>
        <p:sp>
          <p:nvSpPr>
            <p:cNvPr id="106509" name="Line 10">
              <a:extLst>
                <a:ext uri="{FF2B5EF4-FFF2-40B4-BE49-F238E27FC236}">
                  <a16:creationId xmlns:a16="http://schemas.microsoft.com/office/drawing/2014/main" id="{69B4C0CC-EC64-8B25-0DD6-707D3D0CAB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2064"/>
              <a:ext cx="271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10" name="Oval 11">
              <a:extLst>
                <a:ext uri="{FF2B5EF4-FFF2-40B4-BE49-F238E27FC236}">
                  <a16:creationId xmlns:a16="http://schemas.microsoft.com/office/drawing/2014/main" id="{9DE18C7C-0C80-4EA2-BA96-A7D8819095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1717"/>
              <a:ext cx="689" cy="63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dirty="0">
                  <a:solidFill>
                    <a:schemeClr val="bg1"/>
                  </a:solidFill>
                </a:rPr>
                <a:t>Values</a:t>
              </a:r>
            </a:p>
          </p:txBody>
        </p:sp>
        <p:sp>
          <p:nvSpPr>
            <p:cNvPr id="106511" name="Line 12">
              <a:extLst>
                <a:ext uri="{FF2B5EF4-FFF2-40B4-BE49-F238E27FC236}">
                  <a16:creationId xmlns:a16="http://schemas.microsoft.com/office/drawing/2014/main" id="{80FFA4F0-3DC1-057A-8F70-755599FB14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60" y="2064"/>
              <a:ext cx="36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12" name="Oval 13">
              <a:extLst>
                <a:ext uri="{FF2B5EF4-FFF2-40B4-BE49-F238E27FC236}">
                  <a16:creationId xmlns:a16="http://schemas.microsoft.com/office/drawing/2014/main" id="{30004524-73A1-48CD-AD07-E42AEE9A5B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4" y="1728"/>
              <a:ext cx="919" cy="62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dirty="0">
                  <a:solidFill>
                    <a:schemeClr val="bg1"/>
                  </a:solidFill>
                </a:rPr>
                <a:t>Will</a:t>
              </a:r>
            </a:p>
            <a:p>
              <a:r>
                <a:rPr lang="en-US" altLang="en-US" dirty="0">
                  <a:solidFill>
                    <a:schemeClr val="bg1"/>
                  </a:solidFill>
                </a:rPr>
                <a:t>(choice</a:t>
              </a:r>
              <a:r>
                <a:rPr lang="en-US" altLang="en-US" dirty="0"/>
                <a:t>)</a:t>
              </a:r>
            </a:p>
          </p:txBody>
        </p:sp>
        <p:sp>
          <p:nvSpPr>
            <p:cNvPr id="106513" name="Line 14">
              <a:extLst>
                <a:ext uri="{FF2B5EF4-FFF2-40B4-BE49-F238E27FC236}">
                  <a16:creationId xmlns:a16="http://schemas.microsoft.com/office/drawing/2014/main" id="{F9D36349-6DBA-984C-57C9-AB374EE470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99" y="2064"/>
              <a:ext cx="367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14" name="Oval 15">
              <a:extLst>
                <a:ext uri="{FF2B5EF4-FFF2-40B4-BE49-F238E27FC236}">
                  <a16:creationId xmlns:a16="http://schemas.microsoft.com/office/drawing/2014/main" id="{51FBBCF5-EAD2-99EA-C17B-E714756780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4" y="1296"/>
              <a:ext cx="1654" cy="14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dirty="0">
                  <a:solidFill>
                    <a:schemeClr val="bg1"/>
                  </a:solidFill>
                </a:rPr>
                <a:t>Moral </a:t>
              </a:r>
            </a:p>
            <a:p>
              <a:r>
                <a:rPr lang="en-US" altLang="en-US" dirty="0">
                  <a:solidFill>
                    <a:schemeClr val="bg1"/>
                  </a:solidFill>
                </a:rPr>
                <a:t>Development</a:t>
              </a:r>
            </a:p>
          </p:txBody>
        </p:sp>
        <p:sp>
          <p:nvSpPr>
            <p:cNvPr id="106515" name="Line 16">
              <a:extLst>
                <a:ext uri="{FF2B5EF4-FFF2-40B4-BE49-F238E27FC236}">
                  <a16:creationId xmlns:a16="http://schemas.microsoft.com/office/drawing/2014/main" id="{D3D3EAF3-3667-5B3D-117A-32692E6E117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58" y="1392"/>
              <a:ext cx="965" cy="57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16" name="Line 17">
              <a:extLst>
                <a:ext uri="{FF2B5EF4-FFF2-40B4-BE49-F238E27FC236}">
                  <a16:creationId xmlns:a16="http://schemas.microsoft.com/office/drawing/2014/main" id="{A667121E-ADA0-C08E-F45B-AB4C4D9318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58" y="2160"/>
              <a:ext cx="1057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17" name="Line 18">
              <a:extLst>
                <a:ext uri="{FF2B5EF4-FFF2-40B4-BE49-F238E27FC236}">
                  <a16:creationId xmlns:a16="http://schemas.microsoft.com/office/drawing/2014/main" id="{27CD1E5A-8C32-9AFA-A383-8B94B0A5DD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12" y="2496"/>
              <a:ext cx="460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18" name="Text Box 19">
              <a:extLst>
                <a:ext uri="{FF2B5EF4-FFF2-40B4-BE49-F238E27FC236}">
                  <a16:creationId xmlns:a16="http://schemas.microsoft.com/office/drawing/2014/main" id="{71DE6DD9-7823-5E51-332A-79E0C0A7A4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23" y="3120"/>
              <a:ext cx="1838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altLang="en-US">
                  <a:solidFill>
                    <a:schemeClr val="bg1"/>
                  </a:solidFill>
                </a:rPr>
                <a:t>Based on knowledge but deals with volition</a:t>
              </a:r>
            </a:p>
          </p:txBody>
        </p:sp>
      </p:grpSp>
      <p:sp>
        <p:nvSpPr>
          <p:cNvPr id="106503" name="Rectangle 22">
            <a:extLst>
              <a:ext uri="{FF2B5EF4-FFF2-40B4-BE49-F238E27FC236}">
                <a16:creationId xmlns:a16="http://schemas.microsoft.com/office/drawing/2014/main" id="{063C0F54-67E5-16C1-F7FC-6808AE359F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8936" y="-108487"/>
            <a:ext cx="10201660" cy="1594387"/>
          </a:xfrm>
          <a:noFill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Example of Abraham and Lot...</a:t>
            </a:r>
            <a:b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</a:b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Decisions in spite of Worldview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32EA2-5FBD-0840-5108-5D8BAFEC4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0"/>
            <a:ext cx="10363200" cy="7620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CAUTION...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DFF0C-E3BC-18CA-8320-974CC9DB3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200" y="762000"/>
            <a:ext cx="10566400" cy="6302188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Our WV&amp;V are ALWAYS in need of being validated by God’s Word.</a:t>
            </a:r>
          </a:p>
          <a:p>
            <a:r>
              <a:rPr lang="en-US" dirty="0">
                <a:solidFill>
                  <a:schemeClr val="bg1"/>
                </a:solidFill>
              </a:rPr>
              <a:t>Consider Paul... When he persecuted the Church he was being obedient to his WV!  He probably had Stephen stoned.  His WV&amp;V were correct prior to the incarnation.  BUT NOW it needed an adjustment.  Paul was so faithful to his WV&amp;V, God had to intervene to make him change.</a:t>
            </a:r>
          </a:p>
          <a:p>
            <a:r>
              <a:rPr lang="en-US" dirty="0">
                <a:solidFill>
                  <a:schemeClr val="bg1"/>
                </a:solidFill>
              </a:rPr>
              <a:t>“Know Thyself” !! “The unexamined life is not worth living”</a:t>
            </a:r>
          </a:p>
          <a:p>
            <a:r>
              <a:rPr lang="en-US" dirty="0">
                <a:solidFill>
                  <a:schemeClr val="bg1"/>
                </a:solidFill>
              </a:rPr>
              <a:t>WE must all be diligent to maintain our awareness that our WV&amp;V conform to God’s Word.</a:t>
            </a:r>
          </a:p>
        </p:txBody>
      </p:sp>
    </p:spTree>
    <p:extLst>
      <p:ext uri="{BB962C8B-B14F-4D97-AF65-F5344CB8AC3E}">
        <p14:creationId xmlns:p14="http://schemas.microsoft.com/office/powerpoint/2010/main" val="1638691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>
            <a:extLst>
              <a:ext uri="{FF2B5EF4-FFF2-40B4-BE49-F238E27FC236}">
                <a16:creationId xmlns:a16="http://schemas.microsoft.com/office/drawing/2014/main" id="{04A31958-55C5-68F2-0C7A-1083A475CB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en-US" sz="6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The Unique Nature of Biblical Epistemology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>
            <a:extLst>
              <a:ext uri="{FF2B5EF4-FFF2-40B4-BE49-F238E27FC236}">
                <a16:creationId xmlns:a16="http://schemas.microsoft.com/office/drawing/2014/main" id="{8BE9F4F7-F6CC-8397-B302-71EB98567F3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14600" y="746125"/>
          <a:ext cx="7010400" cy="525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lide" r:id="rId3" imgW="26327100" imgH="19748500" progId="PowerPoint.Slide.8">
                  <p:embed/>
                </p:oleObj>
              </mc:Choice>
              <mc:Fallback>
                <p:oleObj name="Slide" r:id="rId3" imgW="26327100" imgH="19748500" progId="PowerPoint.Slide.8">
                  <p:embed/>
                  <p:pic>
                    <p:nvPicPr>
                      <p:cNvPr id="2050" name="Object 2">
                        <a:extLst>
                          <a:ext uri="{FF2B5EF4-FFF2-40B4-BE49-F238E27FC236}">
                            <a16:creationId xmlns:a16="http://schemas.microsoft.com/office/drawing/2014/main" id="{8BE9F4F7-F6CC-8397-B302-71EB98567F3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746125"/>
                        <a:ext cx="7010400" cy="52578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3">
            <a:extLst>
              <a:ext uri="{FF2B5EF4-FFF2-40B4-BE49-F238E27FC236}">
                <a16:creationId xmlns:a16="http://schemas.microsoft.com/office/drawing/2014/main" id="{A8772819-0C6A-FF8E-ACA9-96AE7F6CE78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52800" y="1600200"/>
            <a:ext cx="5867400" cy="1981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5124" name="Line 4">
            <a:extLst>
              <a:ext uri="{FF2B5EF4-FFF2-40B4-BE49-F238E27FC236}">
                <a16:creationId xmlns:a16="http://schemas.microsoft.com/office/drawing/2014/main" id="{2764C419-2A0B-CD97-6EA5-7BE853990572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3581400"/>
            <a:ext cx="5715000" cy="1600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5125" name="Text Box 5">
            <a:extLst>
              <a:ext uri="{FF2B5EF4-FFF2-40B4-BE49-F238E27FC236}">
                <a16:creationId xmlns:a16="http://schemas.microsoft.com/office/drawing/2014/main" id="{ACE62C13-D312-E2CA-DA21-0FAA47A72E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2667000"/>
            <a:ext cx="609600" cy="1930400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>
                <a:solidFill>
                  <a:srgbClr val="FFFFFF"/>
                </a:solidFill>
              </a:rPr>
              <a:t>GOD</a:t>
            </a:r>
          </a:p>
        </p:txBody>
      </p:sp>
      <p:sp>
        <p:nvSpPr>
          <p:cNvPr id="23557" name="Text Box 6">
            <a:extLst>
              <a:ext uri="{FF2B5EF4-FFF2-40B4-BE49-F238E27FC236}">
                <a16:creationId xmlns:a16="http://schemas.microsoft.com/office/drawing/2014/main" id="{25FAD00C-B469-EEBB-2423-C10585C267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1242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7" name="Text Box 7">
            <a:extLst>
              <a:ext uri="{FF2B5EF4-FFF2-40B4-BE49-F238E27FC236}">
                <a16:creationId xmlns:a16="http://schemas.microsoft.com/office/drawing/2014/main" id="{573457CC-4155-72B0-0A35-41172E467B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743200"/>
            <a:ext cx="457200" cy="18097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FFFFFF"/>
                </a:solidFill>
              </a:rPr>
              <a:t>FALL</a:t>
            </a:r>
          </a:p>
        </p:txBody>
      </p:sp>
      <p:sp>
        <p:nvSpPr>
          <p:cNvPr id="5128" name="Text Box 8">
            <a:extLst>
              <a:ext uri="{FF2B5EF4-FFF2-40B4-BE49-F238E27FC236}">
                <a16:creationId xmlns:a16="http://schemas.microsoft.com/office/drawing/2014/main" id="{657B86BB-79EF-9598-F346-6EC239F84E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1447800"/>
            <a:ext cx="533400" cy="5022850"/>
          </a:xfrm>
          <a:prstGeom prst="rect">
            <a:avLst/>
          </a:prstGeom>
          <a:noFill/>
          <a:ln w="57150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FFFF"/>
                </a:solidFill>
              </a:rPr>
              <a:t>DI STORT ION</a:t>
            </a:r>
          </a:p>
        </p:txBody>
      </p:sp>
      <p:sp>
        <p:nvSpPr>
          <p:cNvPr id="5130" name="Text Box 10">
            <a:extLst>
              <a:ext uri="{FF2B5EF4-FFF2-40B4-BE49-F238E27FC236}">
                <a16:creationId xmlns:a16="http://schemas.microsoft.com/office/drawing/2014/main" id="{B81AEFAF-FDE1-9E7D-2E6B-949D4714AD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905000"/>
            <a:ext cx="32004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FFFFFF"/>
                </a:solidFill>
              </a:rPr>
              <a:t>HUMANITY IS NOT ABLE TO KNOW GOD  BECAUSE OF THE “FALL” DISTORTION</a:t>
            </a:r>
          </a:p>
        </p:txBody>
      </p:sp>
      <p:sp>
        <p:nvSpPr>
          <p:cNvPr id="5134" name="Text Box 14">
            <a:extLst>
              <a:ext uri="{FF2B5EF4-FFF2-40B4-BE49-F238E27FC236}">
                <a16:creationId xmlns:a16="http://schemas.microsoft.com/office/drawing/2014/main" id="{6CA29FE4-85AB-A522-6CBF-797C922B9A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57201"/>
            <a:ext cx="8915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>
                <a:solidFill>
                  <a:srgbClr val="FFFFFF"/>
                </a:solidFill>
              </a:rPr>
              <a:t>THE  DILEMMA OF KNOWING GOD</a:t>
            </a:r>
          </a:p>
        </p:txBody>
      </p:sp>
      <p:sp>
        <p:nvSpPr>
          <p:cNvPr id="5137" name="Freeform 17">
            <a:extLst>
              <a:ext uri="{FF2B5EF4-FFF2-40B4-BE49-F238E27FC236}">
                <a16:creationId xmlns:a16="http://schemas.microsoft.com/office/drawing/2014/main" id="{4B7B7791-7EA3-D776-E223-926F53CB301C}"/>
              </a:ext>
            </a:extLst>
          </p:cNvPr>
          <p:cNvSpPr>
            <a:spLocks/>
          </p:cNvSpPr>
          <p:nvPr/>
        </p:nvSpPr>
        <p:spPr bwMode="auto">
          <a:xfrm>
            <a:off x="2249488" y="1712913"/>
            <a:ext cx="4659312" cy="1987550"/>
          </a:xfrm>
          <a:custGeom>
            <a:avLst/>
            <a:gdLst>
              <a:gd name="T0" fmla="*/ 2147483647 w 2935"/>
              <a:gd name="T1" fmla="*/ 2147483647 h 1252"/>
              <a:gd name="T2" fmla="*/ 2147483647 w 2935"/>
              <a:gd name="T3" fmla="*/ 2147483647 h 1252"/>
              <a:gd name="T4" fmla="*/ 2147483647 w 2935"/>
              <a:gd name="T5" fmla="*/ 2147483647 h 1252"/>
              <a:gd name="T6" fmla="*/ 2147483647 w 2935"/>
              <a:gd name="T7" fmla="*/ 2147483647 h 1252"/>
              <a:gd name="T8" fmla="*/ 2147483647 w 2935"/>
              <a:gd name="T9" fmla="*/ 2147483647 h 1252"/>
              <a:gd name="T10" fmla="*/ 2147483647 w 2935"/>
              <a:gd name="T11" fmla="*/ 2147483647 h 1252"/>
              <a:gd name="T12" fmla="*/ 2147483647 w 2935"/>
              <a:gd name="T13" fmla="*/ 2147483647 h 1252"/>
              <a:gd name="T14" fmla="*/ 2147483647 w 2935"/>
              <a:gd name="T15" fmla="*/ 2147483647 h 1252"/>
              <a:gd name="T16" fmla="*/ 2147483647 w 2935"/>
              <a:gd name="T17" fmla="*/ 2147483647 h 1252"/>
              <a:gd name="T18" fmla="*/ 2147483647 w 2935"/>
              <a:gd name="T19" fmla="*/ 2147483647 h 1252"/>
              <a:gd name="T20" fmla="*/ 2147483647 w 2935"/>
              <a:gd name="T21" fmla="*/ 2147483647 h 1252"/>
              <a:gd name="T22" fmla="*/ 2147483647 w 2935"/>
              <a:gd name="T23" fmla="*/ 2147483647 h 1252"/>
              <a:gd name="T24" fmla="*/ 2147483647 w 2935"/>
              <a:gd name="T25" fmla="*/ 2147483647 h 1252"/>
              <a:gd name="T26" fmla="*/ 2147483647 w 2935"/>
              <a:gd name="T27" fmla="*/ 2147483647 h 1252"/>
              <a:gd name="T28" fmla="*/ 2147483647 w 2935"/>
              <a:gd name="T29" fmla="*/ 2147483647 h 1252"/>
              <a:gd name="T30" fmla="*/ 2147483647 w 2935"/>
              <a:gd name="T31" fmla="*/ 2147483647 h 1252"/>
              <a:gd name="T32" fmla="*/ 2147483647 w 2935"/>
              <a:gd name="T33" fmla="*/ 2147483647 h 1252"/>
              <a:gd name="T34" fmla="*/ 2147483647 w 2935"/>
              <a:gd name="T35" fmla="*/ 2147483647 h 1252"/>
              <a:gd name="T36" fmla="*/ 2147483647 w 2935"/>
              <a:gd name="T37" fmla="*/ 2147483647 h 1252"/>
              <a:gd name="T38" fmla="*/ 2147483647 w 2935"/>
              <a:gd name="T39" fmla="*/ 2147483647 h 1252"/>
              <a:gd name="T40" fmla="*/ 2147483647 w 2935"/>
              <a:gd name="T41" fmla="*/ 2147483647 h 1252"/>
              <a:gd name="T42" fmla="*/ 2147483647 w 2935"/>
              <a:gd name="T43" fmla="*/ 2147483647 h 1252"/>
              <a:gd name="T44" fmla="*/ 0 w 2935"/>
              <a:gd name="T45" fmla="*/ 0 h 1252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2935"/>
              <a:gd name="T70" fmla="*/ 0 h 1252"/>
              <a:gd name="T71" fmla="*/ 2935 w 2935"/>
              <a:gd name="T72" fmla="*/ 1252 h 1252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2935" h="1252">
                <a:moveTo>
                  <a:pt x="2935" y="996"/>
                </a:moveTo>
                <a:cubicBezTo>
                  <a:pt x="2853" y="1026"/>
                  <a:pt x="2777" y="1060"/>
                  <a:pt x="2697" y="1097"/>
                </a:cubicBezTo>
                <a:cubicBezTo>
                  <a:pt x="2674" y="1108"/>
                  <a:pt x="2581" y="1172"/>
                  <a:pt x="2560" y="1179"/>
                </a:cubicBezTo>
                <a:cubicBezTo>
                  <a:pt x="2431" y="1222"/>
                  <a:pt x="2292" y="1240"/>
                  <a:pt x="2158" y="1252"/>
                </a:cubicBezTo>
                <a:cubicBezTo>
                  <a:pt x="2058" y="1247"/>
                  <a:pt x="2010" y="1251"/>
                  <a:pt x="1929" y="1225"/>
                </a:cubicBezTo>
                <a:lnTo>
                  <a:pt x="1884" y="1152"/>
                </a:lnTo>
                <a:cubicBezTo>
                  <a:pt x="1884" y="1152"/>
                  <a:pt x="1884" y="1152"/>
                  <a:pt x="1884" y="1152"/>
                </a:cubicBezTo>
                <a:cubicBezTo>
                  <a:pt x="1864" y="1132"/>
                  <a:pt x="1849" y="1108"/>
                  <a:pt x="1829" y="1088"/>
                </a:cubicBezTo>
                <a:cubicBezTo>
                  <a:pt x="1800" y="1060"/>
                  <a:pt x="1749" y="1027"/>
                  <a:pt x="1719" y="1006"/>
                </a:cubicBezTo>
                <a:cubicBezTo>
                  <a:pt x="1691" y="987"/>
                  <a:pt x="1652" y="999"/>
                  <a:pt x="1618" y="996"/>
                </a:cubicBezTo>
                <a:cubicBezTo>
                  <a:pt x="1496" y="965"/>
                  <a:pt x="1368" y="938"/>
                  <a:pt x="1244" y="923"/>
                </a:cubicBezTo>
                <a:cubicBezTo>
                  <a:pt x="1202" y="896"/>
                  <a:pt x="1169" y="858"/>
                  <a:pt x="1134" y="823"/>
                </a:cubicBezTo>
                <a:cubicBezTo>
                  <a:pt x="1126" y="815"/>
                  <a:pt x="1114" y="812"/>
                  <a:pt x="1106" y="804"/>
                </a:cubicBezTo>
                <a:cubicBezTo>
                  <a:pt x="1048" y="746"/>
                  <a:pt x="1113" y="785"/>
                  <a:pt x="1042" y="750"/>
                </a:cubicBezTo>
                <a:cubicBezTo>
                  <a:pt x="997" y="673"/>
                  <a:pt x="911" y="640"/>
                  <a:pt x="841" y="585"/>
                </a:cubicBezTo>
                <a:cubicBezTo>
                  <a:pt x="779" y="536"/>
                  <a:pt x="728" y="473"/>
                  <a:pt x="658" y="439"/>
                </a:cubicBezTo>
                <a:cubicBezTo>
                  <a:pt x="622" y="401"/>
                  <a:pt x="587" y="367"/>
                  <a:pt x="540" y="347"/>
                </a:cubicBezTo>
                <a:cubicBezTo>
                  <a:pt x="512" y="320"/>
                  <a:pt x="476" y="302"/>
                  <a:pt x="448" y="274"/>
                </a:cubicBezTo>
                <a:cubicBezTo>
                  <a:pt x="395" y="221"/>
                  <a:pt x="385" y="204"/>
                  <a:pt x="320" y="183"/>
                </a:cubicBezTo>
                <a:cubicBezTo>
                  <a:pt x="278" y="139"/>
                  <a:pt x="187" y="101"/>
                  <a:pt x="128" y="82"/>
                </a:cubicBezTo>
                <a:cubicBezTo>
                  <a:pt x="119" y="76"/>
                  <a:pt x="111" y="69"/>
                  <a:pt x="101" y="64"/>
                </a:cubicBezTo>
                <a:cubicBezTo>
                  <a:pt x="92" y="60"/>
                  <a:pt x="81" y="60"/>
                  <a:pt x="73" y="55"/>
                </a:cubicBezTo>
                <a:cubicBezTo>
                  <a:pt x="51" y="42"/>
                  <a:pt x="27" y="0"/>
                  <a:pt x="0" y="0"/>
                </a:cubicBezTo>
              </a:path>
            </a:pathLst>
          </a:custGeom>
          <a:noFill/>
          <a:ln w="44450">
            <a:solidFill>
              <a:srgbClr val="FF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animBg="1"/>
      <p:bldP spid="5127" grpId="0" animBg="1"/>
      <p:bldP spid="5128" grpId="0" animBg="1"/>
      <p:bldP spid="5130" grpId="0"/>
      <p:bldP spid="5134" grpId="0"/>
      <p:bldP spid="513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>
            <a:extLst>
              <a:ext uri="{FF2B5EF4-FFF2-40B4-BE49-F238E27FC236}">
                <a16:creationId xmlns:a16="http://schemas.microsoft.com/office/drawing/2014/main" id="{B42148C7-5061-109B-4CBD-4915B86B5B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1371" y="217714"/>
            <a:ext cx="10755085" cy="6270172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The Biblical Story and the </a:t>
            </a:r>
            <a:b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</a:br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Results of the Fall in that Story</a:t>
            </a:r>
            <a:b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</a:br>
            <a:b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</a:br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REQUIRES ROMANS 12:1-2 </a:t>
            </a:r>
            <a:b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</a:br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to </a:t>
            </a:r>
            <a:b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</a:br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Create a Worldview </a:t>
            </a:r>
            <a:b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</a:br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and its Attendant Values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1A3EE9B1-C0B4-924F-B2E4-A995E2F39B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399" y="120316"/>
            <a:ext cx="10780295" cy="1126593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A BIBLICAL EPISTEMOLOGY</a:t>
            </a:r>
            <a:b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</a:br>
            <a:r>
              <a:rPr lang="en-US" altLang="en-US" dirty="0">
                <a:solidFill>
                  <a:srgbClr val="FFC000"/>
                </a:solidFill>
                <a:ea typeface="ＭＳ Ｐゴシック" panose="020B0600070205080204" pitchFamily="34" charset="-128"/>
              </a:rPr>
              <a:t>Three Foundational Assumptions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D476F029-B8EA-FCF2-392D-3F5728F6B9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46909"/>
            <a:ext cx="12192000" cy="5611091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FIRST</a:t>
            </a: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, According to the Biblical Metanarrative, </a:t>
            </a:r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We are Created in the Image of God</a:t>
            </a: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(Gen 1-2, 9; Ps 8; 1 Cor 11:7; </a:t>
            </a:r>
            <a:r>
              <a:rPr lang="en-US" altLang="en-US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Js</a:t>
            </a: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3:9)</a:t>
            </a:r>
          </a:p>
          <a:p>
            <a:pPr lvl="1"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What does it mean to be “the image of God”?</a:t>
            </a:r>
          </a:p>
          <a:p>
            <a:pPr lvl="2"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As the imago </a:t>
            </a:r>
            <a:r>
              <a:rPr lang="en-US" altLang="en-US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dei</a:t>
            </a: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, mankind is “the visible corporeal </a:t>
            </a:r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representative</a:t>
            </a: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[not representation] of the invisible” God.  The WHOLE person is representative...no parsing out of “parts” is adequate albeit illustrative (e.g. thinking, feeling, choosing, etc.).</a:t>
            </a:r>
          </a:p>
          <a:p>
            <a:pPr lvl="2"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See GM 8 Clines PDF doc....</a:t>
            </a:r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NOT</a:t>
            </a: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a simple subject.  See D.J.A. Clines, Tyndale OT Lecture, 1967, “The Image of God in Man.” Published in </a:t>
            </a:r>
            <a:r>
              <a:rPr lang="en-US" altLang="en-US" i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Tyndale Bulletin</a:t>
            </a: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1968.  Although an advanced article, </a:t>
            </a:r>
            <a:r>
              <a:rPr lang="en-US" altLang="en-US" i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one can learn a great deal about exegesis by reading it</a:t>
            </a: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.  Use </a:t>
            </a: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www.googlescholar</a:t>
            </a: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to surface this article.</a:t>
            </a:r>
          </a:p>
          <a:p>
            <a:pPr lvl="1"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Reflect on how Adam &amp; Eve would have made decisions in pre-fall Eden.</a:t>
            </a:r>
          </a:p>
          <a:p>
            <a:pPr eaLnBrk="1" hangingPunct="1">
              <a:buFontTx/>
              <a:buNone/>
            </a:pPr>
            <a:endParaRPr lang="en-US" altLang="en-US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7A22CA7F-B229-D117-5704-4826065D56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7526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A BIBLICAL EPISTEMOLOGY</a:t>
            </a:r>
            <a:b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</a:br>
            <a:r>
              <a:rPr lang="en-US" altLang="en-US" dirty="0">
                <a:solidFill>
                  <a:srgbClr val="FFC000"/>
                </a:solidFill>
                <a:ea typeface="ＭＳ Ｐゴシック" panose="020B0600070205080204" pitchFamily="34" charset="-128"/>
              </a:rPr>
              <a:t>Three Foundational Assumptions</a:t>
            </a:r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358F302B-0D59-97F4-6C77-7A2D409DE1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6686" y="1981200"/>
            <a:ext cx="10515600" cy="4648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SECOND</a:t>
            </a: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, The </a:t>
            </a:r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Effects of the Fall</a:t>
            </a: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…</a:t>
            </a: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Kicked out of Eden (Gen. 3)</a:t>
            </a: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The human condition</a:t>
            </a:r>
          </a:p>
          <a:p>
            <a:pPr lvl="1"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Gen. 6:5; 8:21; Rom. 1, 3; Eph. 4:17-19</a:t>
            </a: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The “believer’s” condition</a:t>
            </a:r>
          </a:p>
          <a:p>
            <a:pPr lvl="1"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Ps. 51:5; Isa. 54:6; Jer. 17:9; 7:21-26; Hosea 6:7; Deut. 29:29; Pro. 29:18; </a:t>
            </a:r>
            <a:r>
              <a:rPr lang="en-US" altLang="en-US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Ecc</a:t>
            </a: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. 8:1-9; 1 Cor. 13:12; Eph. 4:20-24</a:t>
            </a:r>
          </a:p>
          <a:p>
            <a:pPr lvl="1"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So, how important is the Bible to know ourselves?!!</a:t>
            </a:r>
          </a:p>
          <a:p>
            <a:pPr eaLnBrk="1" hangingPunct="1"/>
            <a:endParaRPr lang="en-US" altLang="en-US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60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60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6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6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8" grpId="0"/>
      <p:bldP spid="8601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3">
            <a:extLst>
              <a:ext uri="{FF2B5EF4-FFF2-40B4-BE49-F238E27FC236}">
                <a16:creationId xmlns:a16="http://schemas.microsoft.com/office/drawing/2014/main" id="{A8772819-0C6A-FF8E-ACA9-96AE7F6CE78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52800" y="1600200"/>
            <a:ext cx="5867400" cy="1981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5124" name="Line 4">
            <a:extLst>
              <a:ext uri="{FF2B5EF4-FFF2-40B4-BE49-F238E27FC236}">
                <a16:creationId xmlns:a16="http://schemas.microsoft.com/office/drawing/2014/main" id="{2764C419-2A0B-CD97-6EA5-7BE853990572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3581400"/>
            <a:ext cx="5715000" cy="1600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5125" name="Text Box 5">
            <a:extLst>
              <a:ext uri="{FF2B5EF4-FFF2-40B4-BE49-F238E27FC236}">
                <a16:creationId xmlns:a16="http://schemas.microsoft.com/office/drawing/2014/main" id="{ACE62C13-D312-E2CA-DA21-0FAA47A72E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2667000"/>
            <a:ext cx="609600" cy="1930400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>
                <a:solidFill>
                  <a:srgbClr val="FFFFFF"/>
                </a:solidFill>
              </a:rPr>
              <a:t>GOD</a:t>
            </a:r>
          </a:p>
        </p:txBody>
      </p:sp>
      <p:sp>
        <p:nvSpPr>
          <p:cNvPr id="23557" name="Text Box 6">
            <a:extLst>
              <a:ext uri="{FF2B5EF4-FFF2-40B4-BE49-F238E27FC236}">
                <a16:creationId xmlns:a16="http://schemas.microsoft.com/office/drawing/2014/main" id="{25FAD00C-B469-EEBB-2423-C10585C267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1242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7" name="Text Box 7">
            <a:extLst>
              <a:ext uri="{FF2B5EF4-FFF2-40B4-BE49-F238E27FC236}">
                <a16:creationId xmlns:a16="http://schemas.microsoft.com/office/drawing/2014/main" id="{573457CC-4155-72B0-0A35-41172E467B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743200"/>
            <a:ext cx="457200" cy="18097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FFFFFF"/>
                </a:solidFill>
              </a:rPr>
              <a:t>FALL</a:t>
            </a:r>
          </a:p>
        </p:txBody>
      </p:sp>
      <p:sp>
        <p:nvSpPr>
          <p:cNvPr id="5128" name="Text Box 8">
            <a:extLst>
              <a:ext uri="{FF2B5EF4-FFF2-40B4-BE49-F238E27FC236}">
                <a16:creationId xmlns:a16="http://schemas.microsoft.com/office/drawing/2014/main" id="{657B86BB-79EF-9598-F346-6EC239F84E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1447800"/>
            <a:ext cx="533400" cy="5022850"/>
          </a:xfrm>
          <a:prstGeom prst="rect">
            <a:avLst/>
          </a:prstGeom>
          <a:noFill/>
          <a:ln w="57150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FFFFFF"/>
                </a:solidFill>
              </a:rPr>
              <a:t>DI STORT ION</a:t>
            </a:r>
          </a:p>
        </p:txBody>
      </p:sp>
      <p:sp>
        <p:nvSpPr>
          <p:cNvPr id="5130" name="Text Box 10">
            <a:extLst>
              <a:ext uri="{FF2B5EF4-FFF2-40B4-BE49-F238E27FC236}">
                <a16:creationId xmlns:a16="http://schemas.microsoft.com/office/drawing/2014/main" id="{B81AEFAF-FDE1-9E7D-2E6B-949D4714AD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905000"/>
            <a:ext cx="32004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FFFFFF"/>
                </a:solidFill>
              </a:rPr>
              <a:t>HUMANITY IS NOT ABLE TO KNOW GOD  BECAUSE OF THE “FALL” DISTORTION</a:t>
            </a:r>
          </a:p>
        </p:txBody>
      </p:sp>
      <p:sp>
        <p:nvSpPr>
          <p:cNvPr id="5134" name="Text Box 14">
            <a:extLst>
              <a:ext uri="{FF2B5EF4-FFF2-40B4-BE49-F238E27FC236}">
                <a16:creationId xmlns:a16="http://schemas.microsoft.com/office/drawing/2014/main" id="{6CA29FE4-85AB-A522-6CBF-797C922B9A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8300" y="395288"/>
            <a:ext cx="8915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dirty="0">
                <a:solidFill>
                  <a:srgbClr val="FFFFFF"/>
                </a:solidFill>
              </a:rPr>
              <a:t>THE  DILEMMA OF KNOWING GOD</a:t>
            </a:r>
          </a:p>
        </p:txBody>
      </p:sp>
      <p:sp>
        <p:nvSpPr>
          <p:cNvPr id="5137" name="Freeform 17">
            <a:extLst>
              <a:ext uri="{FF2B5EF4-FFF2-40B4-BE49-F238E27FC236}">
                <a16:creationId xmlns:a16="http://schemas.microsoft.com/office/drawing/2014/main" id="{4B7B7791-7EA3-D776-E223-926F53CB301C}"/>
              </a:ext>
            </a:extLst>
          </p:cNvPr>
          <p:cNvSpPr>
            <a:spLocks/>
          </p:cNvSpPr>
          <p:nvPr/>
        </p:nvSpPr>
        <p:spPr bwMode="auto">
          <a:xfrm>
            <a:off x="2249488" y="1712913"/>
            <a:ext cx="4659312" cy="1987550"/>
          </a:xfrm>
          <a:custGeom>
            <a:avLst/>
            <a:gdLst>
              <a:gd name="T0" fmla="*/ 2147483647 w 2935"/>
              <a:gd name="T1" fmla="*/ 2147483647 h 1252"/>
              <a:gd name="T2" fmla="*/ 2147483647 w 2935"/>
              <a:gd name="T3" fmla="*/ 2147483647 h 1252"/>
              <a:gd name="T4" fmla="*/ 2147483647 w 2935"/>
              <a:gd name="T5" fmla="*/ 2147483647 h 1252"/>
              <a:gd name="T6" fmla="*/ 2147483647 w 2935"/>
              <a:gd name="T7" fmla="*/ 2147483647 h 1252"/>
              <a:gd name="T8" fmla="*/ 2147483647 w 2935"/>
              <a:gd name="T9" fmla="*/ 2147483647 h 1252"/>
              <a:gd name="T10" fmla="*/ 2147483647 w 2935"/>
              <a:gd name="T11" fmla="*/ 2147483647 h 1252"/>
              <a:gd name="T12" fmla="*/ 2147483647 w 2935"/>
              <a:gd name="T13" fmla="*/ 2147483647 h 1252"/>
              <a:gd name="T14" fmla="*/ 2147483647 w 2935"/>
              <a:gd name="T15" fmla="*/ 2147483647 h 1252"/>
              <a:gd name="T16" fmla="*/ 2147483647 w 2935"/>
              <a:gd name="T17" fmla="*/ 2147483647 h 1252"/>
              <a:gd name="T18" fmla="*/ 2147483647 w 2935"/>
              <a:gd name="T19" fmla="*/ 2147483647 h 1252"/>
              <a:gd name="T20" fmla="*/ 2147483647 w 2935"/>
              <a:gd name="T21" fmla="*/ 2147483647 h 1252"/>
              <a:gd name="T22" fmla="*/ 2147483647 w 2935"/>
              <a:gd name="T23" fmla="*/ 2147483647 h 1252"/>
              <a:gd name="T24" fmla="*/ 2147483647 w 2935"/>
              <a:gd name="T25" fmla="*/ 2147483647 h 1252"/>
              <a:gd name="T26" fmla="*/ 2147483647 w 2935"/>
              <a:gd name="T27" fmla="*/ 2147483647 h 1252"/>
              <a:gd name="T28" fmla="*/ 2147483647 w 2935"/>
              <a:gd name="T29" fmla="*/ 2147483647 h 1252"/>
              <a:gd name="T30" fmla="*/ 2147483647 w 2935"/>
              <a:gd name="T31" fmla="*/ 2147483647 h 1252"/>
              <a:gd name="T32" fmla="*/ 2147483647 w 2935"/>
              <a:gd name="T33" fmla="*/ 2147483647 h 1252"/>
              <a:gd name="T34" fmla="*/ 2147483647 w 2935"/>
              <a:gd name="T35" fmla="*/ 2147483647 h 1252"/>
              <a:gd name="T36" fmla="*/ 2147483647 w 2935"/>
              <a:gd name="T37" fmla="*/ 2147483647 h 1252"/>
              <a:gd name="T38" fmla="*/ 2147483647 w 2935"/>
              <a:gd name="T39" fmla="*/ 2147483647 h 1252"/>
              <a:gd name="T40" fmla="*/ 2147483647 w 2935"/>
              <a:gd name="T41" fmla="*/ 2147483647 h 1252"/>
              <a:gd name="T42" fmla="*/ 2147483647 w 2935"/>
              <a:gd name="T43" fmla="*/ 2147483647 h 1252"/>
              <a:gd name="T44" fmla="*/ 0 w 2935"/>
              <a:gd name="T45" fmla="*/ 0 h 1252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2935"/>
              <a:gd name="T70" fmla="*/ 0 h 1252"/>
              <a:gd name="T71" fmla="*/ 2935 w 2935"/>
              <a:gd name="T72" fmla="*/ 1252 h 1252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2935" h="1252">
                <a:moveTo>
                  <a:pt x="2935" y="996"/>
                </a:moveTo>
                <a:cubicBezTo>
                  <a:pt x="2853" y="1026"/>
                  <a:pt x="2777" y="1060"/>
                  <a:pt x="2697" y="1097"/>
                </a:cubicBezTo>
                <a:cubicBezTo>
                  <a:pt x="2674" y="1108"/>
                  <a:pt x="2581" y="1172"/>
                  <a:pt x="2560" y="1179"/>
                </a:cubicBezTo>
                <a:cubicBezTo>
                  <a:pt x="2431" y="1222"/>
                  <a:pt x="2292" y="1240"/>
                  <a:pt x="2158" y="1252"/>
                </a:cubicBezTo>
                <a:cubicBezTo>
                  <a:pt x="2058" y="1247"/>
                  <a:pt x="2010" y="1251"/>
                  <a:pt x="1929" y="1225"/>
                </a:cubicBezTo>
                <a:lnTo>
                  <a:pt x="1884" y="1152"/>
                </a:lnTo>
                <a:cubicBezTo>
                  <a:pt x="1884" y="1152"/>
                  <a:pt x="1884" y="1152"/>
                  <a:pt x="1884" y="1152"/>
                </a:cubicBezTo>
                <a:cubicBezTo>
                  <a:pt x="1864" y="1132"/>
                  <a:pt x="1849" y="1108"/>
                  <a:pt x="1829" y="1088"/>
                </a:cubicBezTo>
                <a:cubicBezTo>
                  <a:pt x="1800" y="1060"/>
                  <a:pt x="1749" y="1027"/>
                  <a:pt x="1719" y="1006"/>
                </a:cubicBezTo>
                <a:cubicBezTo>
                  <a:pt x="1691" y="987"/>
                  <a:pt x="1652" y="999"/>
                  <a:pt x="1618" y="996"/>
                </a:cubicBezTo>
                <a:cubicBezTo>
                  <a:pt x="1496" y="965"/>
                  <a:pt x="1368" y="938"/>
                  <a:pt x="1244" y="923"/>
                </a:cubicBezTo>
                <a:cubicBezTo>
                  <a:pt x="1202" y="896"/>
                  <a:pt x="1169" y="858"/>
                  <a:pt x="1134" y="823"/>
                </a:cubicBezTo>
                <a:cubicBezTo>
                  <a:pt x="1126" y="815"/>
                  <a:pt x="1114" y="812"/>
                  <a:pt x="1106" y="804"/>
                </a:cubicBezTo>
                <a:cubicBezTo>
                  <a:pt x="1048" y="746"/>
                  <a:pt x="1113" y="785"/>
                  <a:pt x="1042" y="750"/>
                </a:cubicBezTo>
                <a:cubicBezTo>
                  <a:pt x="997" y="673"/>
                  <a:pt x="911" y="640"/>
                  <a:pt x="841" y="585"/>
                </a:cubicBezTo>
                <a:cubicBezTo>
                  <a:pt x="779" y="536"/>
                  <a:pt x="728" y="473"/>
                  <a:pt x="658" y="439"/>
                </a:cubicBezTo>
                <a:cubicBezTo>
                  <a:pt x="622" y="401"/>
                  <a:pt x="587" y="367"/>
                  <a:pt x="540" y="347"/>
                </a:cubicBezTo>
                <a:cubicBezTo>
                  <a:pt x="512" y="320"/>
                  <a:pt x="476" y="302"/>
                  <a:pt x="448" y="274"/>
                </a:cubicBezTo>
                <a:cubicBezTo>
                  <a:pt x="395" y="221"/>
                  <a:pt x="385" y="204"/>
                  <a:pt x="320" y="183"/>
                </a:cubicBezTo>
                <a:cubicBezTo>
                  <a:pt x="278" y="139"/>
                  <a:pt x="187" y="101"/>
                  <a:pt x="128" y="82"/>
                </a:cubicBezTo>
                <a:cubicBezTo>
                  <a:pt x="119" y="76"/>
                  <a:pt x="111" y="69"/>
                  <a:pt x="101" y="64"/>
                </a:cubicBezTo>
                <a:cubicBezTo>
                  <a:pt x="92" y="60"/>
                  <a:pt x="81" y="60"/>
                  <a:pt x="73" y="55"/>
                </a:cubicBezTo>
                <a:cubicBezTo>
                  <a:pt x="51" y="42"/>
                  <a:pt x="27" y="0"/>
                  <a:pt x="0" y="0"/>
                </a:cubicBezTo>
              </a:path>
            </a:pathLst>
          </a:custGeom>
          <a:noFill/>
          <a:ln w="44450">
            <a:solidFill>
              <a:srgbClr val="FF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180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animBg="1"/>
      <p:bldP spid="5127" grpId="0" animBg="1"/>
      <p:bldP spid="5128" grpId="0" animBg="1"/>
      <p:bldP spid="5130" grpId="0"/>
      <p:bldP spid="5134" grpId="0"/>
      <p:bldP spid="513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D2944487-B0BB-1D08-1249-DFBB9687B5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7526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A BIBLICAL EPISTEMOLOGY</a:t>
            </a:r>
            <a:b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</a:br>
            <a:r>
              <a:rPr lang="en-US" altLang="en-US" dirty="0">
                <a:solidFill>
                  <a:srgbClr val="FFC000"/>
                </a:solidFill>
                <a:ea typeface="ＭＳ Ｐゴシック" panose="020B0600070205080204" pitchFamily="34" charset="-128"/>
              </a:rPr>
              <a:t>Three Foundational Assumptions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052E52BA-2778-B6B0-013E-0DEAC0FFA7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THIRD</a:t>
            </a: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, God’s Epistemological Provision for a Fallen World...</a:t>
            </a:r>
          </a:p>
          <a:p>
            <a:pPr eaLnBrk="1" hangingPunct="1"/>
            <a:endParaRPr lang="en-US" altLang="en-US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pPr algn="ctr" eaLnBrk="1" hangingPunct="1">
              <a:buFontTx/>
              <a:buNone/>
            </a:pPr>
            <a:r>
              <a:rPr lang="en-US" altLang="en-US" sz="40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1 Corinthians 2:6-16</a:t>
            </a:r>
          </a:p>
          <a:p>
            <a:pPr algn="ctr" eaLnBrk="1" hangingPunct="1">
              <a:buFontTx/>
              <a:buNone/>
            </a:pPr>
            <a:endParaRPr lang="en-US" altLang="en-US" sz="4000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  <a:p>
            <a:pPr algn="ctr" eaLnBrk="1" hangingPunct="1">
              <a:buFontTx/>
              <a:buNone/>
            </a:pPr>
            <a:endParaRPr lang="en-US" altLang="en-US" sz="4000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3393</TotalTime>
  <Words>803</Words>
  <Application>Microsoft Macintosh PowerPoint</Application>
  <PresentationFormat>Widescreen</PresentationFormat>
  <Paragraphs>112</Paragraphs>
  <Slides>18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ＭＳ Ｐゴシック</vt:lpstr>
      <vt:lpstr>Arial</vt:lpstr>
      <vt:lpstr>Calibri</vt:lpstr>
      <vt:lpstr>Lucida Console</vt:lpstr>
      <vt:lpstr>Monotype Sorts</vt:lpstr>
      <vt:lpstr>Times New Roman</vt:lpstr>
      <vt:lpstr>Default Design</vt:lpstr>
      <vt:lpstr>Slide</vt:lpstr>
      <vt:lpstr>Clip</vt:lpstr>
      <vt:lpstr>BiblicalELearning.org  KNOWING GOD’S WILL:   THE TRANSFORMED MIND  Gary T. Meadors, Th.D.  A BIBLICAL WORLDVIEW  [GM 7] [Chapter 2 DMGW] </vt:lpstr>
      <vt:lpstr>The Unique Nature of Biblical Epistemology</vt:lpstr>
      <vt:lpstr>PowerPoint Presentation</vt:lpstr>
      <vt:lpstr>PowerPoint Presentation</vt:lpstr>
      <vt:lpstr>The Biblical Story and the  Results of the Fall in that Story  REQUIRES ROMANS 12:1-2  to  Create a Worldview  and its Attendant Values</vt:lpstr>
      <vt:lpstr>A BIBLICAL EPISTEMOLOGY Three Foundational Assumptions</vt:lpstr>
      <vt:lpstr>A BIBLICAL EPISTEMOLOGY Three Foundational Assumptions</vt:lpstr>
      <vt:lpstr>PowerPoint Presentation</vt:lpstr>
      <vt:lpstr>A BIBLICAL EPISTEMOLOGY Three Foundational Assumptions</vt:lpstr>
      <vt:lpstr>GOD’S SOLUTION TO THE DILEMMA</vt:lpstr>
      <vt:lpstr>S0 WHAT IS A WORLDVIEW?</vt:lpstr>
      <vt:lpstr>COMPONENTS OF A WORLDVIEW</vt:lpstr>
      <vt:lpstr>The Transformed Mind (Romans 12:1-2) </vt:lpstr>
      <vt:lpstr>TRANSFORMATION IS A RATIONAL PROCESS BASED ON BIBLICAL TEACHING.</vt:lpstr>
      <vt:lpstr>PowerPoint Presentation</vt:lpstr>
      <vt:lpstr>PowerPoint Presentation</vt:lpstr>
      <vt:lpstr>Example of Abraham and Lot... Decisions in spite of Worldview</vt:lpstr>
      <vt:lpstr>CAUTION...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Gary T. Meadors</dc:creator>
  <cp:lastModifiedBy>Gary T. Meadors</cp:lastModifiedBy>
  <cp:revision>14</cp:revision>
  <cp:lastPrinted>2024-12-19T01:59:30Z</cp:lastPrinted>
  <dcterms:created xsi:type="dcterms:W3CDTF">2024-06-18T01:17:03Z</dcterms:created>
  <dcterms:modified xsi:type="dcterms:W3CDTF">2024-12-19T17:20:04Z</dcterms:modified>
</cp:coreProperties>
</file>