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77" r:id="rId2"/>
    <p:sldId id="285" r:id="rId3"/>
    <p:sldId id="362" r:id="rId4"/>
    <p:sldId id="366" r:id="rId5"/>
    <p:sldId id="367" r:id="rId6"/>
    <p:sldId id="368" r:id="rId7"/>
    <p:sldId id="369" r:id="rId8"/>
    <p:sldId id="370" r:id="rId9"/>
    <p:sldId id="361" r:id="rId10"/>
    <p:sldId id="371" r:id="rId11"/>
    <p:sldId id="364" r:id="rId12"/>
    <p:sldId id="292" r:id="rId13"/>
    <p:sldId id="365" r:id="rId14"/>
    <p:sldId id="30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4"/>
    <p:restoredTop sz="93248"/>
  </p:normalViewPr>
  <p:slideViewPr>
    <p:cSldViewPr snapToGrid="0">
      <p:cViewPr varScale="1">
        <p:scale>
          <a:sx n="100" d="100"/>
          <a:sy n="100" d="100"/>
        </p:scale>
        <p:origin x="176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8T00:37:53.8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C149C-4DF4-9947-81C8-3CA7DE2E7A68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AF2AC-BF11-9249-A2C8-7A94A22E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6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112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961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0AF2AC-BF11-9249-A2C8-7A94A22EE7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9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20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95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54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8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80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371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91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19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8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22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44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7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56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79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17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28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f.ly/logosres/bptstcnfssnsfth?ref=Page.p+233&amp;off=27&amp;ctx=II.%0aOf+Gods+Decree.%0a~1.+GOD+hath%EF%BB%BF1+Decree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28600"/>
            <a:ext cx="9144000" cy="64008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A BIBLICAL MODEL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ASSESSMENT [GM 6]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EAF0-F43C-C8C2-D8A9-EF7C46546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6096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“PERSONAL” WILL 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20BB37-214E-A535-C895-06CCDA03C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7000" y="609600"/>
            <a:ext cx="11963400" cy="6692900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GOD’S REVEALED WILL IS FOR US, AND IN THAT SENSE, IT IS PERSONAL (CORPORAL)</a:t>
            </a:r>
          </a:p>
          <a:p>
            <a:r>
              <a:rPr lang="en-US" sz="4000" dirty="0">
                <a:solidFill>
                  <a:schemeClr val="bg1"/>
                </a:solidFill>
              </a:rPr>
              <a:t>TEXTS MUST BE APPROPRIATEDLY INTERPRETED (cf. ”Three Ways...” lecture)</a:t>
            </a:r>
          </a:p>
          <a:p>
            <a:r>
              <a:rPr lang="en-US" sz="4000" dirty="0">
                <a:solidFill>
                  <a:srgbClr val="FFFF00"/>
                </a:solidFill>
              </a:rPr>
              <a:t>THERE ARE NO TEXTS THAT PROMOTE “FINDING” GOD’S WILL AHEAD OF TIME IN ORDER TO MAKE A DECISION</a:t>
            </a:r>
            <a:r>
              <a:rPr lang="en-US" sz="4000" dirty="0">
                <a:solidFill>
                  <a:schemeClr val="bg1"/>
                </a:solidFill>
              </a:rPr>
              <a:t> (Cf. Paul in </a:t>
            </a:r>
            <a:r>
              <a:rPr lang="en-US" sz="4000" dirty="0">
                <a:solidFill>
                  <a:srgbClr val="FFFF00"/>
                </a:solidFill>
              </a:rPr>
              <a:t>Acts 21:7-14</a:t>
            </a:r>
            <a:r>
              <a:rPr lang="en-US" sz="4000" dirty="0">
                <a:solidFill>
                  <a:schemeClr val="bg1"/>
                </a:solidFill>
              </a:rPr>
              <a:t>...advanced knowledge is NOT a criteria for Paul’s decision.)</a:t>
            </a:r>
          </a:p>
        </p:txBody>
      </p:sp>
    </p:spTree>
    <p:extLst>
      <p:ext uri="{BB962C8B-B14F-4D97-AF65-F5344CB8AC3E}">
        <p14:creationId xmlns:p14="http://schemas.microsoft.com/office/powerpoint/2010/main" val="272667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C07B086F-7C24-3714-C8A7-EF1A7A49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87" y="0"/>
            <a:ext cx="9912626" cy="2895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TRANSFORMATION IS A RATIONAL PROCESS BASED ON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BIBLICAL TEACHING.</a:t>
            </a:r>
          </a:p>
        </p:txBody>
      </p:sp>
      <p:sp>
        <p:nvSpPr>
          <p:cNvPr id="83971" name="Content Placeholder 2">
            <a:extLst>
              <a:ext uri="{FF2B5EF4-FFF2-40B4-BE49-F238E27FC236}">
                <a16:creationId xmlns:a16="http://schemas.microsoft.com/office/drawing/2014/main" id="{B177FE2E-859A-10B6-1120-E5729A194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3200400"/>
            <a:ext cx="7772400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THE PRODUCT OF A TRANSFORMED MIND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IS</a:t>
            </a: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…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WORLDVIEW AND VALUES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92B2801-258F-1C94-3B95-E3F45BB92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Transformed Mind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(Romans 12:1-2)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8BA58A8B-6476-F819-FFB5-A2DE8FDB94B0}"/>
              </a:ext>
            </a:extLst>
          </p:cNvPr>
          <p:cNvGrpSpPr>
            <a:grpSpLocks/>
          </p:cNvGrpSpPr>
          <p:nvPr/>
        </p:nvGrpSpPr>
        <p:grpSpPr bwMode="auto">
          <a:xfrm>
            <a:off x="3045437" y="1670868"/>
            <a:ext cx="5196566" cy="4079520"/>
            <a:chOff x="2278" y="643"/>
            <a:chExt cx="1214" cy="2064"/>
          </a:xfrm>
        </p:grpSpPr>
        <p:sp>
          <p:nvSpPr>
            <p:cNvPr id="85002" name="Line 7">
              <a:extLst>
                <a:ext uri="{FF2B5EF4-FFF2-40B4-BE49-F238E27FC236}">
                  <a16:creationId xmlns:a16="http://schemas.microsoft.com/office/drawing/2014/main" id="{D47CF74F-96DF-68E3-0822-57C12D949F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5" y="1259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3" name="Line 8">
              <a:extLst>
                <a:ext uri="{FF2B5EF4-FFF2-40B4-BE49-F238E27FC236}">
                  <a16:creationId xmlns:a16="http://schemas.microsoft.com/office/drawing/2014/main" id="{60914433-8446-DD7F-1E73-473E3782A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3" y="2227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4" name="Line 9">
              <a:extLst>
                <a:ext uri="{FF2B5EF4-FFF2-40B4-BE49-F238E27FC236}">
                  <a16:creationId xmlns:a16="http://schemas.microsoft.com/office/drawing/2014/main" id="{04963F60-4C84-6244-1F5B-62FD6A3F7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5" y="2131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5" name="Line 10">
              <a:extLst>
                <a:ext uri="{FF2B5EF4-FFF2-40B4-BE49-F238E27FC236}">
                  <a16:creationId xmlns:a16="http://schemas.microsoft.com/office/drawing/2014/main" id="{A075FD14-A2C7-C16F-4BD2-B2FF7EDC4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0" y="1989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006" name="AutoShape 11">
              <a:extLst>
                <a:ext uri="{FF2B5EF4-FFF2-40B4-BE49-F238E27FC236}">
                  <a16:creationId xmlns:a16="http://schemas.microsoft.com/office/drawing/2014/main" id="{478755E1-E70D-5DE1-2109-DC1F80FD4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643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007" name="AutoShape 12">
              <a:extLst>
                <a:ext uri="{FF2B5EF4-FFF2-40B4-BE49-F238E27FC236}">
                  <a16:creationId xmlns:a16="http://schemas.microsoft.com/office/drawing/2014/main" id="{EC21DA32-5181-8B25-66A7-FB16A4DA8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3" y="748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4525" name="Text Box 13">
            <a:extLst>
              <a:ext uri="{FF2B5EF4-FFF2-40B4-BE49-F238E27FC236}">
                <a16:creationId xmlns:a16="http://schemas.microsoft.com/office/drawing/2014/main" id="{5382AAB7-F60C-D051-3307-A261075B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584" y="1910010"/>
            <a:ext cx="22742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DATA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DA5B752D-95CA-442F-9505-FDA3184B3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376" y="2064543"/>
            <a:ext cx="29738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400" b="1" dirty="0">
                <a:solidFill>
                  <a:schemeClr val="bg1"/>
                </a:solidFill>
              </a:rPr>
              <a:t>MEANING</a:t>
            </a:r>
            <a:endParaRPr lang="en-US" altLang="en-US" sz="4400" b="1" dirty="0"/>
          </a:p>
        </p:txBody>
      </p:sp>
      <p:sp>
        <p:nvSpPr>
          <p:cNvPr id="84998" name="Text Box 15">
            <a:extLst>
              <a:ext uri="{FF2B5EF4-FFF2-40B4-BE49-F238E27FC236}">
                <a16:creationId xmlns:a16="http://schemas.microsoft.com/office/drawing/2014/main" id="{94D36984-BFEF-4771-04B7-2C1DD367F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6" y="1828801"/>
            <a:ext cx="23780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 dirty="0">
                <a:solidFill>
                  <a:schemeClr val="bg1"/>
                </a:solidFill>
              </a:rPr>
              <a:t>WV&amp;V</a:t>
            </a:r>
            <a:endParaRPr lang="en-US" altLang="en-US" sz="1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A7D16BF-B64B-DB36-8D80-C86B8924F02A}"/>
                  </a:ext>
                </a:extLst>
              </p14:cNvPr>
              <p14:cNvContentPartPr/>
              <p14:nvPr/>
            </p14:nvContentPartPr>
            <p14:xfrm>
              <a:off x="9690559" y="3865575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A7D16BF-B64B-DB36-8D80-C86B8924F0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36919" y="3757575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Smiley Face 42">
            <a:extLst>
              <a:ext uri="{FF2B5EF4-FFF2-40B4-BE49-F238E27FC236}">
                <a16:creationId xmlns:a16="http://schemas.microsoft.com/office/drawing/2014/main" id="{37449145-1FB2-75C1-76C7-072DDD16CDAC}"/>
              </a:ext>
            </a:extLst>
          </p:cNvPr>
          <p:cNvSpPr/>
          <p:nvPr/>
        </p:nvSpPr>
        <p:spPr bwMode="auto">
          <a:xfrm>
            <a:off x="4209744" y="2500132"/>
            <a:ext cx="2800656" cy="1188998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25" grpId="0"/>
      <p:bldP spid="645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4E518-9BF5-4895-BF1B-AE62E7705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499" y="139700"/>
            <a:ext cx="11652095" cy="6484124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WE WILL </a:t>
            </a:r>
            <a:r>
              <a:rPr lang="en-US" sz="4000" dirty="0">
                <a:solidFill>
                  <a:srgbClr val="FFFF00"/>
                </a:solidFill>
              </a:rPr>
              <a:t>DISCOVER</a:t>
            </a:r>
            <a:r>
              <a:rPr lang="en-US" sz="4000" dirty="0">
                <a:solidFill>
                  <a:schemeClr val="bg1"/>
                </a:solidFill>
              </a:rPr>
              <a:t> THAT MANY QUESTIONS ABOUT LIFE HAVE NO DIRECT BIBLICAL TEXT THAT ANSWER OUR CONCERNS.  </a:t>
            </a:r>
          </a:p>
          <a:p>
            <a:r>
              <a:rPr lang="en-US" sz="4000" dirty="0">
                <a:solidFill>
                  <a:srgbClr val="FFFF00"/>
                </a:solidFill>
              </a:rPr>
              <a:t>SO “HOW” DO WE PROCEED?  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</a:t>
            </a:r>
            <a:r>
              <a:rPr lang="en-US" sz="4000" dirty="0">
                <a:solidFill>
                  <a:srgbClr val="FFFF00"/>
                </a:solidFill>
              </a:rPr>
              <a:t>DISCERN LIFE’S ISSUES BY APPLYING A BIBLICAL WORLDVIEW AND VALUES MODEL</a:t>
            </a:r>
            <a:r>
              <a:rPr lang="en-US" sz="4000" dirty="0">
                <a:solidFill>
                  <a:schemeClr val="bg1"/>
                </a:solidFill>
              </a:rPr>
              <a:t> TO THE ISSUES THAT CONFRONT US.  WE DEVELOP LINES OF REASON FROM TEXT TO OUR ISSUE.                  </a:t>
            </a:r>
            <a:r>
              <a:rPr lang="en-US" sz="4400" dirty="0">
                <a:solidFill>
                  <a:schemeClr val="bg1"/>
                </a:solidFill>
              </a:rPr>
              <a:t>SO……</a:t>
            </a:r>
          </a:p>
        </p:txBody>
      </p:sp>
    </p:spTree>
    <p:extLst>
      <p:ext uri="{BB962C8B-B14F-4D97-AF65-F5344CB8AC3E}">
        <p14:creationId xmlns:p14="http://schemas.microsoft.com/office/powerpoint/2010/main" val="587094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37A467D-430B-A36B-3FF8-35C9A30EF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2573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GOAL OF THIS STUDY…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B420678-5E5A-D2B1-F461-5D64AFE58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103632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…TO PRODUCE A PERSON WHO, WITH SELF-CONSCIOUS DELIBERATION, CAN THINK CRITICALLY ABOUT LIFE’S DECISIONS IN A MANNER CONSISTENT WITH A BIBLICALWORLDVIEW AND VALUES SYSTEM.  THIS PROCESS PROVIDES OUR PATH....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B104EFA-05EC-5060-4625-4EE75C578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2438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DISCERNING GOD’S WILL REQUIRES…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E0F7F67-39D6-7079-36BD-5128E3AE1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8640" y="3124200"/>
            <a:ext cx="10936224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2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SUMMARIZING AND ASSESSING</a:t>
            </a:r>
          </a:p>
          <a:p>
            <a:pPr algn="ctr" eaLnBrk="1" hangingPunct="1">
              <a:buFontTx/>
              <a:buNone/>
            </a:pPr>
            <a:r>
              <a:rPr lang="en-US" altLang="en-US" sz="42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WHAT WE HAVE LEARNED ABOUT</a:t>
            </a:r>
          </a:p>
          <a:p>
            <a:pPr algn="ctr" eaLnBrk="1" hangingPunct="1">
              <a:buFontTx/>
              <a:buNone/>
            </a:pPr>
            <a:r>
              <a:rPr lang="en-US" altLang="en-US" sz="42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GOD’S WILL FROM THE BIBLE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2B7D-9615-3667-45F9-523DA31F2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200723"/>
            <a:ext cx="11631168" cy="6657278"/>
          </a:xfrm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THE OT AND NT PRESENT GOD’S WILL </a:t>
            </a:r>
            <a:r>
              <a:rPr lang="en-US" sz="4800" dirty="0">
                <a:solidFill>
                  <a:srgbClr val="FFFF00"/>
                </a:solidFill>
              </a:rPr>
              <a:t>AS</a:t>
            </a:r>
            <a:r>
              <a:rPr lang="en-US" sz="4800" dirty="0">
                <a:solidFill>
                  <a:schemeClr val="bg1"/>
                </a:solidFill>
              </a:rPr>
              <a:t> GOD’S </a:t>
            </a:r>
            <a:r>
              <a:rPr lang="en-US" sz="4800" dirty="0">
                <a:solidFill>
                  <a:srgbClr val="FFFF00"/>
                </a:solidFill>
              </a:rPr>
              <a:t>SOVERIGNTY</a:t>
            </a:r>
            <a:r>
              <a:rPr lang="en-US" sz="4800" dirty="0">
                <a:solidFill>
                  <a:schemeClr val="bg1"/>
                </a:solidFill>
              </a:rPr>
              <a:t> AND GOD’S </a:t>
            </a:r>
            <a:r>
              <a:rPr lang="en-US" sz="4800" dirty="0">
                <a:solidFill>
                  <a:srgbClr val="FFFF00"/>
                </a:solidFill>
              </a:rPr>
              <a:t>MORAL</a:t>
            </a:r>
            <a:r>
              <a:rPr lang="en-US" sz="4800" dirty="0">
                <a:solidFill>
                  <a:schemeClr val="bg1"/>
                </a:solidFill>
              </a:rPr>
              <a:t> TEACHING (ETHICS).</a:t>
            </a:r>
          </a:p>
          <a:p>
            <a:r>
              <a:rPr lang="en-US" sz="4800" dirty="0">
                <a:solidFill>
                  <a:schemeClr val="bg1"/>
                </a:solidFill>
              </a:rPr>
              <a:t>THE NT FOLLOWS OT PATTERNS.</a:t>
            </a:r>
          </a:p>
          <a:p>
            <a:r>
              <a:rPr lang="en-US" sz="4800" dirty="0">
                <a:solidFill>
                  <a:schemeClr val="bg1"/>
                </a:solidFill>
              </a:rPr>
              <a:t>WE ARE </a:t>
            </a:r>
            <a:r>
              <a:rPr lang="en-US" sz="4800" dirty="0">
                <a:solidFill>
                  <a:srgbClr val="FFFF00"/>
                </a:solidFill>
              </a:rPr>
              <a:t>NEVER</a:t>
            </a:r>
            <a:r>
              <a:rPr lang="en-US" sz="4800" dirty="0">
                <a:solidFill>
                  <a:schemeClr val="bg1"/>
                </a:solidFill>
              </a:rPr>
              <a:t> TOLD TO </a:t>
            </a:r>
            <a:r>
              <a:rPr lang="en-US" sz="4800" dirty="0">
                <a:solidFill>
                  <a:srgbClr val="FFFF00"/>
                </a:solidFill>
              </a:rPr>
              <a:t>FIND</a:t>
            </a:r>
            <a:r>
              <a:rPr lang="en-US" sz="4800" dirty="0">
                <a:solidFill>
                  <a:schemeClr val="bg1"/>
                </a:solidFill>
              </a:rPr>
              <a:t> GOD’S WILL </a:t>
            </a:r>
            <a:r>
              <a:rPr lang="en-US" sz="4800" dirty="0">
                <a:solidFill>
                  <a:srgbClr val="FFFF00"/>
                </a:solidFill>
              </a:rPr>
              <a:t>BUT TO DO </a:t>
            </a:r>
            <a:r>
              <a:rPr lang="en-US" sz="4800" dirty="0">
                <a:solidFill>
                  <a:schemeClr val="bg1"/>
                </a:solidFill>
              </a:rPr>
              <a:t>IT.</a:t>
            </a:r>
          </a:p>
          <a:p>
            <a:r>
              <a:rPr lang="en-US" sz="4800" dirty="0">
                <a:solidFill>
                  <a:schemeClr val="bg1"/>
                </a:solidFill>
              </a:rPr>
              <a:t>GOD PROVIDED HIS REVELATION AS THE AVENUE TO KNOW HIS WILL.</a:t>
            </a:r>
          </a:p>
        </p:txBody>
      </p:sp>
    </p:spTree>
    <p:extLst>
      <p:ext uri="{BB962C8B-B14F-4D97-AF65-F5344CB8AC3E}">
        <p14:creationId xmlns:p14="http://schemas.microsoft.com/office/powerpoint/2010/main" val="90256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39A2-2320-7C51-4FBB-E148C2E9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25019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GRAPPLING WITH TERMS THAT AFFIRM GOD’S ULTIMATE CONTROL OF HIS CREATION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DC926-D9AD-AC22-0186-6C56715E6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000" y="2514601"/>
            <a:ext cx="11442700" cy="368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THREE TERMS </a:t>
            </a:r>
            <a:r>
              <a:rPr lang="en-US" dirty="0">
                <a:solidFill>
                  <a:schemeClr val="bg1"/>
                </a:solidFill>
              </a:rPr>
              <a:t>THAT DEPICT GOD’S RELATION TO THE CONTROL OF HIS WORLD:  </a:t>
            </a:r>
          </a:p>
          <a:p>
            <a:pPr lvl="2"/>
            <a:r>
              <a:rPr lang="en-US" sz="3600" dirty="0">
                <a:solidFill>
                  <a:schemeClr val="bg1"/>
                </a:solidFill>
              </a:rPr>
              <a:t>DECREE</a:t>
            </a:r>
          </a:p>
          <a:p>
            <a:pPr lvl="2"/>
            <a:r>
              <a:rPr lang="en-US" sz="3600" dirty="0">
                <a:solidFill>
                  <a:schemeClr val="bg1"/>
                </a:solidFill>
              </a:rPr>
              <a:t>SOVEREIGN</a:t>
            </a:r>
          </a:p>
          <a:p>
            <a:pPr lvl="2"/>
            <a:r>
              <a:rPr lang="en-US" sz="3600" dirty="0">
                <a:solidFill>
                  <a:schemeClr val="bg1"/>
                </a:solidFill>
              </a:rPr>
              <a:t>PROVIDENCE</a:t>
            </a:r>
          </a:p>
        </p:txBody>
      </p:sp>
    </p:spTree>
    <p:extLst>
      <p:ext uri="{BB962C8B-B14F-4D97-AF65-F5344CB8AC3E}">
        <p14:creationId xmlns:p14="http://schemas.microsoft.com/office/powerpoint/2010/main" val="261514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07430-6FC5-37EE-19E6-4CBC066EF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8763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GOD’S DECREETIVE WILL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D502A-45BE-843A-C4E9-A0B5AE8BB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7000" y="876300"/>
            <a:ext cx="11976100" cy="59817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Helvetica" pitchFamily="2" charset="0"/>
              </a:rPr>
              <a:t>“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GOD hath </a:t>
            </a:r>
            <a:r>
              <a:rPr lang="en-US" i="1" dirty="0">
                <a:solidFill>
                  <a:srgbClr val="FFFF00"/>
                </a:solidFill>
                <a:effectLst/>
                <a:latin typeface="Helvetica" pitchFamily="2" charset="0"/>
              </a:rPr>
              <a:t>Decreed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 in himself </a:t>
            </a: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from all Eternity, by the most wise and holy Council of his own will, freely and unchangeably, 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all things </a:t>
            </a: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whatsoever comes to passe; 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yet </a:t>
            </a: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so as thereby is God neither the author of sin, nor hath fellowship with any therein, nor is violence offered to the will of the Creature, 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nor </a:t>
            </a:r>
            <a:r>
              <a:rPr lang="en-US" dirty="0">
                <a:solidFill>
                  <a:srgbClr val="FFC000"/>
                </a:solidFill>
                <a:effectLst/>
                <a:latin typeface="Helvetica" pitchFamily="2" charset="0"/>
              </a:rPr>
              <a:t>yet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 is the liberty, or contingency of second causes taken away, but rather</a:t>
            </a:r>
            <a:r>
              <a:rPr lang="en-US" baseline="30000" dirty="0">
                <a:solidFill>
                  <a:srgbClr val="FFFF00"/>
                </a:solidFill>
                <a:effectLst/>
                <a:latin typeface="Helvetica" pitchFamily="2" charset="0"/>
              </a:rPr>
              <a:t>3</a:t>
            </a:r>
            <a:r>
              <a:rPr lang="en-US" dirty="0">
                <a:solidFill>
                  <a:srgbClr val="FFFF00"/>
                </a:solidFill>
                <a:effectLst/>
                <a:latin typeface="Helvetica" pitchFamily="2" charset="0"/>
              </a:rPr>
              <a:t> established, in which appears his wisdom in disposing all things, </a:t>
            </a: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and power, and faithfulness in accomplishing his </a:t>
            </a:r>
            <a:r>
              <a:rPr lang="en-US" i="1" dirty="0">
                <a:solidFill>
                  <a:schemeClr val="bg1"/>
                </a:solidFill>
                <a:effectLst/>
                <a:latin typeface="Helvetica" pitchFamily="2" charset="0"/>
              </a:rPr>
              <a:t>Decree</a:t>
            </a:r>
            <a:r>
              <a:rPr lang="en-US" dirty="0">
                <a:solidFill>
                  <a:schemeClr val="bg1"/>
                </a:solidFill>
                <a:effectLst/>
                <a:latin typeface="Helvetica" pitchFamily="2" charset="0"/>
              </a:rPr>
              <a:t>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McGlothlin, W. J. (1911). </a:t>
            </a:r>
            <a:r>
              <a:rPr lang="en-US" sz="24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Baptist Confessions of Faith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(p. 233). American Baptist Publication Society.  His confession followed the Westminster Confession closely.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0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371F0-4207-757F-D3C3-BE4A3B9E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DO THESE THREE TERMS RELATE TO EACH OTHER?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8546E-75C3-81C7-AFE4-0D0319B48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" y="1295400"/>
            <a:ext cx="11912600" cy="54229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“DECREE” RELATES TO GOD’S ETERNAL COUNCIL...WHAT HE FOREORDAINED FOR HIS WORLD.</a:t>
            </a:r>
          </a:p>
          <a:p>
            <a:r>
              <a:rPr lang="en-US" dirty="0">
                <a:solidFill>
                  <a:schemeClr val="bg1"/>
                </a:solidFill>
              </a:rPr>
              <a:t>”SOVEREIGNTY” AND “PROVIDENCE” RELATE TO GOD’S MANAGEMENT OF HIS WORLD.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SOVEREIGN IS A CHARACTERISTIC OF GOD ... God’s Status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PROVIDENCE IS GOD’S ACTIONS ... God’s Activity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ROMANS 8:28-30; 11:33-36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46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E3B9-5C61-6A48-139F-02083730F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06400"/>
            <a:ext cx="10363200" cy="736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KEY OBSERVATIONS ...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3F8BA-77F5-772F-78FD-EAA3E73AE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5500" y="1143000"/>
            <a:ext cx="10452100" cy="5715000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GOD IS IN CONTROL...THE QUESTION IS “HOW?” ... SECRET TILL REVEALED</a:t>
            </a:r>
          </a:p>
          <a:p>
            <a:r>
              <a:rPr lang="en-US" sz="4400" dirty="0">
                <a:solidFill>
                  <a:schemeClr val="bg1"/>
                </a:solidFill>
              </a:rPr>
              <a:t>DEFINING GOD’S CONTROL IS A CREATIVE CONSTRUCT</a:t>
            </a:r>
          </a:p>
          <a:p>
            <a:r>
              <a:rPr lang="en-US" sz="4400" dirty="0">
                <a:solidFill>
                  <a:schemeClr val="bg1"/>
                </a:solidFill>
              </a:rPr>
              <a:t>NOTE HOW THE STATEMENT ON DECREETIVE WILL EXPLAINS </a:t>
            </a:r>
            <a:r>
              <a:rPr lang="en-US" sz="4400" dirty="0">
                <a:solidFill>
                  <a:srgbClr val="FFC000"/>
                </a:solidFill>
              </a:rPr>
              <a:t>“YET” (slide 5) </a:t>
            </a:r>
          </a:p>
        </p:txBody>
      </p:sp>
    </p:spTree>
    <p:extLst>
      <p:ext uri="{BB962C8B-B14F-4D97-AF65-F5344CB8AC3E}">
        <p14:creationId xmlns:p14="http://schemas.microsoft.com/office/powerpoint/2010/main" val="216459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92E1-0A39-AA67-BEDA-96ED8029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GOD’S MORAL WILL (ETHICS)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D7EC2-6392-C8F1-BB3F-C8338EDFD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800" y="1981200"/>
            <a:ext cx="11633200" cy="4876800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GOD’S REVEALED WILL CONTAINED IN SCRIPTURE (“1 Cor 2 Solution” Chart below)</a:t>
            </a:r>
          </a:p>
          <a:p>
            <a:r>
              <a:rPr lang="en-US" sz="4400" dirty="0">
                <a:solidFill>
                  <a:schemeClr val="bg1"/>
                </a:solidFill>
              </a:rPr>
              <a:t>PROVIDES ORDER FOR HUMAN ETHICS</a:t>
            </a:r>
          </a:p>
          <a:p>
            <a:r>
              <a:rPr lang="en-US" sz="4400" dirty="0">
                <a:solidFill>
                  <a:schemeClr val="bg1"/>
                </a:solidFill>
              </a:rPr>
              <a:t>THE BURDEN IS ON BELIEVERS TO UNDERSTAND GOD’S REVEALED WILL</a:t>
            </a:r>
          </a:p>
          <a:p>
            <a:r>
              <a:rPr lang="en-US" sz="4400" dirty="0">
                <a:solidFill>
                  <a:schemeClr val="bg1"/>
                </a:solidFill>
              </a:rPr>
              <a:t>DOMAIN OF BELIEVER’S OBEDIENCE</a:t>
            </a:r>
          </a:p>
        </p:txBody>
      </p:sp>
    </p:spTree>
    <p:extLst>
      <p:ext uri="{BB962C8B-B14F-4D97-AF65-F5344CB8AC3E}">
        <p14:creationId xmlns:p14="http://schemas.microsoft.com/office/powerpoint/2010/main" val="359567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9" name="Group 2">
            <a:extLst>
              <a:ext uri="{FF2B5EF4-FFF2-40B4-BE49-F238E27FC236}">
                <a16:creationId xmlns:a16="http://schemas.microsoft.com/office/drawing/2014/main" id="{6B6565A0-586B-4B2F-01F7-2563190716C9}"/>
              </a:ext>
            </a:extLst>
          </p:cNvPr>
          <p:cNvGrpSpPr>
            <a:grpSpLocks/>
          </p:cNvGrpSpPr>
          <p:nvPr/>
        </p:nvGrpSpPr>
        <p:grpSpPr bwMode="auto">
          <a:xfrm>
            <a:off x="1755776" y="1217614"/>
            <a:ext cx="9447213" cy="4879975"/>
            <a:chOff x="0" y="816"/>
            <a:chExt cx="5951" cy="3057"/>
          </a:xfrm>
        </p:grpSpPr>
        <p:grpSp>
          <p:nvGrpSpPr>
            <p:cNvPr id="80903" name="Group 4">
              <a:extLst>
                <a:ext uri="{FF2B5EF4-FFF2-40B4-BE49-F238E27FC236}">
                  <a16:creationId xmlns:a16="http://schemas.microsoft.com/office/drawing/2014/main" id="{50D94D97-5C95-2217-13D3-393CA582D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16"/>
              <a:ext cx="5951" cy="3057"/>
              <a:chOff x="384" y="688"/>
              <a:chExt cx="6308" cy="3296"/>
            </a:xfrm>
          </p:grpSpPr>
          <p:sp>
            <p:nvSpPr>
              <p:cNvPr id="80904" name="AutoShape 5">
                <a:extLst>
                  <a:ext uri="{FF2B5EF4-FFF2-40B4-BE49-F238E27FC236}">
                    <a16:creationId xmlns:a16="http://schemas.microsoft.com/office/drawing/2014/main" id="{3F8FF5A1-F850-FD37-9BB3-8DC611C6C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025"/>
                <a:ext cx="1167" cy="980"/>
              </a:xfrm>
              <a:prstGeom prst="triangle">
                <a:avLst>
                  <a:gd name="adj" fmla="val 50000"/>
                </a:avLst>
              </a:prstGeom>
              <a:solidFill>
                <a:srgbClr val="FFCC00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0905" name="Oval 6">
                <a:extLst>
                  <a:ext uri="{FF2B5EF4-FFF2-40B4-BE49-F238E27FC236}">
                    <a16:creationId xmlns:a16="http://schemas.microsoft.com/office/drawing/2014/main" id="{1ACD6248-6956-5B90-CF0F-885A66802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0" y="1615"/>
                <a:ext cx="538" cy="1750"/>
              </a:xfrm>
              <a:prstGeom prst="ellips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51" name="WordArt 7">
                <a:extLst>
                  <a:ext uri="{FF2B5EF4-FFF2-40B4-BE49-F238E27FC236}">
                    <a16:creationId xmlns:a16="http://schemas.microsoft.com/office/drawing/2014/main" id="{E07DB8CE-B83A-46F4-CDFB-D33B9F19CB4E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 rot="5400000">
                <a:off x="1482" y="2348"/>
                <a:ext cx="1596" cy="234"/>
              </a:xfrm>
              <a:prstGeom prst="rect">
                <a:avLst/>
              </a:prstGeom>
            </p:spPr>
            <p:txBody>
              <a:bodyPr vert="wordArtVert" wrap="none" fromWordArt="1">
                <a:prstTxWarp prst="textPlain">
                  <a:avLst>
                    <a:gd name="adj" fmla="val 49940"/>
                  </a:avLst>
                </a:prstTxWarp>
              </a:bodyPr>
              <a:lstStyle/>
              <a:p>
                <a:pPr 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kern="10" spc="50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  <a:ea typeface="Book Antiqua"/>
                    <a:cs typeface="Book Antiqua"/>
                  </a:rPr>
                  <a:t>ADAM’S SI</a:t>
                </a:r>
                <a:r>
                  <a:rPr lang="en-US" sz="1000" kern="10" spc="50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  <a:ea typeface="Book Antiqua"/>
                    <a:cs typeface="Book Antiqua"/>
                  </a:rPr>
                  <a:t>N</a:t>
                </a:r>
              </a:p>
            </p:txBody>
          </p:sp>
          <p:sp>
            <p:nvSpPr>
              <p:cNvPr id="80907" name="Line 8">
                <a:extLst>
                  <a:ext uri="{FF2B5EF4-FFF2-40B4-BE49-F238E27FC236}">
                    <a16:creationId xmlns:a16="http://schemas.microsoft.com/office/drawing/2014/main" id="{71A43A44-0816-AC30-326B-89D8F2A81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7" y="1255"/>
                <a:ext cx="3852" cy="1339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0908" name="Line 9">
                <a:extLst>
                  <a:ext uri="{FF2B5EF4-FFF2-40B4-BE49-F238E27FC236}">
                    <a16:creationId xmlns:a16="http://schemas.microsoft.com/office/drawing/2014/main" id="{1DAB3EC7-D364-68DB-93B8-2E1A414799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71" y="2559"/>
                <a:ext cx="4153" cy="1425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0909" name="WordArt 10">
                <a:extLst>
                  <a:ext uri="{FF2B5EF4-FFF2-40B4-BE49-F238E27FC236}">
                    <a16:creationId xmlns:a16="http://schemas.microsoft.com/office/drawing/2014/main" id="{2E7659D6-9902-0251-801F-8ACDAC7EC9F6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711" y="2470"/>
                <a:ext cx="606" cy="505"/>
              </a:xfrm>
              <a:prstGeom prst="rect">
                <a:avLst/>
              </a:prstGeom>
            </p:spPr>
            <p:txBody>
              <a:bodyPr wrap="none" fromWordArt="1">
                <a:prstTxWarp prst="textTriangle">
                  <a:avLst>
                    <a:gd name="adj" fmla="val 20037"/>
                  </a:avLst>
                </a:prstTxWarp>
                <a:scene3d>
                  <a:camera prst="legacyObliqueTopLeft"/>
                  <a:lightRig rig="legacyNormal3" dir="r"/>
                </a:scene3d>
                <a:sp3d extrusionH="201600" prstMaterial="legacyMatte">
                  <a:extrusionClr>
                    <a:srgbClr val="0066CC"/>
                  </a:extrusionClr>
                  <a:contourClr>
                    <a:schemeClr val="tx1"/>
                  </a:contourClr>
                </a:sp3d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kern="10">
                    <a:ln w="9525"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Lucida Console" panose="020B0609040504020204" pitchFamily="49" charset="0"/>
                    <a:ea typeface="ＭＳ Ｐゴシック" panose="020B0600070205080204" pitchFamily="34" charset="-128"/>
                  </a:rPr>
                  <a:t>GOD</a:t>
                </a:r>
              </a:p>
            </p:txBody>
          </p:sp>
          <p:grpSp>
            <p:nvGrpSpPr>
              <p:cNvPr id="80910" name="Group 11">
                <a:extLst>
                  <a:ext uri="{FF2B5EF4-FFF2-40B4-BE49-F238E27FC236}">
                    <a16:creationId xmlns:a16="http://schemas.microsoft.com/office/drawing/2014/main" id="{1B983C13-174C-8308-3C7D-B0EE9FAB29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67" y="912"/>
                <a:ext cx="1260" cy="3020"/>
                <a:chOff x="2856" y="480"/>
                <a:chExt cx="1296" cy="3256"/>
              </a:xfrm>
            </p:grpSpPr>
            <p:sp>
              <p:nvSpPr>
                <p:cNvPr id="80918" name="Freeform 12">
                  <a:extLst>
                    <a:ext uri="{FF2B5EF4-FFF2-40B4-BE49-F238E27FC236}">
                      <a16:creationId xmlns:a16="http://schemas.microsoft.com/office/drawing/2014/main" id="{FA55A20C-BA3E-58BD-6E73-B4D92E7FBA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" y="480"/>
                  <a:ext cx="888" cy="3136"/>
                </a:xfrm>
                <a:custGeom>
                  <a:avLst/>
                  <a:gdLst>
                    <a:gd name="T0" fmla="*/ 888 w 888"/>
                    <a:gd name="T1" fmla="*/ 3120 h 3136"/>
                    <a:gd name="T2" fmla="*/ 312 w 888"/>
                    <a:gd name="T3" fmla="*/ 3120 h 3136"/>
                    <a:gd name="T4" fmla="*/ 312 w 888"/>
                    <a:gd name="T5" fmla="*/ 3024 h 3136"/>
                    <a:gd name="T6" fmla="*/ 120 w 888"/>
                    <a:gd name="T7" fmla="*/ 2880 h 3136"/>
                    <a:gd name="T8" fmla="*/ 312 w 888"/>
                    <a:gd name="T9" fmla="*/ 2880 h 3136"/>
                    <a:gd name="T10" fmla="*/ 24 w 888"/>
                    <a:gd name="T11" fmla="*/ 2640 h 3136"/>
                    <a:gd name="T12" fmla="*/ 360 w 888"/>
                    <a:gd name="T13" fmla="*/ 2400 h 3136"/>
                    <a:gd name="T14" fmla="*/ 24 w 888"/>
                    <a:gd name="T15" fmla="*/ 2064 h 3136"/>
                    <a:gd name="T16" fmla="*/ 216 w 888"/>
                    <a:gd name="T17" fmla="*/ 1920 h 3136"/>
                    <a:gd name="T18" fmla="*/ 24 w 888"/>
                    <a:gd name="T19" fmla="*/ 1584 h 3136"/>
                    <a:gd name="T20" fmla="*/ 120 w 888"/>
                    <a:gd name="T21" fmla="*/ 1200 h 3136"/>
                    <a:gd name="T22" fmla="*/ 312 w 888"/>
                    <a:gd name="T23" fmla="*/ 480 h 3136"/>
                    <a:gd name="T24" fmla="*/ 360 w 888"/>
                    <a:gd name="T25" fmla="*/ 336 h 3136"/>
                    <a:gd name="T26" fmla="*/ 696 w 888"/>
                    <a:gd name="T27" fmla="*/ 0 h 3136"/>
                    <a:gd name="T28" fmla="*/ 840 w 888"/>
                    <a:gd name="T29" fmla="*/ 336 h 31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888"/>
                    <a:gd name="T46" fmla="*/ 0 h 3136"/>
                    <a:gd name="T47" fmla="*/ 888 w 888"/>
                    <a:gd name="T48" fmla="*/ 3136 h 31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888" h="3136">
                      <a:moveTo>
                        <a:pt x="888" y="3120"/>
                      </a:moveTo>
                      <a:cubicBezTo>
                        <a:pt x="648" y="3128"/>
                        <a:pt x="408" y="3136"/>
                        <a:pt x="312" y="3120"/>
                      </a:cubicBezTo>
                      <a:cubicBezTo>
                        <a:pt x="216" y="3104"/>
                        <a:pt x="344" y="3064"/>
                        <a:pt x="312" y="3024"/>
                      </a:cubicBezTo>
                      <a:cubicBezTo>
                        <a:pt x="280" y="2984"/>
                        <a:pt x="120" y="2904"/>
                        <a:pt x="120" y="2880"/>
                      </a:cubicBezTo>
                      <a:cubicBezTo>
                        <a:pt x="120" y="2856"/>
                        <a:pt x="328" y="2920"/>
                        <a:pt x="312" y="2880"/>
                      </a:cubicBezTo>
                      <a:cubicBezTo>
                        <a:pt x="296" y="2840"/>
                        <a:pt x="16" y="2720"/>
                        <a:pt x="24" y="2640"/>
                      </a:cubicBezTo>
                      <a:cubicBezTo>
                        <a:pt x="32" y="2560"/>
                        <a:pt x="360" y="2496"/>
                        <a:pt x="360" y="2400"/>
                      </a:cubicBezTo>
                      <a:cubicBezTo>
                        <a:pt x="360" y="2304"/>
                        <a:pt x="48" y="2144"/>
                        <a:pt x="24" y="2064"/>
                      </a:cubicBezTo>
                      <a:cubicBezTo>
                        <a:pt x="0" y="1984"/>
                        <a:pt x="216" y="2000"/>
                        <a:pt x="216" y="1920"/>
                      </a:cubicBezTo>
                      <a:cubicBezTo>
                        <a:pt x="216" y="1840"/>
                        <a:pt x="40" y="1704"/>
                        <a:pt x="24" y="1584"/>
                      </a:cubicBezTo>
                      <a:cubicBezTo>
                        <a:pt x="8" y="1464"/>
                        <a:pt x="72" y="1384"/>
                        <a:pt x="120" y="1200"/>
                      </a:cubicBezTo>
                      <a:cubicBezTo>
                        <a:pt x="168" y="1016"/>
                        <a:pt x="272" y="624"/>
                        <a:pt x="312" y="480"/>
                      </a:cubicBezTo>
                      <a:cubicBezTo>
                        <a:pt x="352" y="336"/>
                        <a:pt x="296" y="416"/>
                        <a:pt x="360" y="336"/>
                      </a:cubicBezTo>
                      <a:cubicBezTo>
                        <a:pt x="424" y="256"/>
                        <a:pt x="616" y="0"/>
                        <a:pt x="696" y="0"/>
                      </a:cubicBezTo>
                      <a:cubicBezTo>
                        <a:pt x="776" y="0"/>
                        <a:pt x="808" y="168"/>
                        <a:pt x="840" y="336"/>
                      </a:cubicBez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0919" name="Freeform 13">
                  <a:extLst>
                    <a:ext uri="{FF2B5EF4-FFF2-40B4-BE49-F238E27FC236}">
                      <a16:creationId xmlns:a16="http://schemas.microsoft.com/office/drawing/2014/main" id="{4543E0A5-27F6-38E3-DE8D-9DA4307D7B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4" y="816"/>
                  <a:ext cx="648" cy="2808"/>
                </a:xfrm>
                <a:custGeom>
                  <a:avLst/>
                  <a:gdLst>
                    <a:gd name="T0" fmla="*/ 192 w 648"/>
                    <a:gd name="T1" fmla="*/ 0 h 2808"/>
                    <a:gd name="T2" fmla="*/ 288 w 648"/>
                    <a:gd name="T3" fmla="*/ 240 h 2808"/>
                    <a:gd name="T4" fmla="*/ 336 w 648"/>
                    <a:gd name="T5" fmla="*/ 528 h 2808"/>
                    <a:gd name="T6" fmla="*/ 192 w 648"/>
                    <a:gd name="T7" fmla="*/ 624 h 2808"/>
                    <a:gd name="T8" fmla="*/ 192 w 648"/>
                    <a:gd name="T9" fmla="*/ 912 h 2808"/>
                    <a:gd name="T10" fmla="*/ 528 w 648"/>
                    <a:gd name="T11" fmla="*/ 912 h 2808"/>
                    <a:gd name="T12" fmla="*/ 192 w 648"/>
                    <a:gd name="T13" fmla="*/ 1152 h 2808"/>
                    <a:gd name="T14" fmla="*/ 192 w 648"/>
                    <a:gd name="T15" fmla="*/ 1440 h 2808"/>
                    <a:gd name="T16" fmla="*/ 432 w 648"/>
                    <a:gd name="T17" fmla="*/ 1728 h 2808"/>
                    <a:gd name="T18" fmla="*/ 336 w 648"/>
                    <a:gd name="T19" fmla="*/ 2160 h 2808"/>
                    <a:gd name="T20" fmla="*/ 288 w 648"/>
                    <a:gd name="T21" fmla="*/ 2304 h 2808"/>
                    <a:gd name="T22" fmla="*/ 480 w 648"/>
                    <a:gd name="T23" fmla="*/ 2112 h 2808"/>
                    <a:gd name="T24" fmla="*/ 624 w 648"/>
                    <a:gd name="T25" fmla="*/ 2400 h 2808"/>
                    <a:gd name="T26" fmla="*/ 336 w 648"/>
                    <a:gd name="T27" fmla="*/ 2592 h 2808"/>
                    <a:gd name="T28" fmla="*/ 336 w 648"/>
                    <a:gd name="T29" fmla="*/ 2688 h 2808"/>
                    <a:gd name="T30" fmla="*/ 384 w 648"/>
                    <a:gd name="T31" fmla="*/ 2784 h 2808"/>
                    <a:gd name="T32" fmla="*/ 240 w 648"/>
                    <a:gd name="T33" fmla="*/ 2784 h 2808"/>
                    <a:gd name="T34" fmla="*/ 0 w 648"/>
                    <a:gd name="T35" fmla="*/ 2784 h 280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648"/>
                    <a:gd name="T55" fmla="*/ 0 h 2808"/>
                    <a:gd name="T56" fmla="*/ 648 w 648"/>
                    <a:gd name="T57" fmla="*/ 2808 h 280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648" h="2808">
                      <a:moveTo>
                        <a:pt x="192" y="0"/>
                      </a:moveTo>
                      <a:cubicBezTo>
                        <a:pt x="228" y="76"/>
                        <a:pt x="264" y="152"/>
                        <a:pt x="288" y="240"/>
                      </a:cubicBezTo>
                      <a:cubicBezTo>
                        <a:pt x="312" y="328"/>
                        <a:pt x="352" y="464"/>
                        <a:pt x="336" y="528"/>
                      </a:cubicBezTo>
                      <a:cubicBezTo>
                        <a:pt x="320" y="592"/>
                        <a:pt x="216" y="560"/>
                        <a:pt x="192" y="624"/>
                      </a:cubicBezTo>
                      <a:cubicBezTo>
                        <a:pt x="168" y="688"/>
                        <a:pt x="136" y="864"/>
                        <a:pt x="192" y="912"/>
                      </a:cubicBezTo>
                      <a:cubicBezTo>
                        <a:pt x="248" y="960"/>
                        <a:pt x="528" y="872"/>
                        <a:pt x="528" y="912"/>
                      </a:cubicBezTo>
                      <a:cubicBezTo>
                        <a:pt x="528" y="952"/>
                        <a:pt x="248" y="1064"/>
                        <a:pt x="192" y="1152"/>
                      </a:cubicBezTo>
                      <a:cubicBezTo>
                        <a:pt x="136" y="1240"/>
                        <a:pt x="152" y="1344"/>
                        <a:pt x="192" y="1440"/>
                      </a:cubicBezTo>
                      <a:cubicBezTo>
                        <a:pt x="232" y="1536"/>
                        <a:pt x="408" y="1608"/>
                        <a:pt x="432" y="1728"/>
                      </a:cubicBezTo>
                      <a:cubicBezTo>
                        <a:pt x="456" y="1848"/>
                        <a:pt x="360" y="2064"/>
                        <a:pt x="336" y="2160"/>
                      </a:cubicBezTo>
                      <a:cubicBezTo>
                        <a:pt x="312" y="2256"/>
                        <a:pt x="264" y="2312"/>
                        <a:pt x="288" y="2304"/>
                      </a:cubicBezTo>
                      <a:cubicBezTo>
                        <a:pt x="312" y="2296"/>
                        <a:pt x="424" y="2096"/>
                        <a:pt x="480" y="2112"/>
                      </a:cubicBezTo>
                      <a:cubicBezTo>
                        <a:pt x="536" y="2128"/>
                        <a:pt x="648" y="2320"/>
                        <a:pt x="624" y="2400"/>
                      </a:cubicBezTo>
                      <a:cubicBezTo>
                        <a:pt x="600" y="2480"/>
                        <a:pt x="384" y="2544"/>
                        <a:pt x="336" y="2592"/>
                      </a:cubicBezTo>
                      <a:cubicBezTo>
                        <a:pt x="288" y="2640"/>
                        <a:pt x="328" y="2656"/>
                        <a:pt x="336" y="2688"/>
                      </a:cubicBezTo>
                      <a:cubicBezTo>
                        <a:pt x="344" y="2720"/>
                        <a:pt x="400" y="2768"/>
                        <a:pt x="384" y="2784"/>
                      </a:cubicBezTo>
                      <a:cubicBezTo>
                        <a:pt x="368" y="2800"/>
                        <a:pt x="304" y="2784"/>
                        <a:pt x="240" y="2784"/>
                      </a:cubicBezTo>
                      <a:cubicBezTo>
                        <a:pt x="176" y="2784"/>
                        <a:pt x="8" y="2808"/>
                        <a:pt x="0" y="2784"/>
                      </a:cubicBezTo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0920" name="WordArt 14">
                  <a:extLst>
                    <a:ext uri="{FF2B5EF4-FFF2-40B4-BE49-F238E27FC236}">
                      <a16:creationId xmlns:a16="http://schemas.microsoft.com/office/drawing/2014/main" id="{623CE9C3-074F-1A69-1F11-C9ADC9C81688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 rot="5400000">
                  <a:off x="1902" y="1942"/>
                  <a:ext cx="3108" cy="480"/>
                </a:xfrm>
                <a:prstGeom prst="rect">
                  <a:avLst/>
                </a:prstGeom>
              </p:spPr>
              <p:txBody>
                <a:bodyPr vert="wordArtVert" wrap="none" fromWordArt="1">
                  <a:prstTxWarp prst="textPlain">
                    <a:avLst>
                      <a:gd name="adj" fmla="val 55648"/>
                    </a:avLst>
                  </a:prstTxWarp>
                </a:bodyPr>
                <a:lstStyle/>
                <a:p>
                  <a:pPr algn="ctr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3600" kern="10"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effectLst>
                        <a:outerShdw dist="53882" dir="2700000" algn="ctr" rotWithShape="0">
                          <a:srgbClr val="CBCBCB">
                            <a:alpha val="74997"/>
                          </a:srgbClr>
                        </a:outerShdw>
                      </a:effectLst>
                      <a:latin typeface="Times New Roman" panose="02020603050405020304" pitchFamily="18" charset="0"/>
                      <a:ea typeface="ＭＳ Ｐゴシック" panose="020B0600070205080204" pitchFamily="34" charset="-128"/>
                      <a:cs typeface="Times New Roman" panose="02020603050405020304" pitchFamily="18" charset="0"/>
                    </a:rPr>
                    <a:t>DISTORTION</a:t>
                  </a:r>
                </a:p>
              </p:txBody>
            </p:sp>
          </p:grpSp>
          <p:sp>
            <p:nvSpPr>
              <p:cNvPr id="80911" name="Rectangle 15">
                <a:extLst>
                  <a:ext uri="{FF2B5EF4-FFF2-40B4-BE49-F238E27FC236}">
                    <a16:creationId xmlns:a16="http://schemas.microsoft.com/office/drawing/2014/main" id="{0FA24BFB-3144-9868-C2FF-624BD9A9D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440"/>
                <a:ext cx="336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0912" name="Rectangle 16">
                <a:extLst>
                  <a:ext uri="{FF2B5EF4-FFF2-40B4-BE49-F238E27FC236}">
                    <a16:creationId xmlns:a16="http://schemas.microsoft.com/office/drawing/2014/main" id="{C944CF12-AB21-49C4-E56F-F86BFBB13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6" y="1440"/>
                <a:ext cx="336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0913" name="WordArt 17">
                <a:extLst>
                  <a:ext uri="{FF2B5EF4-FFF2-40B4-BE49-F238E27FC236}">
                    <a16:creationId xmlns:a16="http://schemas.microsoft.com/office/drawing/2014/main" id="{C18D2B65-7F2D-EF49-6E2E-D227E76849BC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4956" y="1639"/>
                <a:ext cx="1736" cy="1105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36227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kern="1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Bible</a:t>
                </a:r>
              </a:p>
            </p:txBody>
          </p:sp>
          <p:sp>
            <p:nvSpPr>
              <p:cNvPr id="80914" name="Freeform 18">
                <a:extLst>
                  <a:ext uri="{FF2B5EF4-FFF2-40B4-BE49-F238E27FC236}">
                    <a16:creationId xmlns:a16="http://schemas.microsoft.com/office/drawing/2014/main" id="{B975C2B8-FCF8-ABC9-5FA8-66365EB49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6" y="688"/>
                <a:ext cx="3840" cy="1424"/>
              </a:xfrm>
              <a:custGeom>
                <a:avLst/>
                <a:gdLst>
                  <a:gd name="T0" fmla="*/ 0 w 3840"/>
                  <a:gd name="T1" fmla="*/ 1424 h 1424"/>
                  <a:gd name="T2" fmla="*/ 1008 w 3840"/>
                  <a:gd name="T3" fmla="*/ 416 h 1424"/>
                  <a:gd name="T4" fmla="*/ 2208 w 3840"/>
                  <a:gd name="T5" fmla="*/ 32 h 1424"/>
                  <a:gd name="T6" fmla="*/ 3408 w 3840"/>
                  <a:gd name="T7" fmla="*/ 224 h 1424"/>
                  <a:gd name="T8" fmla="*/ 3840 w 3840"/>
                  <a:gd name="T9" fmla="*/ 752 h 14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40"/>
                  <a:gd name="T16" fmla="*/ 0 h 1424"/>
                  <a:gd name="T17" fmla="*/ 3840 w 3840"/>
                  <a:gd name="T18" fmla="*/ 1424 h 14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40" h="1424">
                    <a:moveTo>
                      <a:pt x="0" y="1424"/>
                    </a:moveTo>
                    <a:cubicBezTo>
                      <a:pt x="320" y="1036"/>
                      <a:pt x="640" y="648"/>
                      <a:pt x="1008" y="416"/>
                    </a:cubicBezTo>
                    <a:cubicBezTo>
                      <a:pt x="1376" y="184"/>
                      <a:pt x="1808" y="64"/>
                      <a:pt x="2208" y="32"/>
                    </a:cubicBezTo>
                    <a:cubicBezTo>
                      <a:pt x="2608" y="0"/>
                      <a:pt x="3136" y="104"/>
                      <a:pt x="3408" y="224"/>
                    </a:cubicBezTo>
                    <a:cubicBezTo>
                      <a:pt x="3680" y="344"/>
                      <a:pt x="3792" y="656"/>
                      <a:pt x="3840" y="7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0915" name="Line 19">
                <a:extLst>
                  <a:ext uri="{FF2B5EF4-FFF2-40B4-BE49-F238E27FC236}">
                    <a16:creationId xmlns:a16="http://schemas.microsoft.com/office/drawing/2014/main" id="{6DC73D70-0053-3B62-3951-2595FB3E6C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1296"/>
                <a:ext cx="48" cy="144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80916" name="Line 20">
                <a:extLst>
                  <a:ext uri="{FF2B5EF4-FFF2-40B4-BE49-F238E27FC236}">
                    <a16:creationId xmlns:a16="http://schemas.microsoft.com/office/drawing/2014/main" id="{8C293651-3729-02B2-07CA-C67E93042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52" y="1392"/>
                <a:ext cx="144" cy="48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165" name="WordArt 21">
                <a:extLst>
                  <a:ext uri="{FF2B5EF4-FFF2-40B4-BE49-F238E27FC236}">
                    <a16:creationId xmlns:a16="http://schemas.microsoft.com/office/drawing/2014/main" id="{8CB0BE48-2A02-C1A2-D9ED-E75D6DB3358B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350" y="860"/>
                <a:ext cx="3995" cy="1403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614437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000" kern="1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ea typeface="Arial"/>
                    <a:cs typeface="Arial"/>
                  </a:rPr>
                  <a:t>  </a:t>
                </a:r>
                <a:r>
                  <a:rPr lang="en-US" sz="2000" kern="1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ea typeface="Arial"/>
                    <a:cs typeface="Arial"/>
                  </a:rPr>
                  <a:t>Revelation  1 </a:t>
                </a:r>
                <a:r>
                  <a:rPr lang="en-US" sz="2000" kern="10" dirty="0" err="1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ea typeface="Arial"/>
                    <a:cs typeface="Arial"/>
                  </a:rPr>
                  <a:t>Cor</a:t>
                </a:r>
                <a:r>
                  <a:rPr lang="en-US" sz="2000" kern="10" dirty="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ea typeface="Arial"/>
                    <a:cs typeface="Arial"/>
                  </a:rPr>
                  <a:t> 2:6-10    </a:t>
                </a:r>
              </a:p>
            </p:txBody>
          </p:sp>
        </p:grpSp>
        <p:sp>
          <p:nvSpPr>
            <p:cNvPr id="80902" name="Rectangle 23">
              <a:extLst>
                <a:ext uri="{FF2B5EF4-FFF2-40B4-BE49-F238E27FC236}">
                  <a16:creationId xmlns:a16="http://schemas.microsoft.com/office/drawing/2014/main" id="{60F8FDBE-CE9A-E9F1-626D-824A918AA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360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6169" name="Rectangle 25">
            <a:extLst>
              <a:ext uri="{FF2B5EF4-FFF2-40B4-BE49-F238E27FC236}">
                <a16:creationId xmlns:a16="http://schemas.microsoft.com/office/drawing/2014/main" id="{F140C41D-A13C-14E2-B6BF-168D1F14F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GOD’S SOLUTION TO THE DILEMMA</a:t>
            </a:r>
            <a:endParaRPr lang="en-US" altLang="en-US" sz="4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629</Words>
  <Application>Microsoft Macintosh PowerPoint</Application>
  <PresentationFormat>Widescreen</PresentationFormat>
  <Paragraphs>62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Book Antiqua</vt:lpstr>
      <vt:lpstr>Calibri</vt:lpstr>
      <vt:lpstr>Helvetica</vt:lpstr>
      <vt:lpstr>Lucida Console</vt:lpstr>
      <vt:lpstr>Monotype Sorts</vt:lpstr>
      <vt:lpstr>Times New Roman</vt:lpstr>
      <vt:lpstr>Default Design</vt:lpstr>
      <vt:lpstr>BiblicalELearning.org  KNOWING GOD’S WILL:   A BIBLICAL MODEL  Gary T. Meadors, Th.D.  ASSESSMENT [GM 6] </vt:lpstr>
      <vt:lpstr>DISCERNING GOD’S WILL REQUIRES…</vt:lpstr>
      <vt:lpstr>PowerPoint Presentation</vt:lpstr>
      <vt:lpstr>GRAPPLING WITH TERMS THAT AFFIRM GOD’S ULTIMATE CONTROL OF HIS CREATION</vt:lpstr>
      <vt:lpstr>GOD’S DECREETIVE WILL</vt:lpstr>
      <vt:lpstr>HOW DO THESE THREE TERMS RELATE TO EACH OTHER?</vt:lpstr>
      <vt:lpstr>KEY OBSERVATIONS ... </vt:lpstr>
      <vt:lpstr>GOD’S MORAL WILL (ETHICS)</vt:lpstr>
      <vt:lpstr>GOD’S SOLUTION TO THE DILEMMA</vt:lpstr>
      <vt:lpstr>“PERSONAL” WILL ?</vt:lpstr>
      <vt:lpstr>TRANSFORMATION IS A RATIONAL PROCESS BASED ON  BIBLICAL TEACHING.</vt:lpstr>
      <vt:lpstr>The Transformed Mind (Romans 12:1-2) </vt:lpstr>
      <vt:lpstr>PowerPoint Presentation</vt:lpstr>
      <vt:lpstr>GOAL OF THIS STUDY…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10</cp:revision>
  <cp:lastPrinted>2024-12-06T17:39:18Z</cp:lastPrinted>
  <dcterms:created xsi:type="dcterms:W3CDTF">2024-06-17T23:43:17Z</dcterms:created>
  <dcterms:modified xsi:type="dcterms:W3CDTF">2024-12-19T01:55:40Z</dcterms:modified>
</cp:coreProperties>
</file>