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8"/>
  </p:notesMasterIdLst>
  <p:sldIdLst>
    <p:sldId id="277" r:id="rId2"/>
    <p:sldId id="320" r:id="rId3"/>
    <p:sldId id="335" r:id="rId4"/>
    <p:sldId id="377" r:id="rId5"/>
    <p:sldId id="380" r:id="rId6"/>
    <p:sldId id="379" r:id="rId7"/>
    <p:sldId id="381" r:id="rId8"/>
    <p:sldId id="382" r:id="rId9"/>
    <p:sldId id="383" r:id="rId10"/>
    <p:sldId id="345" r:id="rId11"/>
    <p:sldId id="385" r:id="rId12"/>
    <p:sldId id="321" r:id="rId13"/>
    <p:sldId id="343" r:id="rId14"/>
    <p:sldId id="342" r:id="rId15"/>
    <p:sldId id="292" r:id="rId16"/>
    <p:sldId id="37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060"/>
    <p:restoredTop sz="94366"/>
  </p:normalViewPr>
  <p:slideViewPr>
    <p:cSldViewPr snapToGrid="0">
      <p:cViewPr varScale="1">
        <p:scale>
          <a:sx n="96" d="100"/>
          <a:sy n="96" d="100"/>
        </p:scale>
        <p:origin x="192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1C82D6-B5FF-8E47-A940-9A14076A4C93}" type="datetimeFigureOut">
              <a:rPr lang="en-US" smtClean="0"/>
              <a:t>12/16/24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733E75-A7FE-A24B-9ED1-CB5C9C2C5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209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7D833E1-F135-034C-89A2-0663B23511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47793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833E1-F135-034C-89A2-0663B23511E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7774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833E1-F135-034C-89A2-0663B23511E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405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7D833E1-F135-034C-89A2-0663B23511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3995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7D833E1-F135-034C-89A2-0663B23511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1510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833E1-F135-034C-89A2-0663B23511E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8303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833E1-F135-034C-89A2-0663B23511E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6559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833E1-F135-034C-89A2-0663B23511E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5009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833E1-F135-034C-89A2-0663B23511E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9968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833E1-F135-034C-89A2-0663B23511E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6291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833E1-F135-034C-89A2-0663B23511E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742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833E1-F135-034C-89A2-0663B23511E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221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41AFBC9-3E25-35AA-6D96-A300C80A22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5A4421-9A2E-B002-0DA6-7E160ABFCD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5561DE-32C2-2846-1164-CB735A6751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32B11D-4679-5249-897F-972A3B76AE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9821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FD1183C-08BA-9245-2AAE-85F892C693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03D6215-A91B-F46B-8FD5-30A20D12F5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83D03CE-C550-11F6-95BA-8B58BFF283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322B85-AA51-F94D-9408-2A1EB516FE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9581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86804A-C092-495C-EFD1-88B18C4068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DDCF5B-296A-F874-9629-80C610130B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5B03B5-36D3-B6A2-2CB0-ABC33713C6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42E3F0-F67D-1640-8449-28631ED5E0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82127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A44672-F6CD-8E45-AF88-99F7A6D219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A9EDFF-A583-B36A-B86C-CF88BF2901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BFE77E-0F4A-EB05-4893-874DE48AF8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3AF453-56AA-D44D-8136-15431C16D9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1335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BD8D28E-2EE3-5FF0-38C5-C6CE9BACD2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FC842C-AF00-C385-0109-767708CA86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4F56ED7-EE61-8E9F-A23D-FBC046365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623E3C-0EFC-FD4C-B56A-574DC22F22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5337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0F355A0-F4AC-7954-18BA-A6FA0F3F2F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58C8ED8-A6FE-A5A7-157A-7AFEA30242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2CE72D-D88C-5DFE-B81B-49A787C848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747612-CD86-764C-812B-F693076E1D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8255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B5FFE9-3AA6-C25B-E89D-4BC22D00D6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2F2E26-65F1-292A-1142-E2986BFB91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23A92A-119C-AE95-D52C-5E3BB5795C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D04F54-CB90-2D4B-8F37-FCC9C68864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603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FC38E87-67D1-FE2C-5F87-2B9BC623CA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F394527-4862-2A5E-ABDB-59C027EBFC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5C7745D-536F-C3BD-A4D1-1D21213D01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0A0721-36F4-C84B-A2C0-AE8EDE2B1F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6983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F8CE23C-7B8F-3864-8E13-DEC6785C6E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8889A4F-F537-625C-5EB2-510924F5AD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3BF4536-2455-3575-0A75-BE59437542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F5148-E167-1748-9635-C65F8AA758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9829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2EB3B5A-3F4C-C990-3F9F-31FD345325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9ED08EC-0D33-7D76-A3E5-A8BDC01FC6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C822F20-A142-B1CC-F2BC-E36C9F5B6D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D63D15-7129-9249-921E-41A260C919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2317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80759A-84E3-6937-16DE-0CF468A7ED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55A80D-D5D0-39AE-4BFF-078A98762A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65F734-2DCF-00EC-28B9-9F1BF76301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F1D90A-E778-3A48-AF2D-1B114F8282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0593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36BF7C-9CD7-567C-6EF8-C258B47A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C57C92-B904-4E51-B7FB-A8C429FE45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B9B815-4BA8-8D0A-4F64-5D0269B422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EB7EE-E2B4-0544-9C34-7B72BCEC5C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739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A8E5866-23F3-186F-BEC5-3317D35B50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EE58B23-6B6E-819B-11BC-06A17FB05A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F919DE6-09FB-DCC7-FF76-A0F6B75EF9B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1C7A8D5-3954-CBD8-6E42-9D37AE6BD1A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A1954E8-F8ED-AFFF-FE56-D9F4C658016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03245A7-BC29-3248-B4C8-D5FCF9FBE5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60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>
            <a:extLst>
              <a:ext uri="{FF2B5EF4-FFF2-40B4-BE49-F238E27FC236}">
                <a16:creationId xmlns:a16="http://schemas.microsoft.com/office/drawing/2014/main" id="{99768247-8A30-6FBE-34C6-476D98596E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97408" y="0"/>
            <a:ext cx="10948416" cy="6858000"/>
          </a:xfrm>
        </p:spPr>
        <p:txBody>
          <a:bodyPr anchor="ctr"/>
          <a:lstStyle/>
          <a:p>
            <a:r>
              <a:rPr lang="en-US" altLang="en-US" dirty="0" err="1">
                <a:solidFill>
                  <a:srgbClr val="FF9933"/>
                </a:solidFill>
              </a:rPr>
              <a:t>BiblicalELearning.org</a:t>
            </a:r>
            <a:br>
              <a:rPr lang="en-US" altLang="en-US" dirty="0">
                <a:solidFill>
                  <a:srgbClr val="FF9933"/>
                </a:solidFill>
              </a:rPr>
            </a:br>
            <a:br>
              <a:rPr lang="en-US" altLang="en-US" dirty="0">
                <a:solidFill>
                  <a:srgbClr val="FF9933"/>
                </a:solidFill>
              </a:rPr>
            </a:br>
            <a:r>
              <a:rPr lang="en-US" altLang="en-US" dirty="0">
                <a:solidFill>
                  <a:srgbClr val="FF9933"/>
                </a:solidFill>
              </a:rPr>
              <a:t>KNOWING GOD’S WILL:  </a:t>
            </a:r>
            <a:br>
              <a:rPr lang="en-US" altLang="en-US" dirty="0">
                <a:solidFill>
                  <a:srgbClr val="FF9933"/>
                </a:solidFill>
              </a:rPr>
            </a:br>
            <a:r>
              <a:rPr lang="en-US" altLang="en-US" dirty="0">
                <a:solidFill>
                  <a:srgbClr val="FF9933"/>
                </a:solidFill>
              </a:rPr>
              <a:t>HOW TO READ THE NEW TESTAMENT</a:t>
            </a:r>
            <a:br>
              <a:rPr lang="en-US" altLang="en-US" dirty="0">
                <a:solidFill>
                  <a:srgbClr val="FF9933"/>
                </a:solidFill>
              </a:rPr>
            </a:br>
            <a:br>
              <a:rPr lang="en-US" altLang="en-US" dirty="0">
                <a:solidFill>
                  <a:srgbClr val="FF9933"/>
                </a:solidFill>
              </a:rPr>
            </a:br>
            <a:r>
              <a:rPr lang="en-US" altLang="en-US" dirty="0">
                <a:solidFill>
                  <a:srgbClr val="FF9933"/>
                </a:solidFill>
              </a:rPr>
              <a:t>Gary T. </a:t>
            </a:r>
            <a:r>
              <a:rPr lang="en-US" altLang="en-US" dirty="0" err="1">
                <a:solidFill>
                  <a:srgbClr val="FF9933"/>
                </a:solidFill>
              </a:rPr>
              <a:t>Meadors</a:t>
            </a:r>
            <a:r>
              <a:rPr lang="en-US" altLang="en-US" dirty="0">
                <a:solidFill>
                  <a:srgbClr val="FF9933"/>
                </a:solidFill>
              </a:rPr>
              <a:t>, Th.D.</a:t>
            </a:r>
            <a:br>
              <a:rPr lang="en-US" altLang="en-US" dirty="0">
                <a:solidFill>
                  <a:srgbClr val="FF9933"/>
                </a:solidFill>
              </a:rPr>
            </a:br>
            <a:br>
              <a:rPr lang="en-US" altLang="en-US" dirty="0">
                <a:solidFill>
                  <a:srgbClr val="FF9933"/>
                </a:solidFill>
              </a:rPr>
            </a:br>
            <a:r>
              <a:rPr lang="en-US" altLang="en-US" sz="5400" b="1" dirty="0">
                <a:solidFill>
                  <a:srgbClr val="FF9933"/>
                </a:solidFill>
              </a:rPr>
              <a:t>THE NEW TESTAMENT [GM 5] </a:t>
            </a:r>
            <a:br>
              <a:rPr lang="en-US" altLang="en-US" sz="5400" b="1" dirty="0">
                <a:solidFill>
                  <a:srgbClr val="FF9933"/>
                </a:solidFill>
              </a:rPr>
            </a:br>
            <a:r>
              <a:rPr lang="en-US" altLang="en-US" sz="5400" b="1" dirty="0">
                <a:solidFill>
                  <a:srgbClr val="FF9933"/>
                </a:solidFill>
              </a:rPr>
              <a:t>[Chapter 5 in DMGW]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>
              <a:ext uri="{FF2B5EF4-FFF2-40B4-BE49-F238E27FC236}">
                <a16:creationId xmlns:a16="http://schemas.microsoft.com/office/drawing/2014/main" id="{E0CDC171-9CA0-6A30-1F8A-1B81716CAE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2057400"/>
          </a:xfrm>
        </p:spPr>
        <p:txBody>
          <a:bodyPr/>
          <a:lstStyle/>
          <a:p>
            <a:pPr eaLnBrk="1" hangingPunct="1"/>
            <a:r>
              <a:rPr lang="en-US" altLang="en-US" sz="40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ILLUSTRATIONS</a:t>
            </a:r>
            <a:r>
              <a:rPr lang="en-US" altLang="en-US" sz="40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OF DOING GOD’S WILL </a:t>
            </a:r>
            <a:br>
              <a:rPr lang="en-US" altLang="en-US" sz="4000" dirty="0">
                <a:solidFill>
                  <a:schemeClr val="bg1"/>
                </a:solidFill>
                <a:ea typeface="ＭＳ Ｐゴシック" panose="020B0600070205080204" pitchFamily="34" charset="-128"/>
              </a:rPr>
            </a:br>
            <a:r>
              <a:rPr lang="en-US" altLang="en-US" sz="40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IN THE CONTEXT OF THE NEW TESTAMENT</a:t>
            </a:r>
          </a:p>
        </p:txBody>
      </p:sp>
      <p:sp>
        <p:nvSpPr>
          <p:cNvPr id="133123" name="Rectangle 3">
            <a:extLst>
              <a:ext uri="{FF2B5EF4-FFF2-40B4-BE49-F238E27FC236}">
                <a16:creationId xmlns:a16="http://schemas.microsoft.com/office/drawing/2014/main" id="{08E10C32-40DF-F142-790A-89FB091D2B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6027" y="1921564"/>
            <a:ext cx="11319641" cy="4936435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JESUS’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EXAMPLE OF PURSUING GOD’S WILL</a:t>
            </a:r>
          </a:p>
          <a:p>
            <a:pPr lvl="1" eaLnBrk="1" hangingPunct="1"/>
            <a:r>
              <a:rPr lang="en-US" altLang="en-US" sz="32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Hebrews 10:5-7 with Psalm 40 (cf. Heb 5:8-9)</a:t>
            </a:r>
          </a:p>
          <a:p>
            <a:pPr lvl="1" eaLnBrk="1" hangingPunct="1"/>
            <a:r>
              <a:rPr lang="en-US" altLang="en-US" sz="32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A life following God’s plan</a:t>
            </a:r>
          </a:p>
          <a:p>
            <a:pPr lvl="2" eaLnBrk="1" hangingPunct="1"/>
            <a:r>
              <a:rPr lang="en-US" altLang="en-US" sz="32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Fulfilled OT Promises (Micah 5:2; Luke 4:14-30)</a:t>
            </a:r>
          </a:p>
          <a:p>
            <a:pPr lvl="2" eaLnBrk="1" hangingPunct="1"/>
            <a:r>
              <a:rPr lang="en-US" altLang="en-US" sz="32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Order life to God’s plan (Matthew 3:13-17; John 4:34)</a:t>
            </a:r>
          </a:p>
          <a:p>
            <a:pPr lvl="2" eaLnBrk="1" hangingPunct="1"/>
            <a:r>
              <a:rPr lang="en-US" altLang="en-US" sz="32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Assumed OT teaching (John 3; 5:39-40; Luke 24:25-27)</a:t>
            </a:r>
          </a:p>
          <a:p>
            <a:pPr lvl="2" eaLnBrk="1" hangingPunct="1"/>
            <a:r>
              <a:rPr lang="en-US" altLang="en-US" sz="32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Directly guided by OT teaching (Matthew 4; 5-7)</a:t>
            </a:r>
          </a:p>
          <a:p>
            <a:pPr lvl="2" eaLnBrk="1" hangingPunct="1"/>
            <a:r>
              <a:rPr lang="en-US" altLang="en-US" sz="32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Directed the Apostles to continue this model (Matthew 28)  </a:t>
            </a:r>
          </a:p>
          <a:p>
            <a:pPr lvl="1" eaLnBrk="1" hangingPunct="1"/>
            <a:endParaRPr lang="en-US" altLang="en-US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3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3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3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3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3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3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3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3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3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3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3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3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2" grpId="0"/>
      <p:bldP spid="13312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D5B79-C98E-5A16-E3EF-BBC13306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522" y="-225287"/>
            <a:ext cx="10363200" cy="1007165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ILLUSTRATIONS...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B3D7E-249A-6D7C-4508-3BC9A3351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70" y="940905"/>
            <a:ext cx="11913704" cy="5764696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APOSTLES’ EXAMPLE OF PURSUING GOD’S WILL</a:t>
            </a:r>
            <a:endParaRPr lang="en-US" dirty="0">
              <a:solidFill>
                <a:schemeClr val="bg1"/>
              </a:solidFill>
            </a:endParaRPr>
          </a:p>
          <a:p>
            <a:pPr marL="971550" lvl="1" indent="-571500"/>
            <a:r>
              <a:rPr lang="en-US" sz="3600" dirty="0">
                <a:solidFill>
                  <a:schemeClr val="bg1"/>
                </a:solidFill>
              </a:rPr>
              <a:t>“Peter and Paul merely perpetuated what they had received from authoritative tradition (2 Peter 1:19-21; 1 Cor 15:1-11; cf. Luke 1:1-4; 2 Tim 3:15-17; 1 Cor 10:1-13), </a:t>
            </a:r>
          </a:p>
          <a:p>
            <a:pPr marL="971550" lvl="1" indent="-571500"/>
            <a:r>
              <a:rPr lang="en-US" sz="3600" dirty="0">
                <a:solidFill>
                  <a:schemeClr val="bg1"/>
                </a:solidFill>
              </a:rPr>
              <a:t>and they expected those they taught to do the same (2 </a:t>
            </a:r>
            <a:r>
              <a:rPr lang="en-US" sz="3600" dirty="0" err="1">
                <a:solidFill>
                  <a:schemeClr val="bg1"/>
                </a:solidFill>
              </a:rPr>
              <a:t>Thess</a:t>
            </a:r>
            <a:r>
              <a:rPr lang="en-US" sz="3600" dirty="0">
                <a:solidFill>
                  <a:schemeClr val="bg1"/>
                </a:solidFill>
              </a:rPr>
              <a:t> 2:15; 2 Tim 2:2; 2 Peter 3:15-16).  </a:t>
            </a:r>
          </a:p>
          <a:p>
            <a:pPr marL="971550" lvl="1" indent="-571500"/>
            <a:r>
              <a:rPr lang="en-US" sz="3600" dirty="0">
                <a:solidFill>
                  <a:schemeClr val="bg1"/>
                </a:solidFill>
              </a:rPr>
              <a:t>The content of this teaching and its derived values constituted God’s will for those who heard and obeyed.” </a:t>
            </a:r>
            <a:r>
              <a:rPr lang="en-US" sz="2000" dirty="0">
                <a:solidFill>
                  <a:schemeClr val="bg1"/>
                </a:solidFill>
              </a:rPr>
              <a:t>(DMGW, 124)</a:t>
            </a:r>
          </a:p>
          <a:p>
            <a:pPr marL="400050" lvl="1" indent="0">
              <a:buNone/>
            </a:pP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707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6B0ED62B-E463-D9B1-AB5A-2FC8654543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2438400"/>
          </a:xfrm>
        </p:spPr>
        <p:txBody>
          <a:bodyPr/>
          <a:lstStyle/>
          <a:p>
            <a:pPr eaLnBrk="1" hangingPunct="1"/>
            <a:br>
              <a:rPr lang="en-US" altLang="en-US" sz="4000" dirty="0">
                <a:solidFill>
                  <a:schemeClr val="bg1"/>
                </a:solidFill>
                <a:ea typeface="ＭＳ Ｐゴシック" panose="020B0600070205080204" pitchFamily="34" charset="-128"/>
              </a:rPr>
            </a:br>
            <a:r>
              <a:rPr lang="en-US" altLang="en-US" sz="40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SO, HOW DO WE DISTINGUISH</a:t>
            </a:r>
            <a:br>
              <a:rPr lang="en-US" altLang="en-US" sz="4000" dirty="0">
                <a:solidFill>
                  <a:srgbClr val="FFFF00"/>
                </a:solidFill>
                <a:ea typeface="ＭＳ Ｐゴシック" panose="020B0600070205080204" pitchFamily="34" charset="-128"/>
              </a:rPr>
            </a:br>
            <a:r>
              <a:rPr lang="en-US" altLang="en-US" sz="40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BETWEEN</a:t>
            </a:r>
            <a:br>
              <a:rPr lang="en-US" altLang="en-US" sz="4000" dirty="0">
                <a:solidFill>
                  <a:srgbClr val="FFFF00"/>
                </a:solidFill>
                <a:ea typeface="ＭＳ Ｐゴシック" panose="020B0600070205080204" pitchFamily="34" charset="-128"/>
              </a:rPr>
            </a:br>
            <a:r>
              <a:rPr lang="en-US" altLang="en-US" sz="40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PROOF TEXTS AND PRETEXTS?</a:t>
            </a:r>
            <a:br>
              <a:rPr lang="en-US" altLang="en-US" sz="4000" dirty="0">
                <a:solidFill>
                  <a:srgbClr val="FFFF00"/>
                </a:solidFill>
                <a:ea typeface="ＭＳ Ｐゴシック" panose="020B0600070205080204" pitchFamily="34" charset="-128"/>
              </a:rPr>
            </a:br>
            <a:r>
              <a:rPr lang="en-US" altLang="en-US" sz="40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br>
              <a:rPr lang="en-US" altLang="en-US" sz="4000" dirty="0">
                <a:solidFill>
                  <a:schemeClr val="bg1"/>
                </a:solidFill>
                <a:ea typeface="ＭＳ Ｐゴシック" panose="020B0600070205080204" pitchFamily="34" charset="-128"/>
              </a:rPr>
            </a:br>
            <a:endParaRPr lang="en-US" altLang="en-US" sz="4000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A46EF353-00DB-C59E-D249-E3A1371E22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1433" y="1986455"/>
            <a:ext cx="11351173" cy="4719145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KNOWNG HOW THE BIBLE TEACHES US? (THREE LEVELS MODEL, Lecture 3)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PROBE PRESCRIPTIVE VS. DESCRIPTIVE TEACHING TO  DETERMINE “NORMATIVE” TEACHING … “THE BIBLE WAS WRITTEN FOR US BUT NOT TO US”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LEARNING HOW TO DEAL HONESTLY WITH TEXTS…  TEACHING INTENT VS. THEOLOGICAL ANALYSIS (Lecture 3).</a:t>
            </a:r>
          </a:p>
          <a:p>
            <a:pPr marL="0" indent="0" eaLnBrk="1" hangingPunct="1">
              <a:buNone/>
            </a:pPr>
            <a:endParaRPr lang="en-US" altLang="en-US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6" grpId="0"/>
      <p:bldP spid="9830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>
            <a:extLst>
              <a:ext uri="{FF2B5EF4-FFF2-40B4-BE49-F238E27FC236}">
                <a16:creationId xmlns:a16="http://schemas.microsoft.com/office/drawing/2014/main" id="{F0064717-F8F0-61D5-021E-FF5C7102A5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8900" y="139700"/>
            <a:ext cx="12103100" cy="9271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ISSUES TO DETERMINE “NORMATIVENESS”</a:t>
            </a:r>
          </a:p>
        </p:txBody>
      </p:sp>
      <p:sp>
        <p:nvSpPr>
          <p:cNvPr id="131075" name="Rectangle 3">
            <a:extLst>
              <a:ext uri="{FF2B5EF4-FFF2-40B4-BE49-F238E27FC236}">
                <a16:creationId xmlns:a16="http://schemas.microsoft.com/office/drawing/2014/main" id="{2B1FFCA1-61D8-BF1B-1D9A-DBBB34A9E8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12192000" cy="56388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PRESCRIPTIVE AND DESCRIPTIVE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ANALYSIS; TEACHING INTENT AND THEOLOGICAL ANALYSIS</a:t>
            </a:r>
          </a:p>
          <a:p>
            <a:pPr eaLnBrk="1" hangingPunct="1"/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“BEYOND THE BIBLE” PROPOSALS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	See </a:t>
            </a:r>
            <a:r>
              <a:rPr lang="en-US" altLang="en-US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Meadors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, </a:t>
            </a:r>
            <a:r>
              <a:rPr lang="en-US" altLang="en-US" i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Moving Beyond the Bible to Theology 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(Zondervan, 2009) and the bibliography noted there.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ETHICS TEXTS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		Charles Cosgrove, </a:t>
            </a:r>
            <a:r>
              <a:rPr lang="en-US" altLang="en-US" i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5 Rules</a:t>
            </a:r>
            <a:endParaRPr lang="en-US" altLang="en-US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		Richard Hays, </a:t>
            </a:r>
            <a:r>
              <a:rPr lang="en-US" altLang="en-US" i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The Moral Vision of the NT</a:t>
            </a:r>
            <a:endParaRPr lang="en-US" altLang="en-US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		Dennis Hollinger, </a:t>
            </a:r>
            <a:r>
              <a:rPr lang="en-US" altLang="en-US" i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Choosing the Good</a:t>
            </a:r>
          </a:p>
          <a:p>
            <a:pPr eaLnBrk="1" hangingPunct="1">
              <a:buFontTx/>
              <a:buNone/>
            </a:pPr>
            <a:r>
              <a:rPr lang="en-US" altLang="en-US" i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		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James Thompson, </a:t>
            </a:r>
            <a:r>
              <a:rPr lang="en-US" altLang="en-US" i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Moral Formation According to Paul</a:t>
            </a:r>
            <a:endParaRPr lang="en-US" altLang="en-US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4" grpId="0"/>
      <p:bldP spid="13107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>
            <a:extLst>
              <a:ext uri="{FF2B5EF4-FFF2-40B4-BE49-F238E27FC236}">
                <a16:creationId xmlns:a16="http://schemas.microsoft.com/office/drawing/2014/main" id="{4F42D10A-A921-F42A-96A2-1C2559C307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6841" y="0"/>
            <a:ext cx="11351173" cy="17526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FURTHER ILLUSTRATIONS OF WHAT IT MEANS TO PURSUE GOD’S WILL</a:t>
            </a:r>
          </a:p>
        </p:txBody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9BD76876-2BAD-6FAC-DED4-1F00431508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7772400" cy="43434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THE NT PROMOTES </a:t>
            </a:r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THE VALUE DEPOSIT MOTIF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(Matt 5:17-20; 1 Cor 14:37; 2 </a:t>
            </a:r>
            <a:r>
              <a:rPr lang="en-US" altLang="en-US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Thess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2:15; 2 Tim 2:2; 3:15-17; 2 Peter 1:19-21; 3:15-16)</a:t>
            </a:r>
          </a:p>
          <a:p>
            <a:pPr eaLnBrk="1" hangingPunct="1"/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WHO IS A SPIRITUAL PERSON 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ACCORDING TO THE NT? (1 Cor 2:13; 3:1; 14:37; Gal 6:1)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30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0" grpId="0"/>
      <p:bldP spid="13005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>
            <a:extLst>
              <a:ext uri="{FF2B5EF4-FFF2-40B4-BE49-F238E27FC236}">
                <a16:creationId xmlns:a16="http://schemas.microsoft.com/office/drawing/2014/main" id="{8BA58A8B-6476-F819-FFB5-A2DE8FDB94B0}"/>
              </a:ext>
            </a:extLst>
          </p:cNvPr>
          <p:cNvGrpSpPr>
            <a:grpSpLocks/>
          </p:cNvGrpSpPr>
          <p:nvPr/>
        </p:nvGrpSpPr>
        <p:grpSpPr bwMode="auto">
          <a:xfrm>
            <a:off x="4350976" y="1321661"/>
            <a:ext cx="2776538" cy="4814096"/>
            <a:chOff x="2030" y="1175"/>
            <a:chExt cx="1749" cy="2528"/>
          </a:xfrm>
        </p:grpSpPr>
        <p:sp>
          <p:nvSpPr>
            <p:cNvPr id="85008" name="AutoShape 5">
              <a:extLst>
                <a:ext uri="{FF2B5EF4-FFF2-40B4-BE49-F238E27FC236}">
                  <a16:creationId xmlns:a16="http://schemas.microsoft.com/office/drawing/2014/main" id="{52B0D8D3-6042-7B69-9BD3-910AA703E5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2" y="1309"/>
              <a:ext cx="1025" cy="54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032 w 21600"/>
                <a:gd name="T13" fmla="*/ 2271 h 21600"/>
                <a:gd name="T14" fmla="*/ 16548 w 21600"/>
                <a:gd name="T15" fmla="*/ 1367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noFill/>
            <a:ln w="57150">
              <a:solidFill>
                <a:schemeClr val="tx1"/>
              </a:solidFill>
              <a:miter lim="800000"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5002" name="Line 7">
              <a:extLst>
                <a:ext uri="{FF2B5EF4-FFF2-40B4-BE49-F238E27FC236}">
                  <a16:creationId xmlns:a16="http://schemas.microsoft.com/office/drawing/2014/main" id="{D47CF74F-96DF-68E3-0822-57C12D949F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5" y="1899"/>
              <a:ext cx="23" cy="130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85003" name="Line 8">
              <a:extLst>
                <a:ext uri="{FF2B5EF4-FFF2-40B4-BE49-F238E27FC236}">
                  <a16:creationId xmlns:a16="http://schemas.microsoft.com/office/drawing/2014/main" id="{60914433-8446-DD7F-1E73-473E3782A5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30" y="3223"/>
              <a:ext cx="43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85004" name="Line 9">
              <a:extLst>
                <a:ext uri="{FF2B5EF4-FFF2-40B4-BE49-F238E27FC236}">
                  <a16:creationId xmlns:a16="http://schemas.microsoft.com/office/drawing/2014/main" id="{04963F60-4C84-6244-1F5B-62FD6A3F71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81" y="3219"/>
              <a:ext cx="43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85005" name="Line 10">
              <a:extLst>
                <a:ext uri="{FF2B5EF4-FFF2-40B4-BE49-F238E27FC236}">
                  <a16:creationId xmlns:a16="http://schemas.microsoft.com/office/drawing/2014/main" id="{A075FD14-A2C7-C16F-4BD2-B2FF7EDC46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65" y="2525"/>
              <a:ext cx="1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85006" name="AutoShape 11">
              <a:extLst>
                <a:ext uri="{FF2B5EF4-FFF2-40B4-BE49-F238E27FC236}">
                  <a16:creationId xmlns:a16="http://schemas.microsoft.com/office/drawing/2014/main" id="{478755E1-E70D-5DE1-2109-DC1F80FD4E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0" y="1175"/>
              <a:ext cx="165" cy="578"/>
            </a:xfrm>
            <a:prstGeom prst="rightArrow">
              <a:avLst>
                <a:gd name="adj1" fmla="val 50000"/>
                <a:gd name="adj2" fmla="val 60000"/>
              </a:avLst>
            </a:prstGeom>
            <a:solidFill>
              <a:srgbClr val="808080"/>
            </a:solidFill>
            <a:ln w="38100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85007" name="AutoShape 12">
              <a:extLst>
                <a:ext uri="{FF2B5EF4-FFF2-40B4-BE49-F238E27FC236}">
                  <a16:creationId xmlns:a16="http://schemas.microsoft.com/office/drawing/2014/main" id="{EC21DA32-5181-8B25-66A7-FB16A4DA83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4" y="1175"/>
              <a:ext cx="165" cy="578"/>
            </a:xfrm>
            <a:prstGeom prst="rightArrow">
              <a:avLst>
                <a:gd name="adj1" fmla="val 50000"/>
                <a:gd name="adj2" fmla="val 60000"/>
              </a:avLst>
            </a:prstGeom>
            <a:solidFill>
              <a:srgbClr val="808080"/>
            </a:solidFill>
            <a:ln w="38100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64525" name="Text Box 13">
            <a:extLst>
              <a:ext uri="{FF2B5EF4-FFF2-40B4-BE49-F238E27FC236}">
                <a16:creationId xmlns:a16="http://schemas.microsoft.com/office/drawing/2014/main" id="{5382AAB7-F60C-D051-3307-A261075BE1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1" y="2057401"/>
            <a:ext cx="11922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808080"/>
              </a:buClr>
              <a:buSzPct val="75000"/>
            </a:pPr>
            <a:r>
              <a:rPr lang="en-US" altLang="en-US" sz="2800" b="1">
                <a:solidFill>
                  <a:srgbClr val="FFFFFF"/>
                </a:solidFill>
              </a:rPr>
              <a:t>DATA</a:t>
            </a: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9D4D57A-A4BE-F4F1-86FB-4D1EF74CD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089" y="1526795"/>
            <a:ext cx="10363200" cy="1100691"/>
          </a:xfrm>
        </p:spPr>
        <p:txBody>
          <a:bodyPr/>
          <a:lstStyle/>
          <a:p>
            <a:pPr algn="l"/>
            <a:r>
              <a:rPr lang="en-US" dirty="0"/>
              <a:t>          DATA           WV         “MEANING”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C62E8F-B54B-49B0-6333-991B9CFB3B70}"/>
              </a:ext>
            </a:extLst>
          </p:cNvPr>
          <p:cNvSpPr txBox="1"/>
          <p:nvPr/>
        </p:nvSpPr>
        <p:spPr>
          <a:xfrm>
            <a:off x="924696" y="6019853"/>
            <a:ext cx="98719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AS A PERSON THINKS, SO ARE THEY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3D8D08-5372-634A-0EC4-1F6ED5B56246}"/>
              </a:ext>
            </a:extLst>
          </p:cNvPr>
          <p:cNvSpPr txBox="1"/>
          <p:nvPr/>
        </p:nvSpPr>
        <p:spPr>
          <a:xfrm>
            <a:off x="315309" y="265043"/>
            <a:ext cx="1163495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ROMANS 12:1-2</a:t>
            </a:r>
          </a:p>
          <a:p>
            <a:pPr algn="ctr"/>
            <a:r>
              <a:rPr lang="en-US" sz="4000" b="1" dirty="0"/>
              <a:t>BE TRANSFORMED IN HOW YOU THINK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45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ext Box 2">
            <a:extLst>
              <a:ext uri="{FF2B5EF4-FFF2-40B4-BE49-F238E27FC236}">
                <a16:creationId xmlns:a16="http://schemas.microsoft.com/office/drawing/2014/main" id="{414BCC57-C96A-9588-B10F-47B839EB4F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557" y="1"/>
            <a:ext cx="11504140" cy="5724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800" dirty="0">
                <a:solidFill>
                  <a:schemeClr val="bg1"/>
                </a:solidFill>
              </a:rPr>
              <a:t>CONCLUSION TO  “WILL OF GOD”</a:t>
            </a:r>
            <a:r>
              <a:rPr lang="en-US" altLang="en-US" sz="4000" dirty="0">
                <a:solidFill>
                  <a:schemeClr val="bg1"/>
                </a:solidFill>
              </a:rPr>
              <a:t>          </a:t>
            </a:r>
            <a:r>
              <a:rPr lang="en-US" altLang="en-US" sz="4800" dirty="0">
                <a:solidFill>
                  <a:schemeClr val="bg1"/>
                </a:solidFill>
              </a:rPr>
              <a:t>IN THE NEW TESTAMENT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en-US" sz="3600" dirty="0">
                <a:solidFill>
                  <a:schemeClr val="bg1"/>
                </a:solidFill>
              </a:rPr>
              <a:t>WHEN I OBEY THE TEACHING OF THE BIBLE, I AM IN GOD’S WILL.  AS I CONTINUE TO LIVE IN THIS MANNER, I AM GUIDED BY MY DEVELOPMENT OF A BIBLICAL WORLDVIEW AND VALUES SET.  GOD’S GUIDANCE IS NOT BASED ON A “SEARCH AND FIND” MOTIF BUT ON A “FOLLOW THE TEACHING GIVEN” MODEL.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8" grpId="0"/>
      <p:bldP spid="126978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B7A542D0-908C-DEEC-1140-B35ABE0AB2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752600"/>
          </a:xfrm>
        </p:spPr>
        <p:txBody>
          <a:bodyPr/>
          <a:lstStyle/>
          <a:p>
            <a:pPr eaLnBrk="1" hangingPunct="1"/>
            <a:r>
              <a:rPr lang="en-US" altLang="en-US" sz="40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NEW TESTAMENT </a:t>
            </a:r>
            <a:r>
              <a:rPr lang="en-US" altLang="en-US" sz="40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PATTERNS</a:t>
            </a:r>
            <a:r>
              <a:rPr lang="en-US" altLang="en-US" sz="40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FOR KNOWING GOD’S WILL</a:t>
            </a: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70FB1D6A-98A4-66DA-C522-3EBD4646EC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1.	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WILL OF GOD </a:t>
            </a:r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LANGUAGE</a:t>
            </a:r>
          </a:p>
          <a:p>
            <a:pPr marL="0" indent="0" eaLnBrk="1" hangingPunct="1">
              <a:buNone/>
            </a:pPr>
            <a:endParaRPr lang="en-US" altLang="en-US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  <a:p>
            <a:pPr marL="0" indent="0" eaLnBrk="1" hangingPunct="1">
              <a:buNone/>
            </a:pP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2.	WILL OF GOD </a:t>
            </a:r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CATEGORIES</a:t>
            </a:r>
          </a:p>
          <a:p>
            <a:pPr eaLnBrk="1" hangingPunct="1"/>
            <a:endParaRPr lang="en-US" altLang="en-US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marL="0" indent="0" eaLnBrk="1" hangingPunct="1">
              <a:buNone/>
            </a:pP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3.	WILL OF GOD </a:t>
            </a:r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PURSUIT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/>
      <p:bldP spid="9728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>
            <a:extLst>
              <a:ext uri="{FF2B5EF4-FFF2-40B4-BE49-F238E27FC236}">
                <a16:creationId xmlns:a16="http://schemas.microsoft.com/office/drawing/2014/main" id="{B4371B32-23BC-0999-FA27-57BFF4E487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0175" y="0"/>
            <a:ext cx="9872868" cy="26670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NEW TESTAMENT PATTERNS FOR KNOWING GOD’S WILL: </a:t>
            </a:r>
            <a:b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</a:br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1.  WILL OF GOD LANGUAGE</a:t>
            </a: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C3CF2091-D1AE-1FC4-4031-3A0205E600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76400" y="2895600"/>
            <a:ext cx="8839200" cy="39624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STEREOTYPE LANGUAGE ABOUT GOD’S WILL IS MOSTLY FROM THE NEW TESTAMENT.</a:t>
            </a:r>
          </a:p>
          <a:p>
            <a:pPr eaLnBrk="1" hangingPunct="1"/>
            <a:endParaRPr lang="en-US" altLang="en-US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51 TEXTS WITH “WILL” (</a:t>
            </a:r>
            <a:r>
              <a:rPr lang="en-US" altLang="en-US" dirty="0" err="1">
                <a:solidFill>
                  <a:schemeClr val="bg1"/>
                </a:solidFill>
                <a:latin typeface="SPIonic" pitchFamily="2" charset="0"/>
                <a:ea typeface="ＭＳ Ｐゴシック" panose="020B0600070205080204" pitchFamily="34" charset="-128"/>
              </a:rPr>
              <a:t>qe</a:t>
            </a:r>
            <a:r>
              <a:rPr lang="en-US" altLang="en-US" dirty="0">
                <a:solidFill>
                  <a:schemeClr val="bg1"/>
                </a:solidFill>
                <a:latin typeface="SPIonic" pitchFamily="2" charset="0"/>
                <a:ea typeface="ＭＳ Ｐゴシック" panose="020B0600070205080204" pitchFamily="34" charset="-128"/>
              </a:rPr>
              <a:t>/</a:t>
            </a:r>
            <a:r>
              <a:rPr lang="en-US" altLang="en-US" dirty="0" err="1">
                <a:solidFill>
                  <a:schemeClr val="bg1"/>
                </a:solidFill>
                <a:latin typeface="SPIonic" pitchFamily="2" charset="0"/>
                <a:ea typeface="ＭＳ Ｐゴシック" panose="020B0600070205080204" pitchFamily="34" charset="-128"/>
              </a:rPr>
              <a:t>lhma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) AND A DIVINE REFERENT (See </a:t>
            </a:r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GM 5 Supplement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;  DMGW, 92-93)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87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6" grpId="0"/>
      <p:bldP spid="11878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>
            <a:extLst>
              <a:ext uri="{FF2B5EF4-FFF2-40B4-BE49-F238E27FC236}">
                <a16:creationId xmlns:a16="http://schemas.microsoft.com/office/drawing/2014/main" id="{37796CE0-C7CF-C57F-8901-08B51CE37B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8983" y="0"/>
            <a:ext cx="11294075" cy="22098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NEW TESTAMENT PATTERNS FOR KNOWING GOD’S WILL:  </a:t>
            </a:r>
            <a:b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</a:br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2.  WILL OF GOD CATEGORIES</a:t>
            </a:r>
          </a:p>
        </p:txBody>
      </p:sp>
      <p:sp>
        <p:nvSpPr>
          <p:cNvPr id="119811" name="Rectangle 3">
            <a:extLst>
              <a:ext uri="{FF2B5EF4-FFF2-40B4-BE49-F238E27FC236}">
                <a16:creationId xmlns:a16="http://schemas.microsoft.com/office/drawing/2014/main" id="{D469C971-806A-032A-E1DD-A4F54E01D8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70703" y="2362200"/>
            <a:ext cx="11615351" cy="44958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THE “WILL OF GOD” IS A RECOGNITION OF GOD’S </a:t>
            </a:r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SOVEREIGNTY 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IN A VARIETY OF WAYS.</a:t>
            </a:r>
          </a:p>
          <a:p>
            <a:pPr marL="990600" lvl="1" indent="-533400" eaLnBrk="1" hangingPunct="1">
              <a:buFontTx/>
              <a:buChar char="•"/>
            </a:pP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SALUTATIONS</a:t>
            </a:r>
          </a:p>
          <a:p>
            <a:pPr marL="990600" lvl="1" indent="-533400" eaLnBrk="1" hangingPunct="1">
              <a:buFontTx/>
              <a:buChar char="•"/>
            </a:pP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ACTS 21:14; 22:14</a:t>
            </a:r>
          </a:p>
          <a:p>
            <a:pPr marL="990600" lvl="1" indent="-533400" eaLnBrk="1" hangingPunct="1">
              <a:buFontTx/>
              <a:buChar char="•"/>
            </a:pP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ROMANS 1:10; 15:32</a:t>
            </a:r>
          </a:p>
          <a:p>
            <a:pPr marL="990600" lvl="1" indent="-533400" eaLnBrk="1" hangingPunct="1">
              <a:buFontTx/>
              <a:buChar char="•"/>
            </a:pP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1 Peter 3:17; 4:19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/>
      <p:bldP spid="11981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>
            <a:extLst>
              <a:ext uri="{FF2B5EF4-FFF2-40B4-BE49-F238E27FC236}">
                <a16:creationId xmlns:a16="http://schemas.microsoft.com/office/drawing/2014/main" id="{B8BA04AD-F9B0-C4C7-38FD-C879C1C387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1211" y="0"/>
            <a:ext cx="11961340" cy="23622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NEW TESTAMENT PATTERNS FOR KNOWING GOD’S WILL:  </a:t>
            </a:r>
            <a:b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</a:b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WILL OF GOD </a:t>
            </a:r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CATEGORIES</a:t>
            </a:r>
          </a:p>
        </p:txBody>
      </p:sp>
      <p:sp>
        <p:nvSpPr>
          <p:cNvPr id="120835" name="Rectangle 3">
            <a:extLst>
              <a:ext uri="{FF2B5EF4-FFF2-40B4-BE49-F238E27FC236}">
                <a16:creationId xmlns:a16="http://schemas.microsoft.com/office/drawing/2014/main" id="{E8D6A4C0-93DE-F0DB-BAD0-36B164D572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30195" y="2471351"/>
            <a:ext cx="11306432" cy="4386649"/>
          </a:xfrm>
        </p:spPr>
        <p:txBody>
          <a:bodyPr/>
          <a:lstStyle/>
          <a:p>
            <a:pPr marL="609600" indent="-609600" eaLnBrk="1" hangingPunct="1">
              <a:buFontTx/>
              <a:buAutoNum type="arabicPeriod" startAt="2"/>
            </a:pP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THE “WILL OF GOD” IS A CALL TO CONFORM TO </a:t>
            </a:r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GOD’S MORAL DECLARATIONS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.</a:t>
            </a:r>
          </a:p>
          <a:p>
            <a:pPr marL="990600" lvl="1" indent="-533400" eaLnBrk="1" hangingPunct="1">
              <a:buFontTx/>
              <a:buChar char="•"/>
            </a:pP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ROMANS 2:17-18</a:t>
            </a:r>
          </a:p>
          <a:p>
            <a:pPr marL="990600" lvl="1" indent="-533400" eaLnBrk="1" hangingPunct="1">
              <a:buFontTx/>
              <a:buChar char="•"/>
            </a:pP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1 THESSALONIANS 4:3; 5:18</a:t>
            </a:r>
          </a:p>
          <a:p>
            <a:pPr marL="990600" lvl="1" indent="-533400" eaLnBrk="1" hangingPunct="1">
              <a:buFontTx/>
              <a:buChar char="•"/>
            </a:pP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1 PETER 2:15</a:t>
            </a:r>
          </a:p>
          <a:p>
            <a:pPr marL="990600" lvl="1" indent="-533400" eaLnBrk="1" hangingPunct="1">
              <a:buNone/>
            </a:pPr>
            <a:endParaRPr lang="en-US" altLang="en-US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4" grpId="0"/>
      <p:bldP spid="12083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>
            <a:extLst>
              <a:ext uri="{FF2B5EF4-FFF2-40B4-BE49-F238E27FC236}">
                <a16:creationId xmlns:a16="http://schemas.microsoft.com/office/drawing/2014/main" id="{C369FC9A-EE74-FFC6-1391-C4A8D731BE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3567" y="152400"/>
            <a:ext cx="11936627" cy="26670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NEW TESTAMENT PATTERNS FOR KNOWING GOD’S WILL:  </a:t>
            </a:r>
            <a:b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</a:b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WILL OF GOD </a:t>
            </a:r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CATEGORIES</a:t>
            </a:r>
          </a:p>
        </p:txBody>
      </p:sp>
      <p:sp>
        <p:nvSpPr>
          <p:cNvPr id="124931" name="Rectangle 3">
            <a:extLst>
              <a:ext uri="{FF2B5EF4-FFF2-40B4-BE49-F238E27FC236}">
                <a16:creationId xmlns:a16="http://schemas.microsoft.com/office/drawing/2014/main" id="{82950698-2B7E-91FD-1850-85644C3547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6627" y="2895600"/>
            <a:ext cx="11467070" cy="3962400"/>
          </a:xfrm>
        </p:spPr>
        <p:txBody>
          <a:bodyPr/>
          <a:lstStyle/>
          <a:p>
            <a:pPr marL="609600" indent="-609600" eaLnBrk="1" hangingPunct="1">
              <a:buFontTx/>
              <a:buAutoNum type="arabicPeriod" startAt="3"/>
            </a:pP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THE </a:t>
            </a:r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“WILL OF GOD” PHRASES NEVER EXHORT 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THE BELIEVER </a:t>
            </a:r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TO “FIND” 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GOD’S WILL </a:t>
            </a:r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BUT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, RATHER, </a:t>
            </a:r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TO “DO” IT.  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(See GM 5 Supplement on Word Study)</a:t>
            </a:r>
            <a:endParaRPr lang="en-US" altLang="en-US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  <a:p>
            <a:pPr marL="990600" lvl="1" indent="-533400" eaLnBrk="1" hangingPunct="1">
              <a:buFontTx/>
              <a:buChar char="•"/>
            </a:pP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A COMMAND TO DO </a:t>
            </a:r>
            <a:r>
              <a:rPr lang="en-US" altLang="en-US" i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ASSUMES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A “POOL OF KNOWLEDGE” THAT PROVIDES GUIDANCE.</a:t>
            </a:r>
          </a:p>
          <a:p>
            <a:pPr marL="990600" lvl="1" indent="-533400" eaLnBrk="1" hangingPunct="1">
              <a:buFontTx/>
              <a:buChar char="•"/>
            </a:pP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KNOWING GOD’S WILL IS </a:t>
            </a:r>
            <a:r>
              <a:rPr lang="en-US" altLang="en-US" i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NOT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A SEARCH FOR UNREVEALED INFORMATION IN ORDER TO MAKE A DECISION.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4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/>
      <p:bldP spid="12493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>
            <a:extLst>
              <a:ext uri="{FF2B5EF4-FFF2-40B4-BE49-F238E27FC236}">
                <a16:creationId xmlns:a16="http://schemas.microsoft.com/office/drawing/2014/main" id="{9674E9C0-A9A4-6242-5B80-F76C0E71E9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281" y="152400"/>
            <a:ext cx="11911914" cy="21336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NEW TESTAMENT PATTERNS FOR KNOWING GOD’S WILL:  </a:t>
            </a:r>
            <a:b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</a:b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WILL OF GOD </a:t>
            </a:r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CATEGORIES</a:t>
            </a:r>
          </a:p>
        </p:txBody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6D073925-990D-B049-8BB8-4A5B059157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43697" y="2438400"/>
            <a:ext cx="11355860" cy="4419600"/>
          </a:xfrm>
        </p:spPr>
        <p:txBody>
          <a:bodyPr/>
          <a:lstStyle/>
          <a:p>
            <a:pPr marL="609600" indent="-609600" eaLnBrk="1" hangingPunct="1">
              <a:buFontTx/>
              <a:buAutoNum type="arabicPeriod" startAt="4"/>
            </a:pPr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EXHORTATIONS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“TO KNOW” OR “TO BE FILLED WITH” A KNOWLEDGE OF GOD’S WILL </a:t>
            </a:r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ARE INVITATIONS TO ENGAGE ALREADY EXISTING INFORMATION, NOT SEEK NEW REVELATION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.</a:t>
            </a:r>
          </a:p>
          <a:p>
            <a:pPr marL="990600" lvl="1" indent="-533400" eaLnBrk="1" hangingPunct="1">
              <a:buFontTx/>
              <a:buChar char="•"/>
            </a:pP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EPHESIANS 5:17-21 with ACTS 9:36</a:t>
            </a:r>
          </a:p>
          <a:p>
            <a:pPr marL="990600" lvl="1" indent="-533400" eaLnBrk="1" hangingPunct="1">
              <a:buFontTx/>
              <a:buChar char="•"/>
            </a:pP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COLOSSIANS 1:9; 4:12; cf. PHIL. 1:9-11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59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4" grpId="0"/>
      <p:bldP spid="12595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>
            <a:extLst>
              <a:ext uri="{FF2B5EF4-FFF2-40B4-BE49-F238E27FC236}">
                <a16:creationId xmlns:a16="http://schemas.microsoft.com/office/drawing/2014/main" id="{4A81C2CC-5543-374E-8E00-9E37568808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752600"/>
          </a:xfrm>
        </p:spPr>
        <p:txBody>
          <a:bodyPr/>
          <a:lstStyle/>
          <a:p>
            <a:pPr eaLnBrk="1" hangingPunct="1"/>
            <a:r>
              <a:rPr lang="en-US" altLang="en-US" sz="40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NEW TESTAMENT PATTERNS FOR KNOWING GOD’S WILL:  </a:t>
            </a:r>
            <a:br>
              <a:rPr lang="en-US" altLang="en-US" sz="4000" dirty="0">
                <a:solidFill>
                  <a:schemeClr val="bg1"/>
                </a:solidFill>
                <a:ea typeface="ＭＳ Ｐゴシック" panose="020B0600070205080204" pitchFamily="34" charset="-128"/>
              </a:rPr>
            </a:br>
            <a:r>
              <a:rPr lang="en-US" altLang="en-US" sz="40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3.  THE PURSUIT OF GOD’S WILL</a:t>
            </a:r>
          </a:p>
        </p:txBody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491ED73B-85CD-AC3C-492F-26CBD0D5D3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4500" y="1981200"/>
            <a:ext cx="11442700" cy="4724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WE PURSUE GOD’S WILL </a:t>
            </a:r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BY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LIVING UP TO THE MORAL WILL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MANAGING THE DIRECT, IMPLIED, AND CREATIVE CONSTRUCT LEVELS OF BIBLICAL TEACHING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DEVELOPING A CRITICALLY SELF-CONSCIOUS  WORLDVIEW AND VALUES SET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BEING SENSITIVE TO PROVIDENCE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TRUSTING IN A SOVEREIGN GOD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800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28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2" grpId="0"/>
      <p:bldP spid="12800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ext Box 2">
            <a:extLst>
              <a:ext uri="{FF2B5EF4-FFF2-40B4-BE49-F238E27FC236}">
                <a16:creationId xmlns:a16="http://schemas.microsoft.com/office/drawing/2014/main" id="{414BCC57-C96A-9588-B10F-47B839EB4F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557" y="1"/>
            <a:ext cx="11170508" cy="6924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800" dirty="0">
                <a:solidFill>
                  <a:srgbClr val="FFFF00"/>
                </a:solidFill>
              </a:rPr>
              <a:t>CONCLUSION TO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800" dirty="0">
                <a:solidFill>
                  <a:srgbClr val="FFFF00"/>
                </a:solidFill>
              </a:rPr>
              <a:t> “WILL OF GOD” LANGUAGE IN NT</a:t>
            </a:r>
            <a:r>
              <a:rPr lang="en-US" altLang="en-US" sz="4000" dirty="0">
                <a:solidFill>
                  <a:srgbClr val="FFFF00"/>
                </a:solidFill>
              </a:rPr>
              <a:t>  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en-US" sz="3600" dirty="0">
                <a:solidFill>
                  <a:schemeClr val="bg1"/>
                </a:solidFill>
              </a:rPr>
              <a:t>WHEN I OBEY THE TEACHING OF THE BIBLE, I AM IN GOD’S WILL.  AS I CONTINUE TO LIVE IN THIS MANNER, I AM GUIDED BY MY DEVELOPMENT OF A BIBLICAL WORLDVIEW AND VALUES SET.  GOD’S GUIDANCE IS NOT BASED ON A “SEARCH AND FIND” MOTIF BUT ON A “FOLLOW THE TEACHING GIVEN” MODEL.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en-US" sz="3600" dirty="0">
                <a:solidFill>
                  <a:schemeClr val="bg1"/>
                </a:solidFill>
              </a:rPr>
              <a:t>[Memorize this dictum]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8" grpId="0"/>
      <p:bldP spid="126978" grpId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15610</TotalTime>
  <Words>996</Words>
  <Application>Microsoft Macintosh PowerPoint</Application>
  <PresentationFormat>Widescreen</PresentationFormat>
  <Paragraphs>91</Paragraphs>
  <Slides>16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ＭＳ Ｐゴシック</vt:lpstr>
      <vt:lpstr>Calibri</vt:lpstr>
      <vt:lpstr>SPIonic</vt:lpstr>
      <vt:lpstr>Times New Roman</vt:lpstr>
      <vt:lpstr>Default Design</vt:lpstr>
      <vt:lpstr>BiblicalELearning.org  KNOWING GOD’S WILL:   HOW TO READ THE NEW TESTAMENT  Gary T. Meadors, Th.D.  THE NEW TESTAMENT [GM 5]  [Chapter 5 in DMGW]</vt:lpstr>
      <vt:lpstr>NEW TESTAMENT PATTERNS FOR KNOWING GOD’S WILL</vt:lpstr>
      <vt:lpstr>NEW TESTAMENT PATTERNS FOR KNOWING GOD’S WILL:  1.  WILL OF GOD LANGUAGE</vt:lpstr>
      <vt:lpstr>NEW TESTAMENT PATTERNS FOR KNOWING GOD’S WILL:   2.  WILL OF GOD CATEGORIES</vt:lpstr>
      <vt:lpstr>NEW TESTAMENT PATTERNS FOR KNOWING GOD’S WILL:   WILL OF GOD CATEGORIES</vt:lpstr>
      <vt:lpstr>NEW TESTAMENT PATTERNS FOR KNOWING GOD’S WILL:   WILL OF GOD CATEGORIES</vt:lpstr>
      <vt:lpstr>NEW TESTAMENT PATTERNS FOR KNOWING GOD’S WILL:   WILL OF GOD CATEGORIES</vt:lpstr>
      <vt:lpstr>NEW TESTAMENT PATTERNS FOR KNOWING GOD’S WILL:   3.  THE PURSUIT OF GOD’S WILL</vt:lpstr>
      <vt:lpstr>PowerPoint Presentation</vt:lpstr>
      <vt:lpstr>ILLUSTRATIONS OF DOING GOD’S WILL  IN THE CONTEXT OF THE NEW TESTAMENT</vt:lpstr>
      <vt:lpstr>ILLUSTRATIONS...</vt:lpstr>
      <vt:lpstr> SO, HOW DO WE DISTINGUISH BETWEEN PROOF TEXTS AND PRETEXTS?   </vt:lpstr>
      <vt:lpstr>ISSUES TO DETERMINE “NORMATIVENESS”</vt:lpstr>
      <vt:lpstr>FURTHER ILLUSTRATIONS OF WHAT IT MEANS TO PURSUE GOD’S WILL</vt:lpstr>
      <vt:lpstr>          DATA           WV         “MEANING”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Gary T. Meadors</dc:creator>
  <cp:lastModifiedBy>Gary T. Meadors</cp:lastModifiedBy>
  <cp:revision>9</cp:revision>
  <cp:lastPrinted>2024-12-17T02:07:35Z</cp:lastPrinted>
  <dcterms:created xsi:type="dcterms:W3CDTF">2024-06-17T20:06:03Z</dcterms:created>
  <dcterms:modified xsi:type="dcterms:W3CDTF">2024-12-17T19:14:20Z</dcterms:modified>
</cp:coreProperties>
</file>