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1"/>
  </p:notesMasterIdLst>
  <p:sldIdLst>
    <p:sldId id="277" r:id="rId2"/>
    <p:sldId id="386" r:id="rId3"/>
    <p:sldId id="319" r:id="rId4"/>
    <p:sldId id="323" r:id="rId5"/>
    <p:sldId id="324" r:id="rId6"/>
    <p:sldId id="331" r:id="rId7"/>
    <p:sldId id="387" r:id="rId8"/>
    <p:sldId id="260" r:id="rId9"/>
    <p:sldId id="325" r:id="rId10"/>
    <p:sldId id="328" r:id="rId11"/>
    <p:sldId id="329" r:id="rId12"/>
    <p:sldId id="330" r:id="rId13"/>
    <p:sldId id="388" r:id="rId14"/>
    <p:sldId id="375" r:id="rId15"/>
    <p:sldId id="326" r:id="rId16"/>
    <p:sldId id="377" r:id="rId17"/>
    <p:sldId id="265" r:id="rId18"/>
    <p:sldId id="379" r:id="rId19"/>
    <p:sldId id="380" r:id="rId20"/>
    <p:sldId id="327" r:id="rId21"/>
    <p:sldId id="333" r:id="rId22"/>
    <p:sldId id="344" r:id="rId23"/>
    <p:sldId id="378" r:id="rId24"/>
    <p:sldId id="381" r:id="rId25"/>
    <p:sldId id="383" r:id="rId26"/>
    <p:sldId id="382" r:id="rId27"/>
    <p:sldId id="385" r:id="rId28"/>
    <p:sldId id="286" r:id="rId29"/>
    <p:sldId id="3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77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178"/>
    <p:restoredTop sz="95921"/>
  </p:normalViewPr>
  <p:slideViewPr>
    <p:cSldViewPr snapToGrid="0">
      <p:cViewPr varScale="1">
        <p:scale>
          <a:sx n="88" d="100"/>
          <a:sy n="88" d="100"/>
        </p:scale>
        <p:origin x="192" y="6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95" d="100"/>
        <a:sy n="9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A9DA79-00A5-E64E-9879-72B43D6BE147}" type="datetimeFigureOut">
              <a:rPr lang="en-US" smtClean="0"/>
              <a:t>12/19/24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85CC63-AA16-494C-BB45-17AC6B63F75E}" type="slidenum">
              <a:rPr lang="en-US" smtClean="0"/>
              <a:t>‹#›</a:t>
            </a:fld>
            <a:endParaRPr lang="en-US"/>
          </a:p>
        </p:txBody>
      </p:sp>
    </p:spTree>
    <p:extLst>
      <p:ext uri="{BB962C8B-B14F-4D97-AF65-F5344CB8AC3E}">
        <p14:creationId xmlns:p14="http://schemas.microsoft.com/office/powerpoint/2010/main" val="627462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3</a:t>
            </a:fld>
            <a:endParaRPr lang="en-US"/>
          </a:p>
        </p:txBody>
      </p:sp>
    </p:spTree>
    <p:extLst>
      <p:ext uri="{BB962C8B-B14F-4D97-AF65-F5344CB8AC3E}">
        <p14:creationId xmlns:p14="http://schemas.microsoft.com/office/powerpoint/2010/main" val="3230088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0C6B9-EC6A-BAEF-D366-37A9E64A67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0E13E0-9C9B-63A1-6AFA-12B8F468CE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EA6E3C-CABC-1F76-0257-CFDE809A1F6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80C48D8-8EA4-C773-1A66-BCD4745EC955}"/>
              </a:ext>
            </a:extLst>
          </p:cNvPr>
          <p:cNvSpPr>
            <a:spLocks noGrp="1"/>
          </p:cNvSpPr>
          <p:nvPr>
            <p:ph type="sldNum" sz="quarter" idx="5"/>
          </p:nvPr>
        </p:nvSpPr>
        <p:spPr/>
        <p:txBody>
          <a:bodyPr/>
          <a:lstStyle/>
          <a:p>
            <a:fld id="{E7D833E1-F135-034C-89A2-0663B23511E4}" type="slidenum">
              <a:rPr lang="en-US" smtClean="0"/>
              <a:t>13</a:t>
            </a:fld>
            <a:endParaRPr lang="en-US"/>
          </a:p>
        </p:txBody>
      </p:sp>
    </p:spTree>
    <p:extLst>
      <p:ext uri="{BB962C8B-B14F-4D97-AF65-F5344CB8AC3E}">
        <p14:creationId xmlns:p14="http://schemas.microsoft.com/office/powerpoint/2010/main" val="1057204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14</a:t>
            </a:fld>
            <a:endParaRPr lang="en-US"/>
          </a:p>
        </p:txBody>
      </p:sp>
    </p:spTree>
    <p:extLst>
      <p:ext uri="{BB962C8B-B14F-4D97-AF65-F5344CB8AC3E}">
        <p14:creationId xmlns:p14="http://schemas.microsoft.com/office/powerpoint/2010/main" val="2231234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15</a:t>
            </a:fld>
            <a:endParaRPr lang="en-US"/>
          </a:p>
        </p:txBody>
      </p:sp>
    </p:spTree>
    <p:extLst>
      <p:ext uri="{BB962C8B-B14F-4D97-AF65-F5344CB8AC3E}">
        <p14:creationId xmlns:p14="http://schemas.microsoft.com/office/powerpoint/2010/main" val="2025075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16</a:t>
            </a:fld>
            <a:endParaRPr lang="en-US"/>
          </a:p>
        </p:txBody>
      </p:sp>
    </p:spTree>
    <p:extLst>
      <p:ext uri="{BB962C8B-B14F-4D97-AF65-F5344CB8AC3E}">
        <p14:creationId xmlns:p14="http://schemas.microsoft.com/office/powerpoint/2010/main" val="28214855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17</a:t>
            </a:fld>
            <a:endParaRPr lang="en-US"/>
          </a:p>
        </p:txBody>
      </p:sp>
    </p:spTree>
    <p:extLst>
      <p:ext uri="{BB962C8B-B14F-4D97-AF65-F5344CB8AC3E}">
        <p14:creationId xmlns:p14="http://schemas.microsoft.com/office/powerpoint/2010/main" val="690114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20</a:t>
            </a:fld>
            <a:endParaRPr lang="en-US"/>
          </a:p>
        </p:txBody>
      </p:sp>
    </p:spTree>
    <p:extLst>
      <p:ext uri="{BB962C8B-B14F-4D97-AF65-F5344CB8AC3E}">
        <p14:creationId xmlns:p14="http://schemas.microsoft.com/office/powerpoint/2010/main" val="38440363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21</a:t>
            </a:fld>
            <a:endParaRPr lang="en-US"/>
          </a:p>
        </p:txBody>
      </p:sp>
    </p:spTree>
    <p:extLst>
      <p:ext uri="{BB962C8B-B14F-4D97-AF65-F5344CB8AC3E}">
        <p14:creationId xmlns:p14="http://schemas.microsoft.com/office/powerpoint/2010/main" val="36662662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22</a:t>
            </a:fld>
            <a:endParaRPr lang="en-US"/>
          </a:p>
        </p:txBody>
      </p:sp>
    </p:spTree>
    <p:extLst>
      <p:ext uri="{BB962C8B-B14F-4D97-AF65-F5344CB8AC3E}">
        <p14:creationId xmlns:p14="http://schemas.microsoft.com/office/powerpoint/2010/main" val="3675914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7D833E1-F135-034C-89A2-0663B23511E4}" type="slidenum">
              <a:rPr kumimoji="0" 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Tree>
    <p:extLst>
      <p:ext uri="{BB962C8B-B14F-4D97-AF65-F5344CB8AC3E}">
        <p14:creationId xmlns:p14="http://schemas.microsoft.com/office/powerpoint/2010/main" val="4153960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4</a:t>
            </a:fld>
            <a:endParaRPr lang="en-US"/>
          </a:p>
        </p:txBody>
      </p:sp>
    </p:spTree>
    <p:extLst>
      <p:ext uri="{BB962C8B-B14F-4D97-AF65-F5344CB8AC3E}">
        <p14:creationId xmlns:p14="http://schemas.microsoft.com/office/powerpoint/2010/main" val="711244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5</a:t>
            </a:fld>
            <a:endParaRPr lang="en-US"/>
          </a:p>
        </p:txBody>
      </p:sp>
    </p:spTree>
    <p:extLst>
      <p:ext uri="{BB962C8B-B14F-4D97-AF65-F5344CB8AC3E}">
        <p14:creationId xmlns:p14="http://schemas.microsoft.com/office/powerpoint/2010/main" val="2714434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6</a:t>
            </a:fld>
            <a:endParaRPr lang="en-US"/>
          </a:p>
        </p:txBody>
      </p:sp>
    </p:spTree>
    <p:extLst>
      <p:ext uri="{BB962C8B-B14F-4D97-AF65-F5344CB8AC3E}">
        <p14:creationId xmlns:p14="http://schemas.microsoft.com/office/powerpoint/2010/main" val="2321379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8</a:t>
            </a:fld>
            <a:endParaRPr lang="en-US"/>
          </a:p>
        </p:txBody>
      </p:sp>
    </p:spTree>
    <p:extLst>
      <p:ext uri="{BB962C8B-B14F-4D97-AF65-F5344CB8AC3E}">
        <p14:creationId xmlns:p14="http://schemas.microsoft.com/office/powerpoint/2010/main" val="3680519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9</a:t>
            </a:fld>
            <a:endParaRPr lang="en-US"/>
          </a:p>
        </p:txBody>
      </p:sp>
    </p:spTree>
    <p:extLst>
      <p:ext uri="{BB962C8B-B14F-4D97-AF65-F5344CB8AC3E}">
        <p14:creationId xmlns:p14="http://schemas.microsoft.com/office/powerpoint/2010/main" val="1192809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10</a:t>
            </a:fld>
            <a:endParaRPr lang="en-US"/>
          </a:p>
        </p:txBody>
      </p:sp>
    </p:spTree>
    <p:extLst>
      <p:ext uri="{BB962C8B-B14F-4D97-AF65-F5344CB8AC3E}">
        <p14:creationId xmlns:p14="http://schemas.microsoft.com/office/powerpoint/2010/main" val="870132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11</a:t>
            </a:fld>
            <a:endParaRPr lang="en-US"/>
          </a:p>
        </p:txBody>
      </p:sp>
    </p:spTree>
    <p:extLst>
      <p:ext uri="{BB962C8B-B14F-4D97-AF65-F5344CB8AC3E}">
        <p14:creationId xmlns:p14="http://schemas.microsoft.com/office/powerpoint/2010/main" val="2572342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D833E1-F135-034C-89A2-0663B23511E4}" type="slidenum">
              <a:rPr lang="en-US" smtClean="0"/>
              <a:t>12</a:t>
            </a:fld>
            <a:endParaRPr lang="en-US"/>
          </a:p>
        </p:txBody>
      </p:sp>
    </p:spTree>
    <p:extLst>
      <p:ext uri="{BB962C8B-B14F-4D97-AF65-F5344CB8AC3E}">
        <p14:creationId xmlns:p14="http://schemas.microsoft.com/office/powerpoint/2010/main" val="1389860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41AFBC9-3E25-35AA-6D96-A300C80A225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55A4421-9A2E-B002-0DA6-7E160ABFCD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35561DE-32C2-2846-1164-CB735A6751C0}"/>
              </a:ext>
            </a:extLst>
          </p:cNvPr>
          <p:cNvSpPr>
            <a:spLocks noGrp="1" noChangeArrowheads="1"/>
          </p:cNvSpPr>
          <p:nvPr>
            <p:ph type="sldNum" sz="quarter" idx="12"/>
          </p:nvPr>
        </p:nvSpPr>
        <p:spPr>
          <a:ln/>
        </p:spPr>
        <p:txBody>
          <a:bodyPr/>
          <a:lstStyle>
            <a:lvl1pPr>
              <a:defRPr/>
            </a:lvl1pPr>
          </a:lstStyle>
          <a:p>
            <a:fld id="{3A32B11D-4679-5249-897F-972A3B76AE74}" type="slidenum">
              <a:rPr lang="en-US" altLang="en-US"/>
              <a:pPr/>
              <a:t>‹#›</a:t>
            </a:fld>
            <a:endParaRPr lang="en-US" altLang="en-US"/>
          </a:p>
        </p:txBody>
      </p:sp>
    </p:spTree>
    <p:extLst>
      <p:ext uri="{BB962C8B-B14F-4D97-AF65-F5344CB8AC3E}">
        <p14:creationId xmlns:p14="http://schemas.microsoft.com/office/powerpoint/2010/main" val="339627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FD1183C-08BA-9245-2AAE-85F892C693B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03D6215-A91B-F46B-8FD5-30A20D12F52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83D03CE-C550-11F6-95BA-8B58BFF28339}"/>
              </a:ext>
            </a:extLst>
          </p:cNvPr>
          <p:cNvSpPr>
            <a:spLocks noGrp="1" noChangeArrowheads="1"/>
          </p:cNvSpPr>
          <p:nvPr>
            <p:ph type="sldNum" sz="quarter" idx="12"/>
          </p:nvPr>
        </p:nvSpPr>
        <p:spPr>
          <a:ln/>
        </p:spPr>
        <p:txBody>
          <a:bodyPr/>
          <a:lstStyle>
            <a:lvl1pPr>
              <a:defRPr/>
            </a:lvl1pPr>
          </a:lstStyle>
          <a:p>
            <a:fld id="{31322B85-AA51-F94D-9408-2A1EB516FE87}" type="slidenum">
              <a:rPr lang="en-US" altLang="en-US"/>
              <a:pPr/>
              <a:t>‹#›</a:t>
            </a:fld>
            <a:endParaRPr lang="en-US" altLang="en-US"/>
          </a:p>
        </p:txBody>
      </p:sp>
    </p:spTree>
    <p:extLst>
      <p:ext uri="{BB962C8B-B14F-4D97-AF65-F5344CB8AC3E}">
        <p14:creationId xmlns:p14="http://schemas.microsoft.com/office/powerpoint/2010/main" val="1051816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F86804A-C092-495C-EFD1-88B18C40683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9DDCF5B-296A-F874-9629-80C610130B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F5B03B5-36D3-B6A2-2CB0-ABC33713C6E6}"/>
              </a:ext>
            </a:extLst>
          </p:cNvPr>
          <p:cNvSpPr>
            <a:spLocks noGrp="1" noChangeArrowheads="1"/>
          </p:cNvSpPr>
          <p:nvPr>
            <p:ph type="sldNum" sz="quarter" idx="12"/>
          </p:nvPr>
        </p:nvSpPr>
        <p:spPr>
          <a:ln/>
        </p:spPr>
        <p:txBody>
          <a:bodyPr/>
          <a:lstStyle>
            <a:lvl1pPr>
              <a:defRPr/>
            </a:lvl1pPr>
          </a:lstStyle>
          <a:p>
            <a:fld id="{DC42E3F0-F67D-1640-8449-28631ED5E0DB}" type="slidenum">
              <a:rPr lang="en-US" altLang="en-US"/>
              <a:pPr/>
              <a:t>‹#›</a:t>
            </a:fld>
            <a:endParaRPr lang="en-US" altLang="en-US"/>
          </a:p>
        </p:txBody>
      </p:sp>
    </p:spTree>
    <p:extLst>
      <p:ext uri="{BB962C8B-B14F-4D97-AF65-F5344CB8AC3E}">
        <p14:creationId xmlns:p14="http://schemas.microsoft.com/office/powerpoint/2010/main" val="364032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lipArt Placeholder 2"/>
          <p:cNvSpPr>
            <a:spLocks noGrp="1"/>
          </p:cNvSpPr>
          <p:nvPr>
            <p:ph type="clipArt" sz="half" idx="1"/>
          </p:nvPr>
        </p:nvSpPr>
        <p:spPr>
          <a:xfrm>
            <a:off x="914400" y="1981200"/>
            <a:ext cx="5080000" cy="4114800"/>
          </a:xfrm>
        </p:spPr>
        <p:txBody>
          <a:bodyPr/>
          <a:lstStyle/>
          <a:p>
            <a:pPr lvl="0"/>
            <a:endParaRPr lang="en-US" noProof="0"/>
          </a:p>
        </p:txBody>
      </p:sp>
      <p:sp>
        <p:nvSpPr>
          <p:cNvPr id="4" name="Text Placeholder 3"/>
          <p:cNvSpPr>
            <a:spLocks noGrp="1"/>
          </p:cNvSpPr>
          <p:nvPr>
            <p:ph type="body"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77A44672-F6CD-8E45-AF88-99F7A6D2191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BA9EDFF-A583-B36A-B86C-CF88BF2901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0BFE77E-0F4A-EB05-4893-874DE48AF84B}"/>
              </a:ext>
            </a:extLst>
          </p:cNvPr>
          <p:cNvSpPr>
            <a:spLocks noGrp="1" noChangeArrowheads="1"/>
          </p:cNvSpPr>
          <p:nvPr>
            <p:ph type="sldNum" sz="quarter" idx="12"/>
          </p:nvPr>
        </p:nvSpPr>
        <p:spPr>
          <a:ln/>
        </p:spPr>
        <p:txBody>
          <a:bodyPr/>
          <a:lstStyle>
            <a:lvl1pPr>
              <a:defRPr/>
            </a:lvl1pPr>
          </a:lstStyle>
          <a:p>
            <a:fld id="{553AF453-56AA-D44D-8136-15431C16D9D4}" type="slidenum">
              <a:rPr lang="en-US" altLang="en-US"/>
              <a:pPr/>
              <a:t>‹#›</a:t>
            </a:fld>
            <a:endParaRPr lang="en-US" altLang="en-US"/>
          </a:p>
        </p:txBody>
      </p:sp>
    </p:spTree>
    <p:extLst>
      <p:ext uri="{BB962C8B-B14F-4D97-AF65-F5344CB8AC3E}">
        <p14:creationId xmlns:p14="http://schemas.microsoft.com/office/powerpoint/2010/main" val="12446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BD8D28E-2EE3-5FF0-38C5-C6CE9BACD27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2FC842C-AF00-C385-0109-767708CA86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F56ED7-EE61-8E9F-A23D-FBC046365638}"/>
              </a:ext>
            </a:extLst>
          </p:cNvPr>
          <p:cNvSpPr>
            <a:spLocks noGrp="1" noChangeArrowheads="1"/>
          </p:cNvSpPr>
          <p:nvPr>
            <p:ph type="sldNum" sz="quarter" idx="12"/>
          </p:nvPr>
        </p:nvSpPr>
        <p:spPr>
          <a:ln/>
        </p:spPr>
        <p:txBody>
          <a:bodyPr/>
          <a:lstStyle>
            <a:lvl1pPr>
              <a:defRPr/>
            </a:lvl1pPr>
          </a:lstStyle>
          <a:p>
            <a:fld id="{F2623E3C-0EFC-FD4C-B56A-574DC22F22D9}" type="slidenum">
              <a:rPr lang="en-US" altLang="en-US"/>
              <a:pPr/>
              <a:t>‹#›</a:t>
            </a:fld>
            <a:endParaRPr lang="en-US" altLang="en-US"/>
          </a:p>
        </p:txBody>
      </p:sp>
    </p:spTree>
    <p:extLst>
      <p:ext uri="{BB962C8B-B14F-4D97-AF65-F5344CB8AC3E}">
        <p14:creationId xmlns:p14="http://schemas.microsoft.com/office/powerpoint/2010/main" val="3819903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0F355A0-F4AC-7954-18BA-A6FA0F3F2FE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58C8ED8-A6FE-A5A7-157A-7AFEA30242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C2CE72D-D88C-5DFE-B81B-49A787C84882}"/>
              </a:ext>
            </a:extLst>
          </p:cNvPr>
          <p:cNvSpPr>
            <a:spLocks noGrp="1" noChangeArrowheads="1"/>
          </p:cNvSpPr>
          <p:nvPr>
            <p:ph type="sldNum" sz="quarter" idx="12"/>
          </p:nvPr>
        </p:nvSpPr>
        <p:spPr>
          <a:ln/>
        </p:spPr>
        <p:txBody>
          <a:bodyPr/>
          <a:lstStyle>
            <a:lvl1pPr>
              <a:defRPr/>
            </a:lvl1pPr>
          </a:lstStyle>
          <a:p>
            <a:fld id="{79747612-CD86-764C-812B-F693076E1D9E}" type="slidenum">
              <a:rPr lang="en-US" altLang="en-US"/>
              <a:pPr/>
              <a:t>‹#›</a:t>
            </a:fld>
            <a:endParaRPr lang="en-US" altLang="en-US"/>
          </a:p>
        </p:txBody>
      </p:sp>
    </p:spTree>
    <p:extLst>
      <p:ext uri="{BB962C8B-B14F-4D97-AF65-F5344CB8AC3E}">
        <p14:creationId xmlns:p14="http://schemas.microsoft.com/office/powerpoint/2010/main" val="182885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0B5FFE9-3AA6-C25B-E89D-4BC22D00D6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82F2E26-65F1-292A-1142-E2986BFB91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D23A92A-119C-AE95-D52C-5E3BB5795C57}"/>
              </a:ext>
            </a:extLst>
          </p:cNvPr>
          <p:cNvSpPr>
            <a:spLocks noGrp="1" noChangeArrowheads="1"/>
          </p:cNvSpPr>
          <p:nvPr>
            <p:ph type="sldNum" sz="quarter" idx="12"/>
          </p:nvPr>
        </p:nvSpPr>
        <p:spPr>
          <a:ln/>
        </p:spPr>
        <p:txBody>
          <a:bodyPr/>
          <a:lstStyle>
            <a:lvl1pPr>
              <a:defRPr/>
            </a:lvl1pPr>
          </a:lstStyle>
          <a:p>
            <a:fld id="{48D04F54-CB90-2D4B-8F37-FCC9C688647C}" type="slidenum">
              <a:rPr lang="en-US" altLang="en-US"/>
              <a:pPr/>
              <a:t>‹#›</a:t>
            </a:fld>
            <a:endParaRPr lang="en-US" altLang="en-US"/>
          </a:p>
        </p:txBody>
      </p:sp>
    </p:spTree>
    <p:extLst>
      <p:ext uri="{BB962C8B-B14F-4D97-AF65-F5344CB8AC3E}">
        <p14:creationId xmlns:p14="http://schemas.microsoft.com/office/powerpoint/2010/main" val="19859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FC38E87-67D1-FE2C-5F87-2B9BC623CAB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F394527-4862-2A5E-ABDB-59C027EBFC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5C7745D-536F-C3BD-A4D1-1D21213D0150}"/>
              </a:ext>
            </a:extLst>
          </p:cNvPr>
          <p:cNvSpPr>
            <a:spLocks noGrp="1" noChangeArrowheads="1"/>
          </p:cNvSpPr>
          <p:nvPr>
            <p:ph type="sldNum" sz="quarter" idx="12"/>
          </p:nvPr>
        </p:nvSpPr>
        <p:spPr>
          <a:ln/>
        </p:spPr>
        <p:txBody>
          <a:bodyPr/>
          <a:lstStyle>
            <a:lvl1pPr>
              <a:defRPr/>
            </a:lvl1pPr>
          </a:lstStyle>
          <a:p>
            <a:fld id="{4A0A0721-36F4-C84B-A2C0-AE8EDE2B1F44}" type="slidenum">
              <a:rPr lang="en-US" altLang="en-US"/>
              <a:pPr/>
              <a:t>‹#›</a:t>
            </a:fld>
            <a:endParaRPr lang="en-US" altLang="en-US"/>
          </a:p>
        </p:txBody>
      </p:sp>
    </p:spTree>
    <p:extLst>
      <p:ext uri="{BB962C8B-B14F-4D97-AF65-F5344CB8AC3E}">
        <p14:creationId xmlns:p14="http://schemas.microsoft.com/office/powerpoint/2010/main" val="2142130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8CE23C-7B8F-3864-8E13-DEC6785C6EA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8889A4F-F537-625C-5EB2-510924F5AD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3BF4536-2455-3575-0A75-BE59437542CC}"/>
              </a:ext>
            </a:extLst>
          </p:cNvPr>
          <p:cNvSpPr>
            <a:spLocks noGrp="1" noChangeArrowheads="1"/>
          </p:cNvSpPr>
          <p:nvPr>
            <p:ph type="sldNum" sz="quarter" idx="12"/>
          </p:nvPr>
        </p:nvSpPr>
        <p:spPr>
          <a:ln/>
        </p:spPr>
        <p:txBody>
          <a:bodyPr/>
          <a:lstStyle>
            <a:lvl1pPr>
              <a:defRPr/>
            </a:lvl1pPr>
          </a:lstStyle>
          <a:p>
            <a:fld id="{389F5148-E167-1748-9635-C65F8AA75833}" type="slidenum">
              <a:rPr lang="en-US" altLang="en-US"/>
              <a:pPr/>
              <a:t>‹#›</a:t>
            </a:fld>
            <a:endParaRPr lang="en-US" altLang="en-US"/>
          </a:p>
        </p:txBody>
      </p:sp>
    </p:spTree>
    <p:extLst>
      <p:ext uri="{BB962C8B-B14F-4D97-AF65-F5344CB8AC3E}">
        <p14:creationId xmlns:p14="http://schemas.microsoft.com/office/powerpoint/2010/main" val="3991954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2EB3B5A-3F4C-C990-3F9F-31FD3453256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9ED08EC-0D33-7D76-A3E5-A8BDC01FC6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C822F20-A142-B1CC-F2BC-E36C9F5B6D24}"/>
              </a:ext>
            </a:extLst>
          </p:cNvPr>
          <p:cNvSpPr>
            <a:spLocks noGrp="1" noChangeArrowheads="1"/>
          </p:cNvSpPr>
          <p:nvPr>
            <p:ph type="sldNum" sz="quarter" idx="12"/>
          </p:nvPr>
        </p:nvSpPr>
        <p:spPr>
          <a:ln/>
        </p:spPr>
        <p:txBody>
          <a:bodyPr/>
          <a:lstStyle>
            <a:lvl1pPr>
              <a:defRPr/>
            </a:lvl1pPr>
          </a:lstStyle>
          <a:p>
            <a:fld id="{0ED63D15-7129-9249-921E-41A260C919F2}" type="slidenum">
              <a:rPr lang="en-US" altLang="en-US"/>
              <a:pPr/>
              <a:t>‹#›</a:t>
            </a:fld>
            <a:endParaRPr lang="en-US" altLang="en-US"/>
          </a:p>
        </p:txBody>
      </p:sp>
    </p:spTree>
    <p:extLst>
      <p:ext uri="{BB962C8B-B14F-4D97-AF65-F5344CB8AC3E}">
        <p14:creationId xmlns:p14="http://schemas.microsoft.com/office/powerpoint/2010/main" val="297053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A80759A-84E3-6937-16DE-0CF468A7EDF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955A80D-D5D0-39AE-4BFF-078A98762A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665F734-2DCF-00EC-28B9-9F1BF76301DB}"/>
              </a:ext>
            </a:extLst>
          </p:cNvPr>
          <p:cNvSpPr>
            <a:spLocks noGrp="1" noChangeArrowheads="1"/>
          </p:cNvSpPr>
          <p:nvPr>
            <p:ph type="sldNum" sz="quarter" idx="12"/>
          </p:nvPr>
        </p:nvSpPr>
        <p:spPr>
          <a:ln/>
        </p:spPr>
        <p:txBody>
          <a:bodyPr/>
          <a:lstStyle>
            <a:lvl1pPr>
              <a:defRPr/>
            </a:lvl1pPr>
          </a:lstStyle>
          <a:p>
            <a:fld id="{63F1D90A-E778-3A48-AF2D-1B114F828240}" type="slidenum">
              <a:rPr lang="en-US" altLang="en-US"/>
              <a:pPr/>
              <a:t>‹#›</a:t>
            </a:fld>
            <a:endParaRPr lang="en-US" altLang="en-US"/>
          </a:p>
        </p:txBody>
      </p:sp>
    </p:spTree>
    <p:extLst>
      <p:ext uri="{BB962C8B-B14F-4D97-AF65-F5344CB8AC3E}">
        <p14:creationId xmlns:p14="http://schemas.microsoft.com/office/powerpoint/2010/main" val="2096316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736BF7C-9CD7-567C-6EF8-C258B47ADFA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6C57C92-B904-4E51-B7FB-A8C429FE45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9B9B815-4BA8-8D0A-4F64-5D0269B42207}"/>
              </a:ext>
            </a:extLst>
          </p:cNvPr>
          <p:cNvSpPr>
            <a:spLocks noGrp="1" noChangeArrowheads="1"/>
          </p:cNvSpPr>
          <p:nvPr>
            <p:ph type="sldNum" sz="quarter" idx="12"/>
          </p:nvPr>
        </p:nvSpPr>
        <p:spPr>
          <a:ln/>
        </p:spPr>
        <p:txBody>
          <a:bodyPr/>
          <a:lstStyle>
            <a:lvl1pPr>
              <a:defRPr/>
            </a:lvl1pPr>
          </a:lstStyle>
          <a:p>
            <a:fld id="{C95EB7EE-E2B4-0544-9C34-7B72BCEC5C57}" type="slidenum">
              <a:rPr lang="en-US" altLang="en-US"/>
              <a:pPr/>
              <a:t>‹#›</a:t>
            </a:fld>
            <a:endParaRPr lang="en-US" altLang="en-US"/>
          </a:p>
        </p:txBody>
      </p:sp>
    </p:spTree>
    <p:extLst>
      <p:ext uri="{BB962C8B-B14F-4D97-AF65-F5344CB8AC3E}">
        <p14:creationId xmlns:p14="http://schemas.microsoft.com/office/powerpoint/2010/main" val="2053820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A8E5866-23F3-186F-BEC5-3317D35B50F6}"/>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EE58B23-6B6E-819B-11BC-06A17FB05A51}"/>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F919DE6-09FB-DCC7-FF76-A0F6B75EF9BB}"/>
              </a:ext>
            </a:extLst>
          </p:cNvPr>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Times New Roman" charset="0"/>
                <a:ea typeface="+mn-ea"/>
              </a:defRPr>
            </a:lvl1pPr>
          </a:lstStyle>
          <a:p>
            <a:pPr>
              <a:defRPr/>
            </a:pPr>
            <a:endParaRPr lang="en-US"/>
          </a:p>
        </p:txBody>
      </p:sp>
      <p:sp>
        <p:nvSpPr>
          <p:cNvPr id="1029" name="Rectangle 5">
            <a:extLst>
              <a:ext uri="{FF2B5EF4-FFF2-40B4-BE49-F238E27FC236}">
                <a16:creationId xmlns:a16="http://schemas.microsoft.com/office/drawing/2014/main" id="{91C7A8D5-3954-CBD8-6E42-9D37AE6BD1AC}"/>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ea typeface="+mn-ea"/>
              </a:defRPr>
            </a:lvl1pPr>
          </a:lstStyle>
          <a:p>
            <a:pPr>
              <a:defRPr/>
            </a:pPr>
            <a:endParaRPr lang="en-US"/>
          </a:p>
        </p:txBody>
      </p:sp>
      <p:sp>
        <p:nvSpPr>
          <p:cNvPr id="1030" name="Rectangle 6">
            <a:extLst>
              <a:ext uri="{FF2B5EF4-FFF2-40B4-BE49-F238E27FC236}">
                <a16:creationId xmlns:a16="http://schemas.microsoft.com/office/drawing/2014/main" id="{0A1954E8-F8ED-AFFF-FE56-D9F4C6580164}"/>
              </a:ext>
            </a:extLst>
          </p:cNvPr>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03245A7-BC29-3248-B4C8-D5FCF9FBE5F7}" type="slidenum">
              <a:rPr lang="en-US" altLang="en-US"/>
              <a:pPr/>
              <a:t>‹#›</a:t>
            </a:fld>
            <a:endParaRPr lang="en-US" altLang="en-US"/>
          </a:p>
        </p:txBody>
      </p:sp>
    </p:spTree>
    <p:extLst>
      <p:ext uri="{BB962C8B-B14F-4D97-AF65-F5344CB8AC3E}">
        <p14:creationId xmlns:p14="http://schemas.microsoft.com/office/powerpoint/2010/main" val="13760373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a:extLst>
              <a:ext uri="{FF2B5EF4-FFF2-40B4-BE49-F238E27FC236}">
                <a16:creationId xmlns:a16="http://schemas.microsoft.com/office/drawing/2014/main" id="{99768247-8A30-6FBE-34C6-476D98596E5E}"/>
              </a:ext>
            </a:extLst>
          </p:cNvPr>
          <p:cNvSpPr>
            <a:spLocks noGrp="1" noChangeArrowheads="1"/>
          </p:cNvSpPr>
          <p:nvPr>
            <p:ph type="ctrTitle"/>
          </p:nvPr>
        </p:nvSpPr>
        <p:spPr>
          <a:xfrm>
            <a:off x="159026" y="0"/>
            <a:ext cx="11787809" cy="6858000"/>
          </a:xfrm>
        </p:spPr>
        <p:txBody>
          <a:bodyPr anchor="ctr"/>
          <a:lstStyle/>
          <a:p>
            <a:r>
              <a:rPr lang="en-US" altLang="en-US" dirty="0" err="1">
                <a:solidFill>
                  <a:srgbClr val="FF9933"/>
                </a:solidFill>
              </a:rPr>
              <a:t>BiblicalELearning.org</a:t>
            </a:r>
            <a:br>
              <a:rPr lang="en-US" altLang="en-US" dirty="0">
                <a:solidFill>
                  <a:srgbClr val="FF9933"/>
                </a:solidFill>
              </a:rPr>
            </a:br>
            <a:br>
              <a:rPr lang="en-US" altLang="en-US" dirty="0">
                <a:solidFill>
                  <a:srgbClr val="FF9933"/>
                </a:solidFill>
              </a:rPr>
            </a:br>
            <a:r>
              <a:rPr lang="en-US" altLang="en-US" dirty="0">
                <a:solidFill>
                  <a:srgbClr val="FF9933"/>
                </a:solidFill>
              </a:rPr>
              <a:t>KNOWING GOD’S WILL:  </a:t>
            </a:r>
            <a:br>
              <a:rPr lang="en-US" altLang="en-US" dirty="0">
                <a:solidFill>
                  <a:srgbClr val="FF9933"/>
                </a:solidFill>
              </a:rPr>
            </a:br>
            <a:r>
              <a:rPr lang="en-US" altLang="en-US" dirty="0">
                <a:solidFill>
                  <a:srgbClr val="FF9933"/>
                </a:solidFill>
              </a:rPr>
              <a:t>HOW TO READ THE OLD TESTAMENT</a:t>
            </a:r>
            <a:br>
              <a:rPr lang="en-US" altLang="en-US" dirty="0">
                <a:solidFill>
                  <a:srgbClr val="FF9933"/>
                </a:solidFill>
              </a:rPr>
            </a:br>
            <a:br>
              <a:rPr lang="en-US" altLang="en-US" dirty="0">
                <a:solidFill>
                  <a:srgbClr val="FF9933"/>
                </a:solidFill>
              </a:rPr>
            </a:br>
            <a:r>
              <a:rPr lang="en-US" altLang="en-US" dirty="0">
                <a:solidFill>
                  <a:srgbClr val="FF9933"/>
                </a:solidFill>
              </a:rPr>
              <a:t>Gary T. </a:t>
            </a:r>
            <a:r>
              <a:rPr lang="en-US" altLang="en-US" dirty="0" err="1">
                <a:solidFill>
                  <a:srgbClr val="FF9933"/>
                </a:solidFill>
              </a:rPr>
              <a:t>Meadors</a:t>
            </a:r>
            <a:r>
              <a:rPr lang="en-US" altLang="en-US" dirty="0">
                <a:solidFill>
                  <a:srgbClr val="FF9933"/>
                </a:solidFill>
              </a:rPr>
              <a:t>, Th.D.</a:t>
            </a:r>
            <a:br>
              <a:rPr lang="en-US" altLang="en-US" dirty="0">
                <a:solidFill>
                  <a:srgbClr val="FF9933"/>
                </a:solidFill>
              </a:rPr>
            </a:br>
            <a:br>
              <a:rPr lang="en-US" altLang="en-US" dirty="0">
                <a:solidFill>
                  <a:srgbClr val="FF9933"/>
                </a:solidFill>
              </a:rPr>
            </a:br>
            <a:r>
              <a:rPr lang="en-US" altLang="en-US" sz="5400" b="1" dirty="0">
                <a:solidFill>
                  <a:srgbClr val="FF9933"/>
                </a:solidFill>
              </a:rPr>
              <a:t>THE OLD TESTAMENT [GM 4]</a:t>
            </a:r>
            <a:br>
              <a:rPr lang="en-US" altLang="en-US" sz="5400" b="1" dirty="0">
                <a:solidFill>
                  <a:srgbClr val="FF9933"/>
                </a:solidFill>
              </a:rPr>
            </a:br>
            <a:r>
              <a:rPr lang="en-US" altLang="en-US" sz="5400" b="1" dirty="0">
                <a:solidFill>
                  <a:srgbClr val="FF9933"/>
                </a:solidFill>
              </a:rPr>
              <a:t>(Chapter 4 in DMGW)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9B76C8C4-275E-C73D-7FD3-FA575335C4AB}"/>
              </a:ext>
            </a:extLst>
          </p:cNvPr>
          <p:cNvSpPr>
            <a:spLocks noGrp="1" noChangeArrowheads="1"/>
          </p:cNvSpPr>
          <p:nvPr>
            <p:ph type="title"/>
          </p:nvPr>
        </p:nvSpPr>
        <p:spPr>
          <a:xfrm>
            <a:off x="2209800" y="0"/>
            <a:ext cx="7772400" cy="1752600"/>
          </a:xfrm>
        </p:spPr>
        <p:txBody>
          <a:bodyPr/>
          <a:lstStyle/>
          <a:p>
            <a:pPr eaLnBrk="1" hangingPunct="1"/>
            <a:r>
              <a:rPr lang="en-US" altLang="en-US" sz="4000" dirty="0">
                <a:solidFill>
                  <a:schemeClr val="bg1"/>
                </a:solidFill>
                <a:ea typeface="ＭＳ Ｐゴシック" panose="020B0600070205080204" pitchFamily="34" charset="-128"/>
              </a:rPr>
              <a:t>OLD TESTAMENT </a:t>
            </a:r>
            <a:r>
              <a:rPr lang="en-US" altLang="en-US" sz="4000" dirty="0">
                <a:solidFill>
                  <a:srgbClr val="FFFF00"/>
                </a:solidFill>
                <a:ea typeface="ＭＳ Ｐゴシック" panose="020B0600070205080204" pitchFamily="34" charset="-128"/>
              </a:rPr>
              <a:t>PATTERNS </a:t>
            </a:r>
            <a:r>
              <a:rPr lang="en-US" altLang="en-US" sz="4000" dirty="0">
                <a:solidFill>
                  <a:schemeClr val="bg1"/>
                </a:solidFill>
                <a:ea typeface="ＭＳ Ｐゴシック" panose="020B0600070205080204" pitchFamily="34" charset="-128"/>
              </a:rPr>
              <a:t>FOR KNOWING GOD’S WILL:</a:t>
            </a:r>
            <a:br>
              <a:rPr lang="en-US" altLang="en-US" sz="4000" dirty="0">
                <a:solidFill>
                  <a:schemeClr val="bg1"/>
                </a:solidFill>
                <a:ea typeface="ＭＳ Ｐゴシック" panose="020B0600070205080204" pitchFamily="34" charset="-128"/>
              </a:rPr>
            </a:br>
            <a:r>
              <a:rPr lang="en-US" altLang="en-US" sz="4000" i="1" dirty="0">
                <a:solidFill>
                  <a:srgbClr val="FFFF00"/>
                </a:solidFill>
                <a:ea typeface="ＭＳ Ｐゴシック" panose="020B0600070205080204" pitchFamily="34" charset="-128"/>
              </a:rPr>
              <a:t>SPECIAL PROVISIONS</a:t>
            </a:r>
          </a:p>
        </p:txBody>
      </p:sp>
      <p:sp>
        <p:nvSpPr>
          <p:cNvPr id="108547" name="Rectangle 3">
            <a:extLst>
              <a:ext uri="{FF2B5EF4-FFF2-40B4-BE49-F238E27FC236}">
                <a16:creationId xmlns:a16="http://schemas.microsoft.com/office/drawing/2014/main" id="{239AE3FF-3E1C-FC9B-184E-BA43FE58B2D6}"/>
              </a:ext>
            </a:extLst>
          </p:cNvPr>
          <p:cNvSpPr>
            <a:spLocks noGrp="1" noChangeArrowheads="1"/>
          </p:cNvSpPr>
          <p:nvPr>
            <p:ph type="body" idx="1"/>
          </p:nvPr>
        </p:nvSpPr>
        <p:spPr>
          <a:xfrm>
            <a:off x="894521" y="2286000"/>
            <a:ext cx="10575235" cy="4732421"/>
          </a:xfrm>
        </p:spPr>
        <p:txBody>
          <a:bodyPr/>
          <a:lstStyle/>
          <a:p>
            <a:pPr eaLnBrk="1" hangingPunct="1"/>
            <a:r>
              <a:rPr lang="en-US" altLang="en-US" sz="4000" dirty="0">
                <a:solidFill>
                  <a:srgbClr val="FFC000"/>
                </a:solidFill>
                <a:ea typeface="ＭＳ Ｐゴシック" panose="020B0600070205080204" pitchFamily="34" charset="-128"/>
              </a:rPr>
              <a:t>PAGAN DIVINATION PRACTICES CONDEMNED</a:t>
            </a:r>
          </a:p>
          <a:p>
            <a:pPr eaLnBrk="1" hangingPunct="1">
              <a:buFontTx/>
              <a:buNone/>
            </a:pPr>
            <a:r>
              <a:rPr lang="en-US" altLang="en-US" sz="4000" dirty="0">
                <a:solidFill>
                  <a:schemeClr val="bg1"/>
                </a:solidFill>
                <a:ea typeface="ＭＳ Ｐゴシック" panose="020B0600070205080204" pitchFamily="34" charset="-128"/>
              </a:rPr>
              <a:t>		Leviticus 19:26</a:t>
            </a:r>
          </a:p>
          <a:p>
            <a:pPr eaLnBrk="1" hangingPunct="1">
              <a:buFontTx/>
              <a:buNone/>
            </a:pPr>
            <a:r>
              <a:rPr lang="en-US" altLang="en-US" sz="4000" dirty="0">
                <a:solidFill>
                  <a:schemeClr val="bg1"/>
                </a:solidFill>
                <a:ea typeface="ＭＳ Ｐゴシック" panose="020B0600070205080204" pitchFamily="34" charset="-128"/>
              </a:rPr>
              <a:t>		Deuteronomy 18:9-13</a:t>
            </a:r>
          </a:p>
          <a:p>
            <a:pPr eaLnBrk="1" hangingPunct="1">
              <a:buFontTx/>
              <a:buNone/>
            </a:pPr>
            <a:r>
              <a:rPr lang="en-US" altLang="en-US" dirty="0">
                <a:solidFill>
                  <a:schemeClr val="bg1"/>
                </a:solidFill>
                <a:ea typeface="ＭＳ Ｐゴシック" panose="020B0600070205080204" pitchFamily="34" charset="-128"/>
              </a:rPr>
              <a:t> </a:t>
            </a:r>
          </a:p>
          <a:p>
            <a:pPr eaLnBrk="1" hangingPunct="1"/>
            <a:endParaRPr lang="en-US" altLang="en-US" dirty="0">
              <a:solidFill>
                <a:schemeClr val="bg1"/>
              </a:solidFill>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08546"/>
                                        </p:tgtEl>
                                        <p:attrNameLst>
                                          <p:attrName>style.visibility</p:attrName>
                                        </p:attrNameLst>
                                      </p:cBhvr>
                                      <p:to>
                                        <p:strVal val="visible"/>
                                      </p:to>
                                    </p:set>
                                    <p:anim calcmode="lin" valueType="num">
                                      <p:cBhvr>
                                        <p:cTn id="7" dur="1000" fill="hold"/>
                                        <p:tgtEl>
                                          <p:spTgt spid="10854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08546"/>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08546"/>
                                        </p:tgtEl>
                                        <p:attrNameLst>
                                          <p:attrName>ppt_y</p:attrName>
                                        </p:attrNameLst>
                                      </p:cBhvr>
                                      <p:tavLst>
                                        <p:tav tm="0">
                                          <p:val>
                                            <p:strVal val="#ppt_y"/>
                                          </p:val>
                                        </p:tav>
                                        <p:tav tm="100000">
                                          <p:val>
                                            <p:strVal val="#ppt_y"/>
                                          </p:val>
                                        </p:tav>
                                      </p:tavLst>
                                    </p:anim>
                                    <p:animEffect transition="in" filter="fade">
                                      <p:cBhvr>
                                        <p:cTn id="10" dur="1000"/>
                                        <p:tgtEl>
                                          <p:spTgt spid="10854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108547">
                                            <p:txEl>
                                              <p:pRg st="0" end="0"/>
                                            </p:txEl>
                                          </p:spTgt>
                                        </p:tgtEl>
                                        <p:attrNameLst>
                                          <p:attrName>style.visibility</p:attrName>
                                        </p:attrNameLst>
                                      </p:cBhvr>
                                      <p:to>
                                        <p:strVal val="visible"/>
                                      </p:to>
                                    </p:set>
                                    <p:anim calcmode="lin" valueType="num">
                                      <p:cBhvr additive="base">
                                        <p:cTn id="15" dur="500" fill="hold"/>
                                        <p:tgtEl>
                                          <p:spTgt spid="10854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8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08547">
                                            <p:txEl>
                                              <p:pRg st="1" end="1"/>
                                            </p:txEl>
                                          </p:spTgt>
                                        </p:tgtEl>
                                        <p:attrNameLst>
                                          <p:attrName>style.visibility</p:attrName>
                                        </p:attrNameLst>
                                      </p:cBhvr>
                                      <p:to>
                                        <p:strVal val="visible"/>
                                      </p:to>
                                    </p:set>
                                    <p:anim calcmode="lin" valueType="num">
                                      <p:cBhvr additive="base">
                                        <p:cTn id="21" dur="500" fill="hold"/>
                                        <p:tgtEl>
                                          <p:spTgt spid="108547">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85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108547">
                                            <p:txEl>
                                              <p:pRg st="2" end="2"/>
                                            </p:txEl>
                                          </p:spTgt>
                                        </p:tgtEl>
                                        <p:attrNameLst>
                                          <p:attrName>style.visibility</p:attrName>
                                        </p:attrNameLst>
                                      </p:cBhvr>
                                      <p:to>
                                        <p:strVal val="visible"/>
                                      </p:to>
                                    </p:set>
                                    <p:anim calcmode="lin" valueType="num">
                                      <p:cBhvr additive="base">
                                        <p:cTn id="27" dur="500" fill="hold"/>
                                        <p:tgtEl>
                                          <p:spTgt spid="108547">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85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08547">
                                            <p:txEl>
                                              <p:pRg st="3" end="3"/>
                                            </p:txEl>
                                          </p:spTgt>
                                        </p:tgtEl>
                                        <p:attrNameLst>
                                          <p:attrName>style.visibility</p:attrName>
                                        </p:attrNameLst>
                                      </p:cBhvr>
                                      <p:to>
                                        <p:strVal val="visible"/>
                                      </p:to>
                                    </p:set>
                                    <p:anim calcmode="lin" valueType="num">
                                      <p:cBhvr additive="base">
                                        <p:cTn id="33" dur="500" fill="hold"/>
                                        <p:tgtEl>
                                          <p:spTgt spid="108547">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085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p:bldP spid="10854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368C1AF-56CB-BB12-592A-F3251738B70D}"/>
              </a:ext>
            </a:extLst>
          </p:cNvPr>
          <p:cNvSpPr>
            <a:spLocks noGrp="1" noChangeArrowheads="1"/>
          </p:cNvSpPr>
          <p:nvPr>
            <p:ph type="title"/>
          </p:nvPr>
        </p:nvSpPr>
        <p:spPr>
          <a:xfrm>
            <a:off x="198783" y="0"/>
            <a:ext cx="11847443" cy="1752600"/>
          </a:xfrm>
        </p:spPr>
        <p:txBody>
          <a:bodyPr/>
          <a:lstStyle/>
          <a:p>
            <a:pPr eaLnBrk="1" hangingPunct="1"/>
            <a:r>
              <a:rPr lang="en-US" altLang="en-US" sz="4000" dirty="0">
                <a:solidFill>
                  <a:schemeClr val="bg1"/>
                </a:solidFill>
                <a:ea typeface="ＭＳ Ｐゴシック" panose="020B0600070205080204" pitchFamily="34" charset="-128"/>
              </a:rPr>
              <a:t>OLD TESTAMENT </a:t>
            </a:r>
            <a:r>
              <a:rPr lang="en-US" altLang="en-US" sz="4000" dirty="0">
                <a:solidFill>
                  <a:srgbClr val="FFFF00"/>
                </a:solidFill>
                <a:ea typeface="ＭＳ Ｐゴシック" panose="020B0600070205080204" pitchFamily="34" charset="-128"/>
              </a:rPr>
              <a:t>PATTERNS</a:t>
            </a:r>
            <a:r>
              <a:rPr lang="en-US" altLang="en-US" sz="4000" dirty="0">
                <a:solidFill>
                  <a:schemeClr val="bg1"/>
                </a:solidFill>
                <a:ea typeface="ＭＳ Ｐゴシック" panose="020B0600070205080204" pitchFamily="34" charset="-128"/>
              </a:rPr>
              <a:t> FOR KNOWING GOD’S WILL:  </a:t>
            </a:r>
            <a:r>
              <a:rPr lang="en-US" altLang="en-US" sz="4000" i="1" dirty="0">
                <a:solidFill>
                  <a:srgbClr val="FFFF00"/>
                </a:solidFill>
                <a:ea typeface="ＭＳ Ｐゴシック" panose="020B0600070205080204" pitchFamily="34" charset="-128"/>
              </a:rPr>
              <a:t>SPECIAL PROVISIONS</a:t>
            </a:r>
          </a:p>
        </p:txBody>
      </p:sp>
      <p:sp>
        <p:nvSpPr>
          <p:cNvPr id="110595" name="Rectangle 3">
            <a:extLst>
              <a:ext uri="{FF2B5EF4-FFF2-40B4-BE49-F238E27FC236}">
                <a16:creationId xmlns:a16="http://schemas.microsoft.com/office/drawing/2014/main" id="{9BABF4C2-EED4-E7D5-4C20-DE861EEB8751}"/>
              </a:ext>
            </a:extLst>
          </p:cNvPr>
          <p:cNvSpPr>
            <a:spLocks noGrp="1" noChangeArrowheads="1"/>
          </p:cNvSpPr>
          <p:nvPr>
            <p:ph type="body" idx="1"/>
          </p:nvPr>
        </p:nvSpPr>
        <p:spPr>
          <a:xfrm>
            <a:off x="477077" y="1752600"/>
            <a:ext cx="11350487" cy="5105400"/>
          </a:xfrm>
        </p:spPr>
        <p:txBody>
          <a:bodyPr/>
          <a:lstStyle/>
          <a:p>
            <a:pPr marL="0" indent="0" algn="ctr" eaLnBrk="1" hangingPunct="1">
              <a:buNone/>
            </a:pPr>
            <a:r>
              <a:rPr lang="en-US" altLang="en-US" sz="4000" dirty="0">
                <a:solidFill>
                  <a:srgbClr val="FFC000"/>
                </a:solidFill>
                <a:ea typeface="ＭＳ Ｐゴシック" panose="020B0600070205080204" pitchFamily="34" charset="-128"/>
              </a:rPr>
              <a:t>OT </a:t>
            </a:r>
            <a:r>
              <a:rPr lang="en-US" altLang="en-US" sz="4000" dirty="0">
                <a:solidFill>
                  <a:srgbClr val="FFFF00"/>
                </a:solidFill>
                <a:ea typeface="ＭＳ Ｐゴシック" panose="020B0600070205080204" pitchFamily="34" charset="-128"/>
              </a:rPr>
              <a:t>SANCTIONED PRACTICES</a:t>
            </a:r>
          </a:p>
          <a:p>
            <a:pPr eaLnBrk="1" hangingPunct="1"/>
            <a:r>
              <a:rPr lang="en-US" altLang="en-US" sz="4000" dirty="0">
                <a:solidFill>
                  <a:schemeClr val="bg1"/>
                </a:solidFill>
                <a:ea typeface="ＭＳ Ｐゴシック" panose="020B0600070205080204" pitchFamily="34" charset="-128"/>
              </a:rPr>
              <a:t>DIVINATION VEHICLES</a:t>
            </a:r>
          </a:p>
          <a:p>
            <a:pPr lvl="1" eaLnBrk="1" hangingPunct="1"/>
            <a:r>
              <a:rPr lang="en-US" altLang="en-US" sz="4000" dirty="0">
                <a:solidFill>
                  <a:schemeClr val="bg1"/>
                </a:solidFill>
                <a:ea typeface="ＭＳ Ｐゴシック" panose="020B0600070205080204" pitchFamily="34" charset="-128"/>
              </a:rPr>
              <a:t>LOT CASTING (Num 26:55)</a:t>
            </a:r>
          </a:p>
          <a:p>
            <a:pPr lvl="1" eaLnBrk="1" hangingPunct="1"/>
            <a:r>
              <a:rPr lang="en-US" altLang="en-US" sz="4000" dirty="0">
                <a:solidFill>
                  <a:schemeClr val="bg1"/>
                </a:solidFill>
                <a:ea typeface="ＭＳ Ｐゴシック" panose="020B0600070205080204" pitchFamily="34" charset="-128"/>
              </a:rPr>
              <a:t>URIM AND THUMMIM (</a:t>
            </a:r>
            <a:r>
              <a:rPr lang="en-US" altLang="en-US" sz="4000" dirty="0" err="1">
                <a:solidFill>
                  <a:schemeClr val="bg1"/>
                </a:solidFill>
                <a:ea typeface="ＭＳ Ｐゴシック" panose="020B0600070205080204" pitchFamily="34" charset="-128"/>
              </a:rPr>
              <a:t>Exod</a:t>
            </a:r>
            <a:r>
              <a:rPr lang="en-US" altLang="en-US" sz="4000" dirty="0">
                <a:solidFill>
                  <a:schemeClr val="bg1"/>
                </a:solidFill>
                <a:ea typeface="ＭＳ Ｐゴシック" panose="020B0600070205080204" pitchFamily="34" charset="-128"/>
              </a:rPr>
              <a:t> 28:30)</a:t>
            </a:r>
          </a:p>
          <a:p>
            <a:pPr lvl="1" eaLnBrk="1" hangingPunct="1"/>
            <a:r>
              <a:rPr lang="en-US" altLang="en-US" sz="4000" dirty="0">
                <a:solidFill>
                  <a:schemeClr val="bg1"/>
                </a:solidFill>
                <a:ea typeface="ＭＳ Ｐゴシック" panose="020B0600070205080204" pitchFamily="34" charset="-128"/>
              </a:rPr>
              <a:t>DREAMS (Oneiromancy; Gen 40:5-8; Dan 1:17)</a:t>
            </a:r>
          </a:p>
          <a:p>
            <a:pPr lvl="1" eaLnBrk="1" hangingPunct="1"/>
            <a:r>
              <a:rPr lang="en-US" altLang="en-US" sz="4000" dirty="0">
                <a:solidFill>
                  <a:schemeClr val="bg1"/>
                </a:solidFill>
                <a:ea typeface="ＭＳ Ｐゴシック" panose="020B0600070205080204" pitchFamily="34" charset="-128"/>
              </a:rPr>
              <a:t>MIRACULOUS SIGNS (</a:t>
            </a:r>
            <a:r>
              <a:rPr lang="en-US" altLang="en-US" sz="4000" dirty="0" err="1">
                <a:solidFill>
                  <a:schemeClr val="bg1"/>
                </a:solidFill>
                <a:ea typeface="ＭＳ Ｐゴシック" panose="020B0600070205080204" pitchFamily="34" charset="-128"/>
              </a:rPr>
              <a:t>Exod</a:t>
            </a:r>
            <a:r>
              <a:rPr lang="en-US" altLang="en-US" sz="4000" dirty="0">
                <a:solidFill>
                  <a:schemeClr val="bg1"/>
                </a:solidFill>
                <a:ea typeface="ＭＳ Ｐゴシック" panose="020B0600070205080204" pitchFamily="34" charset="-128"/>
              </a:rPr>
              <a:t> 3; Num 22)</a:t>
            </a:r>
          </a:p>
          <a:p>
            <a:pPr lvl="1" eaLnBrk="1" hangingPunct="1"/>
            <a:r>
              <a:rPr lang="en-US" altLang="en-US" sz="4000" dirty="0">
                <a:solidFill>
                  <a:schemeClr val="bg1"/>
                </a:solidFill>
                <a:ea typeface="ＭＳ Ｐゴシック" panose="020B0600070205080204" pitchFamily="34" charset="-128"/>
              </a:rPr>
              <a:t>EARLY PROPHETS (</a:t>
            </a:r>
            <a:r>
              <a:rPr lang="en-US" altLang="en-US" sz="4000" dirty="0" err="1">
                <a:solidFill>
                  <a:schemeClr val="bg1"/>
                </a:solidFill>
                <a:ea typeface="ＭＳ Ｐゴシック" panose="020B0600070205080204" pitchFamily="34" charset="-128"/>
              </a:rPr>
              <a:t>Judg</a:t>
            </a:r>
            <a:r>
              <a:rPr lang="en-US" altLang="en-US" sz="4000" dirty="0">
                <a:solidFill>
                  <a:schemeClr val="bg1"/>
                </a:solidFill>
                <a:ea typeface="ＭＳ Ｐゴシック" panose="020B0600070205080204" pitchFamily="34" charset="-128"/>
              </a:rPr>
              <a:t> 4; 1 Sam 9:5-27)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0594"/>
                                        </p:tgtEl>
                                        <p:attrNameLst>
                                          <p:attrName>style.visibility</p:attrName>
                                        </p:attrNameLst>
                                      </p:cBhvr>
                                      <p:to>
                                        <p:strVal val="visible"/>
                                      </p:to>
                                    </p:set>
                                    <p:anim calcmode="lin" valueType="num">
                                      <p:cBhvr additive="base">
                                        <p:cTn id="7" dur="500" fill="hold"/>
                                        <p:tgtEl>
                                          <p:spTgt spid="110594"/>
                                        </p:tgtEl>
                                        <p:attrNameLst>
                                          <p:attrName>ppt_x</p:attrName>
                                        </p:attrNameLst>
                                      </p:cBhvr>
                                      <p:tavLst>
                                        <p:tav tm="0">
                                          <p:val>
                                            <p:strVal val="#ppt_x"/>
                                          </p:val>
                                        </p:tav>
                                        <p:tav tm="100000">
                                          <p:val>
                                            <p:strVal val="#ppt_x"/>
                                          </p:val>
                                        </p:tav>
                                      </p:tavLst>
                                    </p:anim>
                                    <p:anim calcmode="lin" valueType="num">
                                      <p:cBhvr additive="base">
                                        <p:cTn id="8" dur="500" fill="hold"/>
                                        <p:tgtEl>
                                          <p:spTgt spid="11059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0595">
                                            <p:txEl>
                                              <p:pRg st="0" end="0"/>
                                            </p:txEl>
                                          </p:spTgt>
                                        </p:tgtEl>
                                        <p:attrNameLst>
                                          <p:attrName>style.visibility</p:attrName>
                                        </p:attrNameLst>
                                      </p:cBhvr>
                                      <p:to>
                                        <p:strVal val="visible"/>
                                      </p:to>
                                    </p:set>
                                    <p:anim calcmode="lin" valueType="num">
                                      <p:cBhvr additive="base">
                                        <p:cTn id="13" dur="500" fill="hold"/>
                                        <p:tgtEl>
                                          <p:spTgt spid="11059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0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0595">
                                            <p:txEl>
                                              <p:pRg st="1" end="1"/>
                                            </p:txEl>
                                          </p:spTgt>
                                        </p:tgtEl>
                                        <p:attrNameLst>
                                          <p:attrName>style.visibility</p:attrName>
                                        </p:attrNameLst>
                                      </p:cBhvr>
                                      <p:to>
                                        <p:strVal val="visible"/>
                                      </p:to>
                                    </p:set>
                                    <p:anim calcmode="lin" valueType="num">
                                      <p:cBhvr additive="base">
                                        <p:cTn id="19" dur="500" fill="hold"/>
                                        <p:tgtEl>
                                          <p:spTgt spid="11059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0595">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0595">
                                            <p:txEl>
                                              <p:pRg st="2" end="2"/>
                                            </p:txEl>
                                          </p:spTgt>
                                        </p:tgtEl>
                                        <p:attrNameLst>
                                          <p:attrName>style.visibility</p:attrName>
                                        </p:attrNameLst>
                                      </p:cBhvr>
                                      <p:to>
                                        <p:strVal val="visible"/>
                                      </p:to>
                                    </p:set>
                                    <p:anim calcmode="lin" valueType="num">
                                      <p:cBhvr additive="base">
                                        <p:cTn id="23" dur="500" fill="hold"/>
                                        <p:tgtEl>
                                          <p:spTgt spid="11059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0595">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0595">
                                            <p:txEl>
                                              <p:pRg st="3" end="3"/>
                                            </p:txEl>
                                          </p:spTgt>
                                        </p:tgtEl>
                                        <p:attrNameLst>
                                          <p:attrName>style.visibility</p:attrName>
                                        </p:attrNameLst>
                                      </p:cBhvr>
                                      <p:to>
                                        <p:strVal val="visible"/>
                                      </p:to>
                                    </p:set>
                                    <p:anim calcmode="lin" valueType="num">
                                      <p:cBhvr additive="base">
                                        <p:cTn id="27" dur="500" fill="hold"/>
                                        <p:tgtEl>
                                          <p:spTgt spid="11059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0595">
                                            <p:txEl>
                                              <p:pRg st="3" end="3"/>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10595">
                                            <p:txEl>
                                              <p:pRg st="4" end="4"/>
                                            </p:txEl>
                                          </p:spTgt>
                                        </p:tgtEl>
                                        <p:attrNameLst>
                                          <p:attrName>style.visibility</p:attrName>
                                        </p:attrNameLst>
                                      </p:cBhvr>
                                      <p:to>
                                        <p:strVal val="visible"/>
                                      </p:to>
                                    </p:set>
                                    <p:anim calcmode="lin" valueType="num">
                                      <p:cBhvr additive="base">
                                        <p:cTn id="31" dur="500" fill="hold"/>
                                        <p:tgtEl>
                                          <p:spTgt spid="1105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0595">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0595">
                                            <p:txEl>
                                              <p:pRg st="5" end="5"/>
                                            </p:txEl>
                                          </p:spTgt>
                                        </p:tgtEl>
                                        <p:attrNameLst>
                                          <p:attrName>style.visibility</p:attrName>
                                        </p:attrNameLst>
                                      </p:cBhvr>
                                      <p:to>
                                        <p:strVal val="visible"/>
                                      </p:to>
                                    </p:set>
                                    <p:anim calcmode="lin" valueType="num">
                                      <p:cBhvr additive="base">
                                        <p:cTn id="35" dur="500" fill="hold"/>
                                        <p:tgtEl>
                                          <p:spTgt spid="110595">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10595">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10595">
                                            <p:txEl>
                                              <p:pRg st="6" end="6"/>
                                            </p:txEl>
                                          </p:spTgt>
                                        </p:tgtEl>
                                        <p:attrNameLst>
                                          <p:attrName>style.visibility</p:attrName>
                                        </p:attrNameLst>
                                      </p:cBhvr>
                                      <p:to>
                                        <p:strVal val="visible"/>
                                      </p:to>
                                    </p:set>
                                    <p:anim calcmode="lin" valueType="num">
                                      <p:cBhvr additive="base">
                                        <p:cTn id="39" dur="500" fill="hold"/>
                                        <p:tgtEl>
                                          <p:spTgt spid="110595">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1059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P spid="11059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387F7284-9F1A-92BF-F2E8-4C22DE36AE3F}"/>
              </a:ext>
            </a:extLst>
          </p:cNvPr>
          <p:cNvSpPr>
            <a:spLocks noGrp="1" noChangeArrowheads="1"/>
          </p:cNvSpPr>
          <p:nvPr>
            <p:ph type="body" sz="half" idx="1"/>
          </p:nvPr>
        </p:nvSpPr>
        <p:spPr>
          <a:xfrm>
            <a:off x="516835" y="685800"/>
            <a:ext cx="5350565" cy="6172200"/>
          </a:xfrm>
        </p:spPr>
        <p:txBody>
          <a:bodyPr/>
          <a:lstStyle/>
          <a:p>
            <a:pPr algn="ctr" eaLnBrk="1" hangingPunct="1">
              <a:buFontTx/>
              <a:buNone/>
            </a:pPr>
            <a:r>
              <a:rPr lang="en-US" altLang="en-US" sz="3600" b="1" u="sng" dirty="0">
                <a:solidFill>
                  <a:srgbClr val="FFFF00"/>
                </a:solidFill>
                <a:ea typeface="ＭＳ Ｐゴシック" panose="020B0600070205080204" pitchFamily="34" charset="-128"/>
              </a:rPr>
              <a:t>Ancient Near East</a:t>
            </a:r>
            <a:endParaRPr lang="en-US" altLang="en-US" sz="3600" u="sng" dirty="0">
              <a:solidFill>
                <a:srgbClr val="FFFF00"/>
              </a:solidFill>
              <a:ea typeface="ＭＳ Ｐゴシック" panose="020B0600070205080204" pitchFamily="34" charset="-128"/>
            </a:endParaRPr>
          </a:p>
          <a:p>
            <a:pPr eaLnBrk="1" hangingPunct="1"/>
            <a:r>
              <a:rPr lang="en-US" altLang="en-US" sz="3600" dirty="0">
                <a:solidFill>
                  <a:schemeClr val="bg1"/>
                </a:solidFill>
                <a:ea typeface="ＭＳ Ｐゴシック" panose="020B0600070205080204" pitchFamily="34" charset="-128"/>
              </a:rPr>
              <a:t>Some law codes derived from reigning king</a:t>
            </a:r>
          </a:p>
          <a:p>
            <a:pPr eaLnBrk="1" hangingPunct="1"/>
            <a:endParaRPr lang="en-US" altLang="en-US" sz="3600" dirty="0">
              <a:solidFill>
                <a:schemeClr val="bg1"/>
              </a:solidFill>
              <a:ea typeface="ＭＳ Ｐゴシック" panose="020B0600070205080204" pitchFamily="34" charset="-128"/>
            </a:endParaRPr>
          </a:p>
          <a:p>
            <a:pPr eaLnBrk="1" hangingPunct="1"/>
            <a:r>
              <a:rPr lang="en-US" altLang="en-US" sz="3600" dirty="0">
                <a:solidFill>
                  <a:schemeClr val="bg1"/>
                </a:solidFill>
                <a:ea typeface="ＭＳ Ｐゴシック" panose="020B0600070205080204" pitchFamily="34" charset="-128"/>
              </a:rPr>
              <a:t>Divination and magic were major due to inadequate codes</a:t>
            </a:r>
          </a:p>
          <a:p>
            <a:pPr eaLnBrk="1" hangingPunct="1"/>
            <a:endParaRPr lang="en-US" altLang="en-US" sz="3600" dirty="0">
              <a:solidFill>
                <a:schemeClr val="bg1"/>
              </a:solidFill>
              <a:ea typeface="ＭＳ Ｐゴシック" panose="020B0600070205080204" pitchFamily="34" charset="-128"/>
            </a:endParaRPr>
          </a:p>
          <a:p>
            <a:pPr eaLnBrk="1" hangingPunct="1"/>
            <a:r>
              <a:rPr lang="en-US" altLang="en-US" sz="3600" dirty="0">
                <a:solidFill>
                  <a:schemeClr val="bg1"/>
                </a:solidFill>
                <a:ea typeface="ＭＳ Ｐゴシック" panose="020B0600070205080204" pitchFamily="34" charset="-128"/>
              </a:rPr>
              <a:t>Divination for all manner of issues</a:t>
            </a:r>
          </a:p>
        </p:txBody>
      </p:sp>
      <p:sp>
        <p:nvSpPr>
          <p:cNvPr id="111619" name="Rectangle 3">
            <a:extLst>
              <a:ext uri="{FF2B5EF4-FFF2-40B4-BE49-F238E27FC236}">
                <a16:creationId xmlns:a16="http://schemas.microsoft.com/office/drawing/2014/main" id="{E91B7397-0579-3950-0750-9448F97BB860}"/>
              </a:ext>
            </a:extLst>
          </p:cNvPr>
          <p:cNvSpPr>
            <a:spLocks noGrp="1" noChangeArrowheads="1"/>
          </p:cNvSpPr>
          <p:nvPr>
            <p:ph type="body" sz="half" idx="2"/>
          </p:nvPr>
        </p:nvSpPr>
        <p:spPr>
          <a:xfrm>
            <a:off x="5943599" y="685800"/>
            <a:ext cx="5883965" cy="6172200"/>
          </a:xfrm>
        </p:spPr>
        <p:txBody>
          <a:bodyPr/>
          <a:lstStyle/>
          <a:p>
            <a:pPr algn="ctr" eaLnBrk="1" hangingPunct="1">
              <a:buFontTx/>
              <a:buNone/>
            </a:pPr>
            <a:r>
              <a:rPr lang="en-US" altLang="en-US" sz="3600" b="1" u="sng" dirty="0">
                <a:solidFill>
                  <a:srgbClr val="FFFF00"/>
                </a:solidFill>
                <a:ea typeface="ＭＳ Ｐゴシック" panose="020B0600070205080204" pitchFamily="34" charset="-128"/>
              </a:rPr>
              <a:t>Old Testament</a:t>
            </a:r>
          </a:p>
          <a:p>
            <a:pPr eaLnBrk="1" hangingPunct="1"/>
            <a:r>
              <a:rPr lang="en-US" altLang="en-US" sz="3600" dirty="0">
                <a:solidFill>
                  <a:schemeClr val="bg1"/>
                </a:solidFill>
                <a:ea typeface="ＭＳ Ｐゴシック" panose="020B0600070205080204" pitchFamily="34" charset="-128"/>
              </a:rPr>
              <a:t>God’s self-disclosure and law codes</a:t>
            </a:r>
          </a:p>
          <a:p>
            <a:pPr eaLnBrk="1" hangingPunct="1">
              <a:buFontTx/>
              <a:buNone/>
            </a:pPr>
            <a:endParaRPr lang="en-US" altLang="en-US" sz="3600" dirty="0">
              <a:solidFill>
                <a:schemeClr val="bg1"/>
              </a:solidFill>
              <a:ea typeface="ＭＳ Ｐゴシック" panose="020B0600070205080204" pitchFamily="34" charset="-128"/>
            </a:endParaRPr>
          </a:p>
          <a:p>
            <a:pPr eaLnBrk="1" hangingPunct="1"/>
            <a:r>
              <a:rPr lang="en-US" altLang="en-US" sz="3600" dirty="0">
                <a:solidFill>
                  <a:schemeClr val="bg1"/>
                </a:solidFill>
                <a:ea typeface="ＭＳ Ｐゴシック" panose="020B0600070205080204" pitchFamily="34" charset="-128"/>
              </a:rPr>
              <a:t>Divination was minor because an adequate code existed to guide life</a:t>
            </a:r>
          </a:p>
          <a:p>
            <a:pPr eaLnBrk="1" hangingPunct="1"/>
            <a:endParaRPr lang="en-US" altLang="en-US" sz="3600" dirty="0">
              <a:solidFill>
                <a:schemeClr val="bg1"/>
              </a:solidFill>
              <a:ea typeface="ＭＳ Ｐゴシック" panose="020B0600070205080204" pitchFamily="34" charset="-128"/>
            </a:endParaRPr>
          </a:p>
          <a:p>
            <a:pPr eaLnBrk="1" hangingPunct="1"/>
            <a:r>
              <a:rPr lang="en-US" altLang="en-US" sz="3600" dirty="0">
                <a:solidFill>
                  <a:schemeClr val="bg1"/>
                </a:solidFill>
                <a:ea typeface="ＭＳ Ｐゴシック" panose="020B0600070205080204" pitchFamily="34" charset="-128"/>
              </a:rPr>
              <a:t>Divination mostly in relation to major redemptive events</a:t>
            </a:r>
          </a:p>
        </p:txBody>
      </p:sp>
      <p:sp>
        <p:nvSpPr>
          <p:cNvPr id="111620" name="Text Box 4">
            <a:extLst>
              <a:ext uri="{FF2B5EF4-FFF2-40B4-BE49-F238E27FC236}">
                <a16:creationId xmlns:a16="http://schemas.microsoft.com/office/drawing/2014/main" id="{B60FD354-78CF-36B5-1A0C-94A1CC99331C}"/>
              </a:ext>
            </a:extLst>
          </p:cNvPr>
          <p:cNvSpPr txBox="1">
            <a:spLocks noChangeArrowheads="1"/>
          </p:cNvSpPr>
          <p:nvPr/>
        </p:nvSpPr>
        <p:spPr bwMode="auto">
          <a:xfrm>
            <a:off x="2286000" y="0"/>
            <a:ext cx="7391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3600" b="1" u="sng" dirty="0">
                <a:solidFill>
                  <a:srgbClr val="FFFF00"/>
                </a:solidFill>
              </a:rPr>
              <a:t>DIVINATION COMPARISON</a:t>
            </a:r>
            <a:endParaRPr lang="en-US" altLang="en-US"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1620"/>
                                        </p:tgtEl>
                                        <p:attrNameLst>
                                          <p:attrName>style.visibility</p:attrName>
                                        </p:attrNameLst>
                                      </p:cBhvr>
                                      <p:to>
                                        <p:strVal val="visible"/>
                                      </p:to>
                                    </p:set>
                                    <p:anim calcmode="lin" valueType="num">
                                      <p:cBhvr additive="base">
                                        <p:cTn id="7" dur="500" fill="hold"/>
                                        <p:tgtEl>
                                          <p:spTgt spid="111620"/>
                                        </p:tgtEl>
                                        <p:attrNameLst>
                                          <p:attrName>ppt_x</p:attrName>
                                        </p:attrNameLst>
                                      </p:cBhvr>
                                      <p:tavLst>
                                        <p:tav tm="0">
                                          <p:val>
                                            <p:strVal val="#ppt_x"/>
                                          </p:val>
                                        </p:tav>
                                        <p:tav tm="100000">
                                          <p:val>
                                            <p:strVal val="#ppt_x"/>
                                          </p:val>
                                        </p:tav>
                                      </p:tavLst>
                                    </p:anim>
                                    <p:anim calcmode="lin" valueType="num">
                                      <p:cBhvr additive="base">
                                        <p:cTn id="8" dur="500" fill="hold"/>
                                        <p:tgtEl>
                                          <p:spTgt spid="11162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1618">
                                            <p:txEl>
                                              <p:pRg st="0" end="0"/>
                                            </p:txEl>
                                          </p:spTgt>
                                        </p:tgtEl>
                                        <p:attrNameLst>
                                          <p:attrName>style.visibility</p:attrName>
                                        </p:attrNameLst>
                                      </p:cBhvr>
                                      <p:to>
                                        <p:strVal val="visible"/>
                                      </p:to>
                                    </p:set>
                                    <p:anim calcmode="lin" valueType="num">
                                      <p:cBhvr additive="base">
                                        <p:cTn id="13" dur="500" fill="hold"/>
                                        <p:tgtEl>
                                          <p:spTgt spid="11161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16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1618">
                                            <p:txEl>
                                              <p:pRg st="1" end="1"/>
                                            </p:txEl>
                                          </p:spTgt>
                                        </p:tgtEl>
                                        <p:attrNameLst>
                                          <p:attrName>style.visibility</p:attrName>
                                        </p:attrNameLst>
                                      </p:cBhvr>
                                      <p:to>
                                        <p:strVal val="visible"/>
                                      </p:to>
                                    </p:set>
                                    <p:anim calcmode="lin" valueType="num">
                                      <p:cBhvr additive="base">
                                        <p:cTn id="19" dur="500" fill="hold"/>
                                        <p:tgtEl>
                                          <p:spTgt spid="11161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16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1618">
                                            <p:txEl>
                                              <p:pRg st="3" end="3"/>
                                            </p:txEl>
                                          </p:spTgt>
                                        </p:tgtEl>
                                        <p:attrNameLst>
                                          <p:attrName>style.visibility</p:attrName>
                                        </p:attrNameLst>
                                      </p:cBhvr>
                                      <p:to>
                                        <p:strVal val="visible"/>
                                      </p:to>
                                    </p:set>
                                    <p:anim calcmode="lin" valueType="num">
                                      <p:cBhvr additive="base">
                                        <p:cTn id="25" dur="500" fill="hold"/>
                                        <p:tgtEl>
                                          <p:spTgt spid="1116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16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1618">
                                            <p:txEl>
                                              <p:pRg st="5" end="5"/>
                                            </p:txEl>
                                          </p:spTgt>
                                        </p:tgtEl>
                                        <p:attrNameLst>
                                          <p:attrName>style.visibility</p:attrName>
                                        </p:attrNameLst>
                                      </p:cBhvr>
                                      <p:to>
                                        <p:strVal val="visible"/>
                                      </p:to>
                                    </p:set>
                                    <p:anim calcmode="lin" valueType="num">
                                      <p:cBhvr additive="base">
                                        <p:cTn id="31" dur="500" fill="hold"/>
                                        <p:tgtEl>
                                          <p:spTgt spid="111618">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16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1619">
                                            <p:txEl>
                                              <p:pRg st="0" end="0"/>
                                            </p:txEl>
                                          </p:spTgt>
                                        </p:tgtEl>
                                        <p:attrNameLst>
                                          <p:attrName>style.visibility</p:attrName>
                                        </p:attrNameLst>
                                      </p:cBhvr>
                                      <p:to>
                                        <p:strVal val="visible"/>
                                      </p:to>
                                    </p:set>
                                    <p:anim calcmode="lin" valueType="num">
                                      <p:cBhvr additive="base">
                                        <p:cTn id="37" dur="500" fill="hold"/>
                                        <p:tgtEl>
                                          <p:spTgt spid="111619">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1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1619">
                                            <p:txEl>
                                              <p:pRg st="1" end="1"/>
                                            </p:txEl>
                                          </p:spTgt>
                                        </p:tgtEl>
                                        <p:attrNameLst>
                                          <p:attrName>style.visibility</p:attrName>
                                        </p:attrNameLst>
                                      </p:cBhvr>
                                      <p:to>
                                        <p:strVal val="visible"/>
                                      </p:to>
                                    </p:set>
                                    <p:anim calcmode="lin" valueType="num">
                                      <p:cBhvr additive="base">
                                        <p:cTn id="43" dur="500" fill="hold"/>
                                        <p:tgtEl>
                                          <p:spTgt spid="111619">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16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11619">
                                            <p:txEl>
                                              <p:pRg st="3" end="3"/>
                                            </p:txEl>
                                          </p:spTgt>
                                        </p:tgtEl>
                                        <p:attrNameLst>
                                          <p:attrName>style.visibility</p:attrName>
                                        </p:attrNameLst>
                                      </p:cBhvr>
                                      <p:to>
                                        <p:strVal val="visible"/>
                                      </p:to>
                                    </p:set>
                                    <p:anim calcmode="lin" valueType="num">
                                      <p:cBhvr additive="base">
                                        <p:cTn id="49" dur="500" fill="hold"/>
                                        <p:tgtEl>
                                          <p:spTgt spid="111619">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16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111619">
                                            <p:txEl>
                                              <p:pRg st="5" end="5"/>
                                            </p:txEl>
                                          </p:spTgt>
                                        </p:tgtEl>
                                        <p:attrNameLst>
                                          <p:attrName>style.visibility</p:attrName>
                                        </p:attrNameLst>
                                      </p:cBhvr>
                                      <p:to>
                                        <p:strVal val="visible"/>
                                      </p:to>
                                    </p:set>
                                    <p:anim calcmode="lin" valueType="num">
                                      <p:cBhvr additive="base">
                                        <p:cTn id="55" dur="500" fill="hold"/>
                                        <p:tgtEl>
                                          <p:spTgt spid="111619">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16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build="p"/>
      <p:bldP spid="111619" grpId="0" build="p"/>
      <p:bldP spid="1116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EC7B6A-9813-5E56-6E34-E178BBCC40A5}"/>
            </a:ext>
          </a:extLst>
        </p:cNvPr>
        <p:cNvGrpSpPr/>
        <p:nvPr/>
      </p:nvGrpSpPr>
      <p:grpSpPr>
        <a:xfrm>
          <a:off x="0" y="0"/>
          <a:ext cx="0" cy="0"/>
          <a:chOff x="0" y="0"/>
          <a:chExt cx="0" cy="0"/>
        </a:xfrm>
      </p:grpSpPr>
      <p:sp>
        <p:nvSpPr>
          <p:cNvPr id="105474" name="Rectangle 2">
            <a:extLst>
              <a:ext uri="{FF2B5EF4-FFF2-40B4-BE49-F238E27FC236}">
                <a16:creationId xmlns:a16="http://schemas.microsoft.com/office/drawing/2014/main" id="{62D6DE6E-1063-7F9D-CBEA-400EC0D849F9}"/>
              </a:ext>
            </a:extLst>
          </p:cNvPr>
          <p:cNvSpPr>
            <a:spLocks noGrp="1" noChangeArrowheads="1"/>
          </p:cNvSpPr>
          <p:nvPr>
            <p:ph type="title"/>
          </p:nvPr>
        </p:nvSpPr>
        <p:spPr>
          <a:xfrm>
            <a:off x="554182" y="0"/>
            <a:ext cx="11028218" cy="1289538"/>
          </a:xfrm>
        </p:spPr>
        <p:txBody>
          <a:bodyPr/>
          <a:lstStyle/>
          <a:p>
            <a:pPr eaLnBrk="1" hangingPunct="1"/>
            <a:r>
              <a:rPr lang="en-US" altLang="en-US" dirty="0">
                <a:solidFill>
                  <a:srgbClr val="FFFF00"/>
                </a:solidFill>
                <a:ea typeface="ＭＳ Ｐゴシック" panose="020B0600070205080204" pitchFamily="34" charset="-128"/>
              </a:rPr>
              <a:t>SIDENOTE OF CURIOSITY</a:t>
            </a:r>
          </a:p>
        </p:txBody>
      </p:sp>
      <p:sp>
        <p:nvSpPr>
          <p:cNvPr id="105475" name="Rectangle 3">
            <a:extLst>
              <a:ext uri="{FF2B5EF4-FFF2-40B4-BE49-F238E27FC236}">
                <a16:creationId xmlns:a16="http://schemas.microsoft.com/office/drawing/2014/main" id="{9C377481-54A3-6491-A389-CD75C1DA7F05}"/>
              </a:ext>
            </a:extLst>
          </p:cNvPr>
          <p:cNvSpPr>
            <a:spLocks noGrp="1" noChangeArrowheads="1"/>
          </p:cNvSpPr>
          <p:nvPr>
            <p:ph type="body" idx="1"/>
          </p:nvPr>
        </p:nvSpPr>
        <p:spPr>
          <a:xfrm>
            <a:off x="0" y="1289538"/>
            <a:ext cx="11882983" cy="5568462"/>
          </a:xfrm>
        </p:spPr>
        <p:txBody>
          <a:bodyPr/>
          <a:lstStyle/>
          <a:p>
            <a:pPr marL="0" indent="0" eaLnBrk="1" hangingPunct="1">
              <a:buNone/>
            </a:pPr>
            <a:endParaRPr lang="en-US" altLang="en-US" sz="4000" dirty="0">
              <a:solidFill>
                <a:schemeClr val="bg1"/>
              </a:solidFill>
              <a:ea typeface="ＭＳ Ｐゴシック" panose="020B0600070205080204" pitchFamily="34" charset="-128"/>
            </a:endParaRPr>
          </a:p>
          <a:p>
            <a:pPr marL="0" indent="0" eaLnBrk="1" hangingPunct="1">
              <a:buNone/>
            </a:pPr>
            <a:r>
              <a:rPr lang="en-US" altLang="en-US" sz="4000" dirty="0">
                <a:solidFill>
                  <a:schemeClr val="bg1"/>
                </a:solidFill>
                <a:ea typeface="ＭＳ Ｐゴシック" panose="020B0600070205080204" pitchFamily="34" charset="-128"/>
              </a:rPr>
              <a:t>An issue to think about is how God used the Priests as his representatives BUT changed to the Prophets.</a:t>
            </a:r>
          </a:p>
          <a:p>
            <a:pPr marL="0" indent="0" eaLnBrk="1" hangingPunct="1">
              <a:buNone/>
            </a:pPr>
            <a:r>
              <a:rPr lang="en-US" altLang="en-US" sz="4000" dirty="0">
                <a:solidFill>
                  <a:schemeClr val="bg1"/>
                </a:solidFill>
                <a:ea typeface="ＭＳ Ｐゴシック" panose="020B0600070205080204" pitchFamily="34" charset="-128"/>
              </a:rPr>
              <a:t>The use of the </a:t>
            </a:r>
            <a:r>
              <a:rPr lang="en-US" altLang="en-US" sz="4000" dirty="0">
                <a:solidFill>
                  <a:srgbClr val="FFFF00"/>
                </a:solidFill>
                <a:ea typeface="ＭＳ Ｐゴシック" panose="020B0600070205080204" pitchFamily="34" charset="-128"/>
              </a:rPr>
              <a:t>Urim and Thummim </a:t>
            </a:r>
            <a:r>
              <a:rPr lang="en-US" altLang="en-US" sz="4000" dirty="0">
                <a:solidFill>
                  <a:schemeClr val="bg1"/>
                </a:solidFill>
                <a:ea typeface="ＭＳ Ｐゴシック" panose="020B0600070205080204" pitchFamily="34" charset="-128"/>
              </a:rPr>
              <a:t>was priestly and brief.  When God switched to the Prophets, that vehicle of discernment was gone.</a:t>
            </a:r>
          </a:p>
          <a:p>
            <a:pPr marL="0" indent="0" eaLnBrk="1" hangingPunct="1">
              <a:buNone/>
            </a:pPr>
            <a:r>
              <a:rPr lang="en-US" altLang="en-US" sz="4000" dirty="0">
                <a:solidFill>
                  <a:schemeClr val="bg1"/>
                </a:solidFill>
                <a:ea typeface="ＭＳ Ｐゴシック" panose="020B0600070205080204" pitchFamily="34" charset="-128"/>
              </a:rPr>
              <a:t>[See section “B” in Notes for more information]</a:t>
            </a:r>
          </a:p>
          <a:p>
            <a:pPr marL="0" indent="0" eaLnBrk="1" hangingPunct="1">
              <a:buNone/>
            </a:pPr>
            <a:endParaRPr lang="en-US" altLang="en-US" sz="4000" dirty="0">
              <a:solidFill>
                <a:schemeClr val="bg1"/>
              </a:solidFill>
              <a:ea typeface="ＭＳ Ｐゴシック" panose="020B0600070205080204" pitchFamily="34" charset="-128"/>
            </a:endParaRPr>
          </a:p>
          <a:p>
            <a:pPr marL="0" indent="0" eaLnBrk="1" hangingPunct="1">
              <a:buNone/>
            </a:pPr>
            <a:endParaRPr lang="en-US" altLang="en-US" sz="4000" dirty="0">
              <a:solidFill>
                <a:schemeClr val="bg1"/>
              </a:solidFill>
              <a:ea typeface="ＭＳ Ｐゴシック" panose="020B0600070205080204" pitchFamily="34" charset="-128"/>
            </a:endParaRPr>
          </a:p>
          <a:p>
            <a:pPr marL="0" indent="0" eaLnBrk="1" hangingPunct="1">
              <a:buNone/>
            </a:pPr>
            <a:r>
              <a:rPr lang="en-US" altLang="en-US" sz="4000" dirty="0">
                <a:solidFill>
                  <a:schemeClr val="bg1"/>
                </a:solidFill>
                <a:ea typeface="ＭＳ Ｐゴシック" panose="020B0600070205080204" pitchFamily="34" charset="-128"/>
              </a:rPr>
              <a:t> </a:t>
            </a:r>
          </a:p>
        </p:txBody>
      </p:sp>
    </p:spTree>
    <p:extLst>
      <p:ext uri="{BB962C8B-B14F-4D97-AF65-F5344CB8AC3E}">
        <p14:creationId xmlns:p14="http://schemas.microsoft.com/office/powerpoint/2010/main" val="29657054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05474"/>
                                        </p:tgtEl>
                                        <p:attrNameLst>
                                          <p:attrName>style.visibility</p:attrName>
                                        </p:attrNameLst>
                                      </p:cBhvr>
                                      <p:to>
                                        <p:strVal val="visible"/>
                                      </p:to>
                                    </p:set>
                                    <p:anim calcmode="lin" valueType="num">
                                      <p:cBhvr>
                                        <p:cTn id="7" dur="1000" fill="hold"/>
                                        <p:tgtEl>
                                          <p:spTgt spid="10547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05474"/>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05474"/>
                                        </p:tgtEl>
                                        <p:attrNameLst>
                                          <p:attrName>ppt_y</p:attrName>
                                        </p:attrNameLst>
                                      </p:cBhvr>
                                      <p:tavLst>
                                        <p:tav tm="0">
                                          <p:val>
                                            <p:strVal val="#ppt_y"/>
                                          </p:val>
                                        </p:tav>
                                        <p:tav tm="100000">
                                          <p:val>
                                            <p:strVal val="#ppt_y"/>
                                          </p:val>
                                        </p:tav>
                                      </p:tavLst>
                                    </p:anim>
                                    <p:animEffect transition="in" filter="fade">
                                      <p:cBhvr>
                                        <p:cTn id="10" dur="1000"/>
                                        <p:tgtEl>
                                          <p:spTgt spid="10547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6" fill="hold" nodeType="clickEffect">
                                  <p:stCondLst>
                                    <p:cond delay="0"/>
                                  </p:stCondLst>
                                  <p:childTnLst>
                                    <p:set>
                                      <p:cBhvr>
                                        <p:cTn id="14" dur="1" fill="hold">
                                          <p:stCondLst>
                                            <p:cond delay="0"/>
                                          </p:stCondLst>
                                        </p:cTn>
                                        <p:tgtEl>
                                          <p:spTgt spid="105475">
                                            <p:txEl>
                                              <p:pRg st="1" end="1"/>
                                            </p:txEl>
                                          </p:spTgt>
                                        </p:tgtEl>
                                        <p:attrNameLst>
                                          <p:attrName>style.visibility</p:attrName>
                                        </p:attrNameLst>
                                      </p:cBhvr>
                                      <p:to>
                                        <p:strVal val="visible"/>
                                      </p:to>
                                    </p:set>
                                    <p:animEffect transition="in" filter="barn(inHorizontal)">
                                      <p:cBhvr>
                                        <p:cTn id="15" dur="500"/>
                                        <p:tgtEl>
                                          <p:spTgt spid="10547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6" fill="hold" nodeType="clickEffect">
                                  <p:stCondLst>
                                    <p:cond delay="0"/>
                                  </p:stCondLst>
                                  <p:childTnLst>
                                    <p:set>
                                      <p:cBhvr>
                                        <p:cTn id="19" dur="1" fill="hold">
                                          <p:stCondLst>
                                            <p:cond delay="0"/>
                                          </p:stCondLst>
                                        </p:cTn>
                                        <p:tgtEl>
                                          <p:spTgt spid="105475">
                                            <p:txEl>
                                              <p:pRg st="2" end="2"/>
                                            </p:txEl>
                                          </p:spTgt>
                                        </p:tgtEl>
                                        <p:attrNameLst>
                                          <p:attrName>style.visibility</p:attrName>
                                        </p:attrNameLst>
                                      </p:cBhvr>
                                      <p:to>
                                        <p:strVal val="visible"/>
                                      </p:to>
                                    </p:set>
                                    <p:animEffect transition="in" filter="barn(inHorizontal)">
                                      <p:cBhvr>
                                        <p:cTn id="20" dur="500"/>
                                        <p:tgtEl>
                                          <p:spTgt spid="10547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6" fill="hold" nodeType="clickEffect">
                                  <p:stCondLst>
                                    <p:cond delay="0"/>
                                  </p:stCondLst>
                                  <p:childTnLst>
                                    <p:set>
                                      <p:cBhvr>
                                        <p:cTn id="24" dur="1" fill="hold">
                                          <p:stCondLst>
                                            <p:cond delay="0"/>
                                          </p:stCondLst>
                                        </p:cTn>
                                        <p:tgtEl>
                                          <p:spTgt spid="105475">
                                            <p:txEl>
                                              <p:pRg st="3" end="3"/>
                                            </p:txEl>
                                          </p:spTgt>
                                        </p:tgtEl>
                                        <p:attrNameLst>
                                          <p:attrName>style.visibility</p:attrName>
                                        </p:attrNameLst>
                                      </p:cBhvr>
                                      <p:to>
                                        <p:strVal val="visible"/>
                                      </p:to>
                                    </p:set>
                                    <p:animEffect transition="in" filter="barn(inHorizontal)">
                                      <p:cBhvr>
                                        <p:cTn id="25" dur="500"/>
                                        <p:tgtEl>
                                          <p:spTgt spid="10547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6" fill="hold" nodeType="clickEffect">
                                  <p:stCondLst>
                                    <p:cond delay="0"/>
                                  </p:stCondLst>
                                  <p:childTnLst>
                                    <p:set>
                                      <p:cBhvr>
                                        <p:cTn id="29" dur="1" fill="hold">
                                          <p:stCondLst>
                                            <p:cond delay="0"/>
                                          </p:stCondLst>
                                        </p:cTn>
                                        <p:tgtEl>
                                          <p:spTgt spid="105475">
                                            <p:txEl>
                                              <p:pRg st="6" end="6"/>
                                            </p:txEl>
                                          </p:spTgt>
                                        </p:tgtEl>
                                        <p:attrNameLst>
                                          <p:attrName>style.visibility</p:attrName>
                                        </p:attrNameLst>
                                      </p:cBhvr>
                                      <p:to>
                                        <p:strVal val="visible"/>
                                      </p:to>
                                    </p:set>
                                    <p:animEffect transition="in" filter="barn(inHorizontal)">
                                      <p:cBhvr>
                                        <p:cTn id="30" dur="500"/>
                                        <p:tgtEl>
                                          <p:spTgt spid="1054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10547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26DD44BE-D3A8-8C65-CF62-A0C91DC5DB7F}"/>
              </a:ext>
            </a:extLst>
          </p:cNvPr>
          <p:cNvSpPr>
            <a:spLocks noGrp="1"/>
          </p:cNvSpPr>
          <p:nvPr>
            <p:ph type="ctrTitle"/>
          </p:nvPr>
        </p:nvSpPr>
        <p:spPr>
          <a:xfrm>
            <a:off x="1524000" y="152400"/>
            <a:ext cx="9144000" cy="593558"/>
          </a:xfrm>
        </p:spPr>
        <p:txBody>
          <a:bodyPr/>
          <a:lstStyle/>
          <a:p>
            <a:r>
              <a:rPr lang="en-US" altLang="en-US" dirty="0">
                <a:solidFill>
                  <a:srgbClr val="FF6600"/>
                </a:solidFill>
                <a:ea typeface="ＭＳ Ｐゴシック" panose="020B0600070205080204" pitchFamily="34" charset="-128"/>
              </a:rPr>
              <a:t>SUMMARY OBSERVATIONS</a:t>
            </a:r>
          </a:p>
        </p:txBody>
      </p:sp>
      <p:sp>
        <p:nvSpPr>
          <p:cNvPr id="49155" name="Subtitle 2">
            <a:extLst>
              <a:ext uri="{FF2B5EF4-FFF2-40B4-BE49-F238E27FC236}">
                <a16:creationId xmlns:a16="http://schemas.microsoft.com/office/drawing/2014/main" id="{C18EAFD4-F745-1D02-52F8-CDA6E059AF46}"/>
              </a:ext>
            </a:extLst>
          </p:cNvPr>
          <p:cNvSpPr>
            <a:spLocks noGrp="1"/>
          </p:cNvSpPr>
          <p:nvPr>
            <p:ph type="subTitle" idx="1"/>
          </p:nvPr>
        </p:nvSpPr>
        <p:spPr>
          <a:xfrm>
            <a:off x="171451" y="745958"/>
            <a:ext cx="11677650" cy="5731042"/>
          </a:xfrm>
        </p:spPr>
        <p:txBody>
          <a:bodyPr/>
          <a:lstStyle/>
          <a:p>
            <a:pPr algn="l">
              <a:buFontTx/>
              <a:buChar char="•"/>
            </a:pPr>
            <a:r>
              <a:rPr lang="en-US" altLang="en-US" dirty="0">
                <a:solidFill>
                  <a:schemeClr val="bg1"/>
                </a:solidFill>
                <a:ea typeface="ＭＳ Ｐゴシック" panose="020B0600070205080204" pitchFamily="34" charset="-128"/>
              </a:rPr>
              <a:t>  MIRACULOUS PROCEDURES WERE SPECIAL NOT   NORMATIVE.</a:t>
            </a:r>
          </a:p>
          <a:p>
            <a:pPr algn="l">
              <a:buFontTx/>
              <a:buChar char="•"/>
            </a:pPr>
            <a:r>
              <a:rPr lang="en-US" altLang="en-US" dirty="0">
                <a:solidFill>
                  <a:schemeClr val="bg1"/>
                </a:solidFill>
                <a:ea typeface="ＭＳ Ｐゴシック" panose="020B0600070205080204" pitchFamily="34" charset="-128"/>
              </a:rPr>
              <a:t>  OBEDIENCE TO GOD’S WORD, SPECIAL REVELATION, WAS NORMATIVE FOR GOD’S PEOPLE.</a:t>
            </a:r>
          </a:p>
          <a:p>
            <a:pPr algn="l">
              <a:buFontTx/>
              <a:buChar char="•"/>
            </a:pPr>
            <a:r>
              <a:rPr lang="en-US" altLang="en-US" dirty="0">
                <a:solidFill>
                  <a:schemeClr val="bg1"/>
                </a:solidFill>
                <a:ea typeface="ＭＳ Ｐゴシック" panose="020B0600070205080204" pitchFamily="34" charset="-128"/>
              </a:rPr>
              <a:t>  SPECIAL PROCEDURES WERE NATIONAL MORE THAN INDIVIDUAL.</a:t>
            </a:r>
          </a:p>
          <a:p>
            <a:pPr algn="l">
              <a:buFontTx/>
              <a:buChar char="•"/>
            </a:pPr>
            <a:r>
              <a:rPr lang="en-US" altLang="en-US" dirty="0">
                <a:solidFill>
                  <a:schemeClr val="bg1"/>
                </a:solidFill>
                <a:ea typeface="ＭＳ Ｐゴシック" panose="020B0600070205080204" pitchFamily="34" charset="-128"/>
              </a:rPr>
              <a:t>  OT PRACTICES ARE NOT NECESSARILY  PERPETUATED.</a:t>
            </a:r>
          </a:p>
          <a:p>
            <a:pPr algn="l">
              <a:buFontTx/>
              <a:buChar char="•"/>
            </a:pPr>
            <a:r>
              <a:rPr lang="en-US" altLang="en-US" dirty="0">
                <a:solidFill>
                  <a:schemeClr val="bg1"/>
                </a:solidFill>
                <a:ea typeface="ＭＳ Ｐゴシック" panose="020B0600070205080204" pitchFamily="34" charset="-128"/>
              </a:rPr>
              <a:t>  GOD’S WORD…ORAL OR WRITTEN… WAS CENTRAL IN DISCERNMENT.</a:t>
            </a:r>
          </a:p>
          <a:p>
            <a:pPr algn="l">
              <a:buFontTx/>
              <a:buChar char="•"/>
            </a:pPr>
            <a:r>
              <a:rPr lang="en-US" altLang="en-US" dirty="0">
                <a:solidFill>
                  <a:schemeClr val="bg1"/>
                </a:solidFill>
                <a:ea typeface="ＭＳ Ｐゴシック" panose="020B0600070205080204" pitchFamily="34" charset="-128"/>
              </a:rPr>
              <a:t>THERE IS </a:t>
            </a:r>
            <a:r>
              <a:rPr lang="en-US" altLang="en-US" dirty="0">
                <a:solidFill>
                  <a:srgbClr val="FFFF00"/>
                </a:solidFill>
                <a:ea typeface="ＭＳ Ｐゴシック" panose="020B0600070205080204" pitchFamily="34" charset="-128"/>
              </a:rPr>
              <a:t>NO INDIVIDUALISM MODEL.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026A2176-B1C9-7720-C23D-237D68EA2A06}"/>
              </a:ext>
            </a:extLst>
          </p:cNvPr>
          <p:cNvSpPr>
            <a:spLocks noGrp="1" noChangeArrowheads="1"/>
          </p:cNvSpPr>
          <p:nvPr>
            <p:ph type="title"/>
          </p:nvPr>
        </p:nvSpPr>
        <p:spPr>
          <a:xfrm>
            <a:off x="554182" y="0"/>
            <a:ext cx="11028218" cy="2362200"/>
          </a:xfrm>
        </p:spPr>
        <p:txBody>
          <a:bodyPr/>
          <a:lstStyle/>
          <a:p>
            <a:pPr eaLnBrk="1" hangingPunct="1"/>
            <a:r>
              <a:rPr lang="en-US" altLang="en-US" dirty="0">
                <a:solidFill>
                  <a:srgbClr val="FFFF00"/>
                </a:solidFill>
                <a:ea typeface="ＭＳ Ｐゴシック" panose="020B0600070205080204" pitchFamily="34" charset="-128"/>
              </a:rPr>
              <a:t>2.  WILL OF GOD </a:t>
            </a:r>
            <a:r>
              <a:rPr lang="en-US" altLang="en-US" u="sng" dirty="0">
                <a:solidFill>
                  <a:srgbClr val="FFFF00"/>
                </a:solidFill>
                <a:ea typeface="ＭＳ Ｐゴシック" panose="020B0600070205080204" pitchFamily="34" charset="-128"/>
              </a:rPr>
              <a:t>NOMENCLATURE</a:t>
            </a:r>
            <a:br>
              <a:rPr lang="en-US" altLang="en-US" dirty="0">
                <a:solidFill>
                  <a:schemeClr val="bg1"/>
                </a:solidFill>
                <a:ea typeface="ＭＳ Ｐゴシック" panose="020B0600070205080204" pitchFamily="34" charset="-128"/>
              </a:rPr>
            </a:br>
            <a:r>
              <a:rPr lang="en-US" altLang="en-US" dirty="0">
                <a:solidFill>
                  <a:srgbClr val="FFFF00"/>
                </a:solidFill>
                <a:ea typeface="ＭＳ Ｐゴシック" panose="020B0600070205080204" pitchFamily="34" charset="-128"/>
              </a:rPr>
              <a:t>IN THE OLD TESTAMENT</a:t>
            </a:r>
          </a:p>
        </p:txBody>
      </p:sp>
      <p:sp>
        <p:nvSpPr>
          <p:cNvPr id="105475" name="Rectangle 3">
            <a:extLst>
              <a:ext uri="{FF2B5EF4-FFF2-40B4-BE49-F238E27FC236}">
                <a16:creationId xmlns:a16="http://schemas.microsoft.com/office/drawing/2014/main" id="{14F80C3B-181C-E192-F9EF-15A0A123CE04}"/>
              </a:ext>
            </a:extLst>
          </p:cNvPr>
          <p:cNvSpPr>
            <a:spLocks noGrp="1" noChangeArrowheads="1"/>
          </p:cNvSpPr>
          <p:nvPr>
            <p:ph type="body" idx="1"/>
          </p:nvPr>
        </p:nvSpPr>
        <p:spPr>
          <a:xfrm>
            <a:off x="854765" y="3180522"/>
            <a:ext cx="10727635" cy="3677478"/>
          </a:xfrm>
        </p:spPr>
        <p:txBody>
          <a:bodyPr/>
          <a:lstStyle/>
          <a:p>
            <a:pPr eaLnBrk="1" hangingPunct="1"/>
            <a:r>
              <a:rPr lang="en-US" altLang="en-US" sz="4000" dirty="0">
                <a:solidFill>
                  <a:schemeClr val="bg1"/>
                </a:solidFill>
                <a:ea typeface="ＭＳ Ｐゴシック" panose="020B0600070205080204" pitchFamily="34" charset="-128"/>
              </a:rPr>
              <a:t>THE USE OF </a:t>
            </a:r>
            <a:r>
              <a:rPr lang="en-US" altLang="en-US" sz="4000" dirty="0">
                <a:solidFill>
                  <a:srgbClr val="FFC000"/>
                </a:solidFill>
                <a:ea typeface="ＭＳ Ｐゴシック" panose="020B0600070205080204" pitchFamily="34" charset="-128"/>
              </a:rPr>
              <a:t>THE TERM </a:t>
            </a:r>
            <a:r>
              <a:rPr lang="en-US" altLang="en-US" sz="4000" dirty="0">
                <a:solidFill>
                  <a:schemeClr val="bg1"/>
                </a:solidFill>
                <a:ea typeface="ＭＳ Ｐゴシック" panose="020B0600070205080204" pitchFamily="34" charset="-128"/>
              </a:rPr>
              <a:t>“WILL”</a:t>
            </a:r>
          </a:p>
          <a:p>
            <a:pPr eaLnBrk="1" hangingPunct="1"/>
            <a:endParaRPr lang="en-US" altLang="en-US" sz="4000" dirty="0">
              <a:solidFill>
                <a:schemeClr val="bg1"/>
              </a:solidFill>
              <a:ea typeface="ＭＳ Ｐゴシック" panose="020B0600070205080204" pitchFamily="34" charset="-128"/>
            </a:endParaRPr>
          </a:p>
          <a:p>
            <a:pPr eaLnBrk="1" hangingPunct="1"/>
            <a:r>
              <a:rPr lang="en-US" altLang="en-US" sz="4000" dirty="0">
                <a:solidFill>
                  <a:srgbClr val="FFC000"/>
                </a:solidFill>
                <a:ea typeface="ＭＳ Ｐゴシック" panose="020B0600070205080204" pitchFamily="34" charset="-128"/>
              </a:rPr>
              <a:t>THE CATEGORIES </a:t>
            </a:r>
            <a:r>
              <a:rPr lang="en-US" altLang="en-US" sz="4000" dirty="0">
                <a:solidFill>
                  <a:schemeClr val="bg1"/>
                </a:solidFill>
                <a:ea typeface="ＭＳ Ｐゴシック" panose="020B0600070205080204" pitchFamily="34" charset="-128"/>
              </a:rPr>
              <a:t>OF GOD’S WILL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05474"/>
                                        </p:tgtEl>
                                        <p:attrNameLst>
                                          <p:attrName>style.visibility</p:attrName>
                                        </p:attrNameLst>
                                      </p:cBhvr>
                                      <p:to>
                                        <p:strVal val="visible"/>
                                      </p:to>
                                    </p:set>
                                    <p:anim calcmode="lin" valueType="num">
                                      <p:cBhvr>
                                        <p:cTn id="7" dur="1000" fill="hold"/>
                                        <p:tgtEl>
                                          <p:spTgt spid="10547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05474"/>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05474"/>
                                        </p:tgtEl>
                                        <p:attrNameLst>
                                          <p:attrName>ppt_y</p:attrName>
                                        </p:attrNameLst>
                                      </p:cBhvr>
                                      <p:tavLst>
                                        <p:tav tm="0">
                                          <p:val>
                                            <p:strVal val="#ppt_y"/>
                                          </p:val>
                                        </p:tav>
                                        <p:tav tm="100000">
                                          <p:val>
                                            <p:strVal val="#ppt_y"/>
                                          </p:val>
                                        </p:tav>
                                      </p:tavLst>
                                    </p:anim>
                                    <p:animEffect transition="in" filter="fade">
                                      <p:cBhvr>
                                        <p:cTn id="10" dur="1000"/>
                                        <p:tgtEl>
                                          <p:spTgt spid="10547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6" fill="hold" nodeType="clickEffect">
                                  <p:stCondLst>
                                    <p:cond delay="0"/>
                                  </p:stCondLst>
                                  <p:childTnLst>
                                    <p:set>
                                      <p:cBhvr>
                                        <p:cTn id="14" dur="1" fill="hold">
                                          <p:stCondLst>
                                            <p:cond delay="0"/>
                                          </p:stCondLst>
                                        </p:cTn>
                                        <p:tgtEl>
                                          <p:spTgt spid="105475">
                                            <p:txEl>
                                              <p:pRg st="0" end="0"/>
                                            </p:txEl>
                                          </p:spTgt>
                                        </p:tgtEl>
                                        <p:attrNameLst>
                                          <p:attrName>style.visibility</p:attrName>
                                        </p:attrNameLst>
                                      </p:cBhvr>
                                      <p:to>
                                        <p:strVal val="visible"/>
                                      </p:to>
                                    </p:set>
                                    <p:animEffect transition="in" filter="barn(inHorizontal)">
                                      <p:cBhvr>
                                        <p:cTn id="15" dur="500"/>
                                        <p:tgtEl>
                                          <p:spTgt spid="10547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6" fill="hold" nodeType="clickEffect">
                                  <p:stCondLst>
                                    <p:cond delay="0"/>
                                  </p:stCondLst>
                                  <p:childTnLst>
                                    <p:set>
                                      <p:cBhvr>
                                        <p:cTn id="19" dur="1" fill="hold">
                                          <p:stCondLst>
                                            <p:cond delay="0"/>
                                          </p:stCondLst>
                                        </p:cTn>
                                        <p:tgtEl>
                                          <p:spTgt spid="105475">
                                            <p:txEl>
                                              <p:pRg st="2" end="2"/>
                                            </p:txEl>
                                          </p:spTgt>
                                        </p:tgtEl>
                                        <p:attrNameLst>
                                          <p:attrName>style.visibility</p:attrName>
                                        </p:attrNameLst>
                                      </p:cBhvr>
                                      <p:to>
                                        <p:strVal val="visible"/>
                                      </p:to>
                                    </p:set>
                                    <p:animEffect transition="in" filter="barn(inHorizontal)">
                                      <p:cBhvr>
                                        <p:cTn id="20" dur="500"/>
                                        <p:tgtEl>
                                          <p:spTgt spid="1054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10547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E2CA7467-B6D5-9EEC-7869-A6E244141861}"/>
              </a:ext>
            </a:extLst>
          </p:cNvPr>
          <p:cNvSpPr>
            <a:spLocks noGrp="1" noChangeArrowheads="1"/>
          </p:cNvSpPr>
          <p:nvPr>
            <p:ph type="title"/>
          </p:nvPr>
        </p:nvSpPr>
        <p:spPr>
          <a:xfrm>
            <a:off x="2057400" y="0"/>
            <a:ext cx="7924800" cy="2133600"/>
          </a:xfrm>
        </p:spPr>
        <p:txBody>
          <a:bodyPr/>
          <a:lstStyle/>
          <a:p>
            <a:pPr eaLnBrk="1" hangingPunct="1"/>
            <a:r>
              <a:rPr lang="en-US" altLang="en-US" sz="4000" dirty="0">
                <a:solidFill>
                  <a:schemeClr val="bg1"/>
                </a:solidFill>
                <a:ea typeface="ＭＳ Ｐゴシック" panose="020B0600070205080204" pitchFamily="34" charset="-128"/>
              </a:rPr>
              <a:t>WILL OF GOD </a:t>
            </a:r>
            <a:r>
              <a:rPr lang="en-US" altLang="en-US" sz="4000" dirty="0">
                <a:solidFill>
                  <a:srgbClr val="FFFF00"/>
                </a:solidFill>
                <a:ea typeface="ＭＳ Ｐゴシック" panose="020B0600070205080204" pitchFamily="34" charset="-128"/>
              </a:rPr>
              <a:t>NOMENCLATURE</a:t>
            </a:r>
            <a:br>
              <a:rPr lang="en-US" altLang="en-US" sz="4000" dirty="0">
                <a:solidFill>
                  <a:schemeClr val="bg1"/>
                </a:solidFill>
                <a:ea typeface="ＭＳ Ｐゴシック" panose="020B0600070205080204" pitchFamily="34" charset="-128"/>
              </a:rPr>
            </a:br>
            <a:r>
              <a:rPr lang="en-US" altLang="en-US" sz="4000" dirty="0">
                <a:solidFill>
                  <a:schemeClr val="bg1"/>
                </a:solidFill>
                <a:ea typeface="ＭＳ Ｐゴシック" panose="020B0600070205080204" pitchFamily="34" charset="-128"/>
              </a:rPr>
              <a:t>IN THE OLD TESTAMENT:</a:t>
            </a:r>
            <a:br>
              <a:rPr lang="en-US" altLang="en-US" sz="4000" dirty="0">
                <a:solidFill>
                  <a:schemeClr val="bg1"/>
                </a:solidFill>
                <a:ea typeface="ＭＳ Ｐゴシック" panose="020B0600070205080204" pitchFamily="34" charset="-128"/>
              </a:rPr>
            </a:br>
            <a:r>
              <a:rPr lang="en-US" altLang="en-US" sz="4000" dirty="0">
                <a:solidFill>
                  <a:srgbClr val="FFC000"/>
                </a:solidFill>
                <a:ea typeface="ＭＳ Ｐゴシック" panose="020B0600070205080204" pitchFamily="34" charset="-128"/>
              </a:rPr>
              <a:t>THE TERM “WILL”</a:t>
            </a:r>
          </a:p>
        </p:txBody>
      </p:sp>
      <p:sp>
        <p:nvSpPr>
          <p:cNvPr id="113667" name="Rectangle 3">
            <a:extLst>
              <a:ext uri="{FF2B5EF4-FFF2-40B4-BE49-F238E27FC236}">
                <a16:creationId xmlns:a16="http://schemas.microsoft.com/office/drawing/2014/main" id="{5DAC82E8-5DDD-6381-1439-445941DA208C}"/>
              </a:ext>
            </a:extLst>
          </p:cNvPr>
          <p:cNvSpPr>
            <a:spLocks noGrp="1" noChangeArrowheads="1"/>
          </p:cNvSpPr>
          <p:nvPr>
            <p:ph type="body" idx="1"/>
          </p:nvPr>
        </p:nvSpPr>
        <p:spPr>
          <a:xfrm>
            <a:off x="360947" y="2057400"/>
            <a:ext cx="11165305" cy="4800600"/>
          </a:xfrm>
        </p:spPr>
        <p:txBody>
          <a:bodyPr/>
          <a:lstStyle/>
          <a:p>
            <a:pPr eaLnBrk="1" hangingPunct="1"/>
            <a:r>
              <a:rPr lang="en-US" altLang="en-US" dirty="0">
                <a:solidFill>
                  <a:schemeClr val="bg1"/>
                </a:solidFill>
                <a:ea typeface="ＭＳ Ｐゴシック" panose="020B0600070205080204" pitchFamily="34" charset="-128"/>
              </a:rPr>
              <a:t>Study of this term is complicated by English versions (see Continuum Chart below).</a:t>
            </a:r>
          </a:p>
          <a:p>
            <a:pPr eaLnBrk="1" hangingPunct="1"/>
            <a:endParaRPr lang="en-US" altLang="en-US" dirty="0">
              <a:solidFill>
                <a:schemeClr val="bg1"/>
              </a:solidFill>
              <a:ea typeface="ＭＳ Ｐゴシック" panose="020B0600070205080204" pitchFamily="34" charset="-128"/>
            </a:endParaRPr>
          </a:p>
          <a:p>
            <a:pPr eaLnBrk="1" hangingPunct="1"/>
            <a:r>
              <a:rPr lang="en-US" altLang="en-US" dirty="0">
                <a:solidFill>
                  <a:schemeClr val="bg1"/>
                </a:solidFill>
                <a:ea typeface="ＭＳ Ｐゴシック" panose="020B0600070205080204" pitchFamily="34" charset="-128"/>
              </a:rPr>
              <a:t>The stereotyped “will of God” is primarily a New Testament phrase (but cf. Rom 2:17-18…Jews used ‘God’s’ WILL for the Law/Scripture!)</a:t>
            </a:r>
          </a:p>
          <a:p>
            <a:pPr eaLnBrk="1" hangingPunct="1"/>
            <a:endParaRPr lang="en-US" altLang="en-US" dirty="0">
              <a:solidFill>
                <a:schemeClr val="bg1"/>
              </a:solidFill>
              <a:ea typeface="ＭＳ Ｐゴシック" panose="020B0600070205080204" pitchFamily="34" charset="-128"/>
            </a:endParaRPr>
          </a:p>
          <a:p>
            <a:pPr eaLnBrk="1" hangingPunct="1"/>
            <a:r>
              <a:rPr lang="en-US" altLang="en-US" dirty="0">
                <a:solidFill>
                  <a:schemeClr val="bg1"/>
                </a:solidFill>
                <a:ea typeface="ＭＳ Ｐゴシック" panose="020B0600070205080204" pitchFamily="34" charset="-128"/>
              </a:rPr>
              <a:t>A single term/phrase does not a theology make.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113666"/>
                                        </p:tgtEl>
                                        <p:attrNameLst>
                                          <p:attrName>style.visibility</p:attrName>
                                        </p:attrNameLst>
                                      </p:cBhvr>
                                      <p:to>
                                        <p:strVal val="visible"/>
                                      </p:to>
                                    </p:set>
                                    <p:animEffect transition="in" filter="wedge">
                                      <p:cBhvr>
                                        <p:cTn id="7" dur="2000"/>
                                        <p:tgtEl>
                                          <p:spTgt spid="1136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13667">
                                            <p:txEl>
                                              <p:pRg st="0" end="0"/>
                                            </p:txEl>
                                          </p:spTgt>
                                        </p:tgtEl>
                                        <p:attrNameLst>
                                          <p:attrName>style.visibility</p:attrName>
                                        </p:attrNameLst>
                                      </p:cBhvr>
                                      <p:to>
                                        <p:strVal val="visible"/>
                                      </p:to>
                                    </p:set>
                                    <p:animEffect transition="in" filter="diamond(in)">
                                      <p:cBhvr>
                                        <p:cTn id="12" dur="2000"/>
                                        <p:tgtEl>
                                          <p:spTgt spid="1136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113667">
                                            <p:txEl>
                                              <p:pRg st="2" end="2"/>
                                            </p:txEl>
                                          </p:spTgt>
                                        </p:tgtEl>
                                        <p:attrNameLst>
                                          <p:attrName>style.visibility</p:attrName>
                                        </p:attrNameLst>
                                      </p:cBhvr>
                                      <p:to>
                                        <p:strVal val="visible"/>
                                      </p:to>
                                    </p:set>
                                    <p:animEffect transition="in" filter="diamond(in)">
                                      <p:cBhvr>
                                        <p:cTn id="17" dur="2000"/>
                                        <p:tgtEl>
                                          <p:spTgt spid="1136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113667">
                                            <p:txEl>
                                              <p:pRg st="4" end="4"/>
                                            </p:txEl>
                                          </p:spTgt>
                                        </p:tgtEl>
                                        <p:attrNameLst>
                                          <p:attrName>style.visibility</p:attrName>
                                        </p:attrNameLst>
                                      </p:cBhvr>
                                      <p:to>
                                        <p:strVal val="visible"/>
                                      </p:to>
                                    </p:set>
                                    <p:animEffect transition="in" filter="diamond(in)">
                                      <p:cBhvr>
                                        <p:cTn id="22" dur="2000"/>
                                        <p:tgtEl>
                                          <p:spTgt spid="1136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p:bldP spid="11366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363964F7-4AE9-5FEE-5A63-13718858F53D}"/>
              </a:ext>
            </a:extLst>
          </p:cNvPr>
          <p:cNvSpPr>
            <a:spLocks noGrp="1" noChangeArrowheads="1"/>
          </p:cNvSpPr>
          <p:nvPr>
            <p:ph type="title"/>
          </p:nvPr>
        </p:nvSpPr>
        <p:spPr>
          <a:xfrm>
            <a:off x="2209800" y="0"/>
            <a:ext cx="7772400" cy="990600"/>
          </a:xfrm>
        </p:spPr>
        <p:txBody>
          <a:bodyPr/>
          <a:lstStyle/>
          <a:p>
            <a:pPr eaLnBrk="1" hangingPunct="1"/>
            <a:r>
              <a:rPr lang="en-US" altLang="en-US" dirty="0">
                <a:solidFill>
                  <a:schemeClr val="bg1"/>
                </a:solidFill>
                <a:ea typeface="ＭＳ Ｐゴシック" panose="020B0600070205080204" pitchFamily="34" charset="-128"/>
              </a:rPr>
              <a:t>Continuum for Term ‘Will’</a:t>
            </a:r>
            <a:endParaRPr lang="en-US" altLang="en-US" dirty="0">
              <a:ea typeface="ＭＳ Ｐゴシック" panose="020B0600070205080204" pitchFamily="34" charset="-128"/>
            </a:endParaRPr>
          </a:p>
        </p:txBody>
      </p:sp>
      <p:grpSp>
        <p:nvGrpSpPr>
          <p:cNvPr id="2" name="Group 3">
            <a:extLst>
              <a:ext uri="{FF2B5EF4-FFF2-40B4-BE49-F238E27FC236}">
                <a16:creationId xmlns:a16="http://schemas.microsoft.com/office/drawing/2014/main" id="{01452B96-44FF-4BE3-0950-BEAE4BEAADE1}"/>
              </a:ext>
            </a:extLst>
          </p:cNvPr>
          <p:cNvGrpSpPr>
            <a:grpSpLocks/>
          </p:cNvGrpSpPr>
          <p:nvPr/>
        </p:nvGrpSpPr>
        <p:grpSpPr bwMode="auto">
          <a:xfrm>
            <a:off x="2514600" y="3352801"/>
            <a:ext cx="7010400" cy="2784475"/>
            <a:chOff x="624" y="2112"/>
            <a:chExt cx="4416" cy="1085"/>
          </a:xfrm>
        </p:grpSpPr>
        <p:sp>
          <p:nvSpPr>
            <p:cNvPr id="52234" name="Text Box 4">
              <a:extLst>
                <a:ext uri="{FF2B5EF4-FFF2-40B4-BE49-F238E27FC236}">
                  <a16:creationId xmlns:a16="http://schemas.microsoft.com/office/drawing/2014/main" id="{07B0D8A0-33F1-F80D-57C7-79E4FC96F03A}"/>
                </a:ext>
              </a:extLst>
            </p:cNvPr>
            <p:cNvSpPr txBox="1">
              <a:spLocks noChangeArrowheads="1"/>
            </p:cNvSpPr>
            <p:nvPr/>
          </p:nvSpPr>
          <p:spPr bwMode="auto">
            <a:xfrm>
              <a:off x="720" y="2112"/>
              <a:ext cx="11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l">
                <a:spcBef>
                  <a:spcPct val="50000"/>
                </a:spcBef>
                <a:buClr>
                  <a:schemeClr val="bg2"/>
                </a:buClr>
                <a:buSzPct val="75000"/>
              </a:pPr>
              <a:r>
                <a:rPr lang="en-US" altLang="en-US" sz="2800">
                  <a:solidFill>
                    <a:srgbClr val="FF3300"/>
                  </a:solidFill>
                </a:rPr>
                <a:t>“desire”</a:t>
              </a:r>
            </a:p>
          </p:txBody>
        </p:sp>
        <p:sp>
          <p:nvSpPr>
            <p:cNvPr id="52235" name="Text Box 5">
              <a:extLst>
                <a:ext uri="{FF2B5EF4-FFF2-40B4-BE49-F238E27FC236}">
                  <a16:creationId xmlns:a16="http://schemas.microsoft.com/office/drawing/2014/main" id="{D5FF2F36-05D5-17A0-2C0B-8D7346AE5D27}"/>
                </a:ext>
              </a:extLst>
            </p:cNvPr>
            <p:cNvSpPr txBox="1">
              <a:spLocks noChangeArrowheads="1"/>
            </p:cNvSpPr>
            <p:nvPr/>
          </p:nvSpPr>
          <p:spPr bwMode="auto">
            <a:xfrm>
              <a:off x="2544" y="2112"/>
              <a:ext cx="576"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50000"/>
                </a:spcBef>
                <a:buClr>
                  <a:schemeClr val="bg2"/>
                </a:buClr>
                <a:buSzPct val="75000"/>
              </a:pPr>
              <a:r>
                <a:rPr lang="en-US" altLang="en-US" sz="2800">
                  <a:solidFill>
                    <a:srgbClr val="FF3300"/>
                  </a:solidFill>
                </a:rPr>
                <a:t>to</a:t>
              </a:r>
            </a:p>
          </p:txBody>
        </p:sp>
        <p:sp>
          <p:nvSpPr>
            <p:cNvPr id="52236" name="Text Box 6">
              <a:extLst>
                <a:ext uri="{FF2B5EF4-FFF2-40B4-BE49-F238E27FC236}">
                  <a16:creationId xmlns:a16="http://schemas.microsoft.com/office/drawing/2014/main" id="{E352FB73-3FEC-2453-1F80-01CA350FF159}"/>
                </a:ext>
              </a:extLst>
            </p:cNvPr>
            <p:cNvSpPr txBox="1">
              <a:spLocks noChangeArrowheads="1"/>
            </p:cNvSpPr>
            <p:nvPr/>
          </p:nvSpPr>
          <p:spPr bwMode="auto">
            <a:xfrm>
              <a:off x="3888" y="2112"/>
              <a:ext cx="11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l">
                <a:spcBef>
                  <a:spcPct val="50000"/>
                </a:spcBef>
                <a:buClr>
                  <a:schemeClr val="bg2"/>
                </a:buClr>
                <a:buSzPct val="75000"/>
              </a:pPr>
              <a:r>
                <a:rPr lang="en-US" altLang="en-US" sz="2800">
                  <a:solidFill>
                    <a:srgbClr val="FF3300"/>
                  </a:solidFill>
                </a:rPr>
                <a:t>“purpose”</a:t>
              </a:r>
            </a:p>
          </p:txBody>
        </p:sp>
        <p:grpSp>
          <p:nvGrpSpPr>
            <p:cNvPr id="52237" name="Group 7">
              <a:extLst>
                <a:ext uri="{FF2B5EF4-FFF2-40B4-BE49-F238E27FC236}">
                  <a16:creationId xmlns:a16="http://schemas.microsoft.com/office/drawing/2014/main" id="{1373B3FA-01D7-CB80-3B13-53640C198CF0}"/>
                </a:ext>
              </a:extLst>
            </p:cNvPr>
            <p:cNvGrpSpPr>
              <a:grpSpLocks/>
            </p:cNvGrpSpPr>
            <p:nvPr/>
          </p:nvGrpSpPr>
          <p:grpSpPr bwMode="auto">
            <a:xfrm>
              <a:off x="624" y="2400"/>
              <a:ext cx="4416" cy="797"/>
              <a:chOff x="624" y="2400"/>
              <a:chExt cx="4416" cy="797"/>
            </a:xfrm>
          </p:grpSpPr>
          <p:grpSp>
            <p:nvGrpSpPr>
              <p:cNvPr id="52238" name="Group 8">
                <a:extLst>
                  <a:ext uri="{FF2B5EF4-FFF2-40B4-BE49-F238E27FC236}">
                    <a16:creationId xmlns:a16="http://schemas.microsoft.com/office/drawing/2014/main" id="{19EEC527-793D-82C3-33DC-EEB0CC838222}"/>
                  </a:ext>
                </a:extLst>
              </p:cNvPr>
              <p:cNvGrpSpPr>
                <a:grpSpLocks/>
              </p:cNvGrpSpPr>
              <p:nvPr/>
            </p:nvGrpSpPr>
            <p:grpSpPr bwMode="auto">
              <a:xfrm>
                <a:off x="912" y="2400"/>
                <a:ext cx="3840" cy="432"/>
                <a:chOff x="1248" y="2496"/>
                <a:chExt cx="3840" cy="384"/>
              </a:xfrm>
            </p:grpSpPr>
            <p:sp>
              <p:nvSpPr>
                <p:cNvPr id="52241" name="AutoShape 9">
                  <a:extLst>
                    <a:ext uri="{FF2B5EF4-FFF2-40B4-BE49-F238E27FC236}">
                      <a16:creationId xmlns:a16="http://schemas.microsoft.com/office/drawing/2014/main" id="{2352AE5F-B0CC-5BA9-3C64-3377C7670459}"/>
                    </a:ext>
                  </a:extLst>
                </p:cNvPr>
                <p:cNvSpPr>
                  <a:spLocks noChangeArrowheads="1"/>
                </p:cNvSpPr>
                <p:nvPr/>
              </p:nvSpPr>
              <p:spPr bwMode="auto">
                <a:xfrm>
                  <a:off x="2352" y="2544"/>
                  <a:ext cx="1584" cy="336"/>
                </a:xfrm>
                <a:prstGeom prst="triangle">
                  <a:avLst>
                    <a:gd name="adj" fmla="val 50000"/>
                  </a:avLst>
                </a:prstGeom>
                <a:solidFill>
                  <a:schemeClr val="tx2"/>
                </a:solidFill>
                <a:ln w="9525">
                  <a:solidFill>
                    <a:schemeClr val="tx1"/>
                  </a:solidFill>
                  <a:miter lim="800000"/>
                  <a:headEnd/>
                  <a:tailEnd/>
                </a:ln>
              </p:spPr>
              <p:txBody>
                <a:bodyPr wrap="none" lIns="92075" tIns="46038" rIns="92075" bIns="46038"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sp>
              <p:nvSpPr>
                <p:cNvPr id="52242" name="Rectangle 10">
                  <a:extLst>
                    <a:ext uri="{FF2B5EF4-FFF2-40B4-BE49-F238E27FC236}">
                      <a16:creationId xmlns:a16="http://schemas.microsoft.com/office/drawing/2014/main" id="{9D515B01-F69B-498B-81EC-96768F798607}"/>
                    </a:ext>
                  </a:extLst>
                </p:cNvPr>
                <p:cNvSpPr>
                  <a:spLocks noChangeArrowheads="1"/>
                </p:cNvSpPr>
                <p:nvPr/>
              </p:nvSpPr>
              <p:spPr bwMode="auto">
                <a:xfrm>
                  <a:off x="1248" y="2496"/>
                  <a:ext cx="3840" cy="48"/>
                </a:xfrm>
                <a:prstGeom prst="rect">
                  <a:avLst/>
                </a:prstGeom>
                <a:solidFill>
                  <a:schemeClr val="tx2"/>
                </a:solidFill>
                <a:ln w="9525">
                  <a:solidFill>
                    <a:schemeClr val="tx2"/>
                  </a:solidFill>
                  <a:miter lim="800000"/>
                  <a:headEnd/>
                  <a:tailEnd/>
                </a:ln>
              </p:spPr>
              <p:txBody>
                <a:bodyPr wrap="none" lIns="92075" tIns="46038" rIns="92075" bIns="46038"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grpSp>
          <p:sp>
            <p:nvSpPr>
              <p:cNvPr id="52239" name="Text Box 11">
                <a:extLst>
                  <a:ext uri="{FF2B5EF4-FFF2-40B4-BE49-F238E27FC236}">
                    <a16:creationId xmlns:a16="http://schemas.microsoft.com/office/drawing/2014/main" id="{DA286045-FAE9-AB6C-FA43-E18CDBE69217}"/>
                  </a:ext>
                </a:extLst>
              </p:cNvPr>
              <p:cNvSpPr txBox="1">
                <a:spLocks noChangeArrowheads="1"/>
              </p:cNvSpPr>
              <p:nvPr/>
            </p:nvSpPr>
            <p:spPr bwMode="auto">
              <a:xfrm>
                <a:off x="624" y="2592"/>
                <a:ext cx="1248" cy="605"/>
              </a:xfrm>
              <a:prstGeom prst="rect">
                <a:avLst/>
              </a:prstGeom>
              <a:solidFill>
                <a:srgbClr val="66CCFF"/>
              </a:solidFill>
              <a:ln w="9525">
                <a:solidFill>
                  <a:srgbClr val="FF0000"/>
                </a:solidFill>
                <a:miter lim="800000"/>
                <a:headEnd/>
                <a:tailEnd/>
              </a:ln>
            </p:spPr>
            <p:txBody>
              <a:bodyPr lIns="92075" tIns="46038" rIns="92075" bIns="46038">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l">
                  <a:lnSpc>
                    <a:spcPct val="80000"/>
                  </a:lnSpc>
                  <a:spcBef>
                    <a:spcPct val="50000"/>
                  </a:spcBef>
                  <a:buClr>
                    <a:schemeClr val="bg2"/>
                  </a:buClr>
                  <a:buSzPct val="75000"/>
                </a:pPr>
                <a:r>
                  <a:rPr lang="en-US" altLang="en-US" sz="2800"/>
                  <a:t>to please</a:t>
                </a:r>
              </a:p>
              <a:p>
                <a:pPr algn="l">
                  <a:lnSpc>
                    <a:spcPct val="80000"/>
                  </a:lnSpc>
                  <a:spcBef>
                    <a:spcPct val="50000"/>
                  </a:spcBef>
                  <a:buClr>
                    <a:schemeClr val="bg2"/>
                  </a:buClr>
                  <a:buSzPct val="75000"/>
                </a:pPr>
                <a:r>
                  <a:rPr lang="en-US" altLang="en-US" sz="2800"/>
                  <a:t>to delight in </a:t>
                </a:r>
              </a:p>
              <a:p>
                <a:pPr algn="l">
                  <a:lnSpc>
                    <a:spcPct val="80000"/>
                  </a:lnSpc>
                  <a:spcBef>
                    <a:spcPct val="50000"/>
                  </a:spcBef>
                  <a:buClr>
                    <a:schemeClr val="bg2"/>
                  </a:buClr>
                  <a:buSzPct val="75000"/>
                </a:pPr>
                <a:r>
                  <a:rPr lang="en-US" altLang="en-US" sz="2800"/>
                  <a:t>find favor</a:t>
                </a:r>
              </a:p>
            </p:txBody>
          </p:sp>
          <p:sp>
            <p:nvSpPr>
              <p:cNvPr id="52240" name="Text Box 12">
                <a:extLst>
                  <a:ext uri="{FF2B5EF4-FFF2-40B4-BE49-F238E27FC236}">
                    <a16:creationId xmlns:a16="http://schemas.microsoft.com/office/drawing/2014/main" id="{1A9AEE76-49B0-EBEC-FD92-BE025B95929E}"/>
                  </a:ext>
                </a:extLst>
              </p:cNvPr>
              <p:cNvSpPr txBox="1">
                <a:spLocks noChangeArrowheads="1"/>
              </p:cNvSpPr>
              <p:nvPr/>
            </p:nvSpPr>
            <p:spPr bwMode="auto">
              <a:xfrm>
                <a:off x="3744" y="2544"/>
                <a:ext cx="1296" cy="652"/>
              </a:xfrm>
              <a:prstGeom prst="rect">
                <a:avLst/>
              </a:prstGeom>
              <a:solidFill>
                <a:srgbClr val="66CCFF"/>
              </a:solidFill>
              <a:ln w="9525">
                <a:solidFill>
                  <a:srgbClr val="FF0000"/>
                </a:solidFill>
                <a:miter lim="800000"/>
                <a:headEnd/>
                <a:tailEnd/>
              </a:ln>
            </p:spPr>
            <p:txBody>
              <a:bodyPr lIns="92075" tIns="46038" rIns="92075" bIns="46038">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l">
                  <a:lnSpc>
                    <a:spcPct val="60000"/>
                  </a:lnSpc>
                  <a:spcBef>
                    <a:spcPct val="50000"/>
                  </a:spcBef>
                  <a:buClr>
                    <a:schemeClr val="bg2"/>
                  </a:buClr>
                  <a:buSzPct val="75000"/>
                </a:pPr>
                <a:r>
                  <a:rPr lang="en-US" altLang="en-US" sz="2800"/>
                  <a:t>to choose</a:t>
                </a:r>
              </a:p>
              <a:p>
                <a:pPr algn="l">
                  <a:lnSpc>
                    <a:spcPct val="50000"/>
                  </a:lnSpc>
                  <a:spcBef>
                    <a:spcPct val="50000"/>
                  </a:spcBef>
                  <a:buClr>
                    <a:schemeClr val="bg2"/>
                  </a:buClr>
                  <a:buSzPct val="75000"/>
                </a:pPr>
                <a:r>
                  <a:rPr lang="en-US" altLang="en-US" sz="2800"/>
                  <a:t>to favor</a:t>
                </a:r>
              </a:p>
              <a:p>
                <a:pPr algn="l">
                  <a:lnSpc>
                    <a:spcPct val="50000"/>
                  </a:lnSpc>
                  <a:spcBef>
                    <a:spcPct val="50000"/>
                  </a:spcBef>
                  <a:buClr>
                    <a:schemeClr val="bg2"/>
                  </a:buClr>
                  <a:buSzPct val="75000"/>
                </a:pPr>
                <a:r>
                  <a:rPr lang="en-US" altLang="en-US" sz="2800"/>
                  <a:t>to love</a:t>
                </a:r>
              </a:p>
              <a:p>
                <a:pPr algn="l">
                  <a:lnSpc>
                    <a:spcPct val="50000"/>
                  </a:lnSpc>
                  <a:spcBef>
                    <a:spcPct val="50000"/>
                  </a:spcBef>
                  <a:buClr>
                    <a:schemeClr val="bg2"/>
                  </a:buClr>
                  <a:buSzPct val="75000"/>
                </a:pPr>
                <a:r>
                  <a:rPr lang="en-US" altLang="en-US" sz="2800"/>
                  <a:t>to determine</a:t>
                </a:r>
              </a:p>
            </p:txBody>
          </p:sp>
        </p:grpSp>
      </p:grpSp>
      <p:grpSp>
        <p:nvGrpSpPr>
          <p:cNvPr id="5" name="Group 13">
            <a:extLst>
              <a:ext uri="{FF2B5EF4-FFF2-40B4-BE49-F238E27FC236}">
                <a16:creationId xmlns:a16="http://schemas.microsoft.com/office/drawing/2014/main" id="{7C0FCB2B-2B49-C922-C4B7-B614F5FDEAB5}"/>
              </a:ext>
            </a:extLst>
          </p:cNvPr>
          <p:cNvGrpSpPr>
            <a:grpSpLocks/>
          </p:cNvGrpSpPr>
          <p:nvPr/>
        </p:nvGrpSpPr>
        <p:grpSpPr bwMode="auto">
          <a:xfrm>
            <a:off x="1752600" y="990600"/>
            <a:ext cx="3505200" cy="2362200"/>
            <a:chOff x="144" y="1200"/>
            <a:chExt cx="2208" cy="912"/>
          </a:xfrm>
        </p:grpSpPr>
        <p:sp>
          <p:nvSpPr>
            <p:cNvPr id="52232" name="Text Box 14">
              <a:extLst>
                <a:ext uri="{FF2B5EF4-FFF2-40B4-BE49-F238E27FC236}">
                  <a16:creationId xmlns:a16="http://schemas.microsoft.com/office/drawing/2014/main" id="{4410A927-6D92-C993-E05D-A000EA587CD9}"/>
                </a:ext>
              </a:extLst>
            </p:cNvPr>
            <p:cNvSpPr txBox="1">
              <a:spLocks noChangeArrowheads="1"/>
            </p:cNvSpPr>
            <p:nvPr/>
          </p:nvSpPr>
          <p:spPr bwMode="auto">
            <a:xfrm>
              <a:off x="144" y="1200"/>
              <a:ext cx="2208" cy="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l">
                <a:spcBef>
                  <a:spcPct val="50000"/>
                </a:spcBef>
                <a:buClr>
                  <a:schemeClr val="bg2"/>
                </a:buClr>
                <a:buSzPct val="75000"/>
              </a:pPr>
              <a:r>
                <a:rPr lang="en-US" altLang="en-US" sz="2000">
                  <a:solidFill>
                    <a:schemeClr val="bg1"/>
                  </a:solidFill>
                </a:rPr>
                <a:t>Will (desire) - conformity to the known expectations of the person you desire to  please</a:t>
              </a:r>
            </a:p>
            <a:p>
              <a:pPr algn="l">
                <a:spcBef>
                  <a:spcPct val="50000"/>
                </a:spcBef>
                <a:buClr>
                  <a:schemeClr val="bg2"/>
                </a:buClr>
                <a:buSzPct val="75000"/>
              </a:pPr>
              <a:endParaRPr lang="en-US" altLang="en-US" sz="2000">
                <a:solidFill>
                  <a:schemeClr val="accent1"/>
                </a:solidFill>
              </a:endParaRPr>
            </a:p>
          </p:txBody>
        </p:sp>
        <p:sp>
          <p:nvSpPr>
            <p:cNvPr id="52233" name="AutoShape 15">
              <a:extLst>
                <a:ext uri="{FF2B5EF4-FFF2-40B4-BE49-F238E27FC236}">
                  <a16:creationId xmlns:a16="http://schemas.microsoft.com/office/drawing/2014/main" id="{ECA2D727-A52C-E3F6-E9DF-080D96D75D3A}"/>
                </a:ext>
              </a:extLst>
            </p:cNvPr>
            <p:cNvSpPr>
              <a:spLocks noChangeArrowheads="1"/>
            </p:cNvSpPr>
            <p:nvPr/>
          </p:nvSpPr>
          <p:spPr bwMode="auto">
            <a:xfrm>
              <a:off x="912" y="1824"/>
              <a:ext cx="432" cy="288"/>
            </a:xfrm>
            <a:prstGeom prst="upArrow">
              <a:avLst>
                <a:gd name="adj1" fmla="val 50000"/>
                <a:gd name="adj2" fmla="val 25000"/>
              </a:avLst>
            </a:prstGeom>
            <a:solidFill>
              <a:schemeClr val="tx2"/>
            </a:solidFill>
            <a:ln w="9525">
              <a:solidFill>
                <a:schemeClr val="tx2"/>
              </a:solidFill>
              <a:miter lim="800000"/>
              <a:headEnd/>
              <a:tailEnd/>
            </a:ln>
          </p:spPr>
          <p:txBody>
            <a:bodyPr wrap="none" lIns="92075" tIns="46038" rIns="92075" bIns="46038"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grpSp>
      <p:grpSp>
        <p:nvGrpSpPr>
          <p:cNvPr id="6" name="Group 16">
            <a:extLst>
              <a:ext uri="{FF2B5EF4-FFF2-40B4-BE49-F238E27FC236}">
                <a16:creationId xmlns:a16="http://schemas.microsoft.com/office/drawing/2014/main" id="{C0CFCFD0-FDBE-A590-5043-1F5B4FFD830C}"/>
              </a:ext>
            </a:extLst>
          </p:cNvPr>
          <p:cNvGrpSpPr>
            <a:grpSpLocks/>
          </p:cNvGrpSpPr>
          <p:nvPr/>
        </p:nvGrpSpPr>
        <p:grpSpPr bwMode="auto">
          <a:xfrm>
            <a:off x="6400800" y="990600"/>
            <a:ext cx="3505200" cy="2438400"/>
            <a:chOff x="3168" y="1296"/>
            <a:chExt cx="2208" cy="864"/>
          </a:xfrm>
        </p:grpSpPr>
        <p:sp>
          <p:nvSpPr>
            <p:cNvPr id="52230" name="AutoShape 17">
              <a:extLst>
                <a:ext uri="{FF2B5EF4-FFF2-40B4-BE49-F238E27FC236}">
                  <a16:creationId xmlns:a16="http://schemas.microsoft.com/office/drawing/2014/main" id="{4702C87D-3364-AB8D-6AFD-B5D9C9F2F411}"/>
                </a:ext>
              </a:extLst>
            </p:cNvPr>
            <p:cNvSpPr>
              <a:spLocks noChangeArrowheads="1"/>
            </p:cNvSpPr>
            <p:nvPr/>
          </p:nvSpPr>
          <p:spPr bwMode="auto">
            <a:xfrm>
              <a:off x="4080" y="1872"/>
              <a:ext cx="432" cy="288"/>
            </a:xfrm>
            <a:prstGeom prst="upArrow">
              <a:avLst>
                <a:gd name="adj1" fmla="val 50000"/>
                <a:gd name="adj2" fmla="val 25000"/>
              </a:avLst>
            </a:prstGeom>
            <a:solidFill>
              <a:schemeClr val="tx2"/>
            </a:solidFill>
            <a:ln w="9525">
              <a:solidFill>
                <a:schemeClr val="tx2"/>
              </a:solidFill>
              <a:miter lim="800000"/>
              <a:headEnd/>
              <a:tailEnd/>
            </a:ln>
          </p:spPr>
          <p:txBody>
            <a:bodyPr wrap="none" lIns="92075" tIns="46038" rIns="92075" bIns="46038"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sp>
          <p:nvSpPr>
            <p:cNvPr id="52231" name="Text Box 18">
              <a:extLst>
                <a:ext uri="{FF2B5EF4-FFF2-40B4-BE49-F238E27FC236}">
                  <a16:creationId xmlns:a16="http://schemas.microsoft.com/office/drawing/2014/main" id="{17C30FDB-A9EF-3C58-EDA8-C740FE77FDF6}"/>
                </a:ext>
              </a:extLst>
            </p:cNvPr>
            <p:cNvSpPr txBox="1">
              <a:spLocks noChangeArrowheads="1"/>
            </p:cNvSpPr>
            <p:nvPr/>
          </p:nvSpPr>
          <p:spPr bwMode="auto">
            <a:xfrm>
              <a:off x="3168" y="1296"/>
              <a:ext cx="2208"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l">
                <a:spcBef>
                  <a:spcPct val="50000"/>
                </a:spcBef>
                <a:buClr>
                  <a:schemeClr val="bg2"/>
                </a:buClr>
                <a:buSzPct val="75000"/>
              </a:pPr>
              <a:r>
                <a:rPr lang="en-US" altLang="en-US" sz="2000">
                  <a:solidFill>
                    <a:schemeClr val="bg1"/>
                  </a:solidFill>
                </a:rPr>
                <a:t>Will (purpose) - irresistible purpose of a person of power</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0-#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84EB7-54A8-085D-7A3E-86FB60F19613}"/>
              </a:ext>
            </a:extLst>
          </p:cNvPr>
          <p:cNvSpPr>
            <a:spLocks noGrp="1"/>
          </p:cNvSpPr>
          <p:nvPr>
            <p:ph type="title"/>
          </p:nvPr>
        </p:nvSpPr>
        <p:spPr>
          <a:xfrm>
            <a:off x="914400" y="0"/>
            <a:ext cx="10363200" cy="1752600"/>
          </a:xfrm>
        </p:spPr>
        <p:txBody>
          <a:bodyPr/>
          <a:lstStyle/>
          <a:p>
            <a:r>
              <a:rPr lang="en-US" dirty="0">
                <a:solidFill>
                  <a:schemeClr val="bg1"/>
                </a:solidFill>
              </a:rPr>
              <a:t>THE GREEK PHRASE “WILL OF GOD”</a:t>
            </a:r>
          </a:p>
        </p:txBody>
      </p:sp>
      <p:sp>
        <p:nvSpPr>
          <p:cNvPr id="3" name="Content Placeholder 2">
            <a:extLst>
              <a:ext uri="{FF2B5EF4-FFF2-40B4-BE49-F238E27FC236}">
                <a16:creationId xmlns:a16="http://schemas.microsoft.com/office/drawing/2014/main" id="{009DD5C2-2C3C-13E5-EB34-21954D1FB6F8}"/>
              </a:ext>
            </a:extLst>
          </p:cNvPr>
          <p:cNvSpPr>
            <a:spLocks noGrp="1"/>
          </p:cNvSpPr>
          <p:nvPr>
            <p:ph idx="1"/>
          </p:nvPr>
        </p:nvSpPr>
        <p:spPr>
          <a:xfrm>
            <a:off x="914400" y="1411705"/>
            <a:ext cx="10363200" cy="5446295"/>
          </a:xfrm>
        </p:spPr>
        <p:txBody>
          <a:bodyPr/>
          <a:lstStyle/>
          <a:p>
            <a:r>
              <a:rPr lang="en-US" dirty="0">
                <a:solidFill>
                  <a:schemeClr val="bg1"/>
                </a:solidFill>
              </a:rPr>
              <a:t>A SEARCH OF THE SEPTUAGINT (LXX) DOES NOT YEILD  “WILL OF GOD” PATTERNS LIKE THE NT.  IT FOLLOWS THE PATTERN OF WHAT GOD “DESIRES,” ”DELIGHTS” IN (Mal 1:10).  JUST LINGUISTICS, MEANING IS SAME.</a:t>
            </a:r>
          </a:p>
          <a:p>
            <a:r>
              <a:rPr lang="en-US" dirty="0">
                <a:solidFill>
                  <a:schemeClr val="bg1"/>
                </a:solidFill>
              </a:rPr>
              <a:t>ODDLY ENOUGH, SOME SECOND TEMPLE LITERATURE (2TJ) DOES YIELD THIS PHRASE.</a:t>
            </a:r>
          </a:p>
          <a:p>
            <a:r>
              <a:rPr lang="en-US" dirty="0">
                <a:solidFill>
                  <a:schemeClr val="bg1"/>
                </a:solidFill>
              </a:rPr>
              <a:t>EXAMPLES:  FOLLOWING SLIDE</a:t>
            </a:r>
          </a:p>
          <a:p>
            <a:r>
              <a:rPr lang="en-US" dirty="0">
                <a:solidFill>
                  <a:schemeClr val="bg1"/>
                </a:solidFill>
              </a:rPr>
              <a:t>REMEMBER </a:t>
            </a:r>
            <a:r>
              <a:rPr lang="en-US" dirty="0">
                <a:solidFill>
                  <a:srgbClr val="FFC000"/>
                </a:solidFill>
              </a:rPr>
              <a:t>A WORD OR PHRASE DOES NOT A THEOLOGY MAKE</a:t>
            </a:r>
            <a:r>
              <a:rPr lang="en-US" dirty="0">
                <a:solidFill>
                  <a:schemeClr val="bg1"/>
                </a:solidFill>
              </a:rPr>
              <a:t>.</a:t>
            </a:r>
          </a:p>
          <a:p>
            <a:endParaRPr lang="en-US" dirty="0">
              <a:solidFill>
                <a:schemeClr val="bg1"/>
              </a:solidFill>
            </a:endParaRP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649472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DC601-A2AB-1860-D382-BB3BB5AAD741}"/>
              </a:ext>
            </a:extLst>
          </p:cNvPr>
          <p:cNvSpPr>
            <a:spLocks noGrp="1"/>
          </p:cNvSpPr>
          <p:nvPr>
            <p:ph type="title"/>
          </p:nvPr>
        </p:nvSpPr>
        <p:spPr>
          <a:xfrm>
            <a:off x="914400" y="0"/>
            <a:ext cx="10363200" cy="1283368"/>
          </a:xfrm>
        </p:spPr>
        <p:txBody>
          <a:bodyPr/>
          <a:lstStyle/>
          <a:p>
            <a:r>
              <a:rPr lang="en-US" dirty="0">
                <a:solidFill>
                  <a:schemeClr val="bg1"/>
                </a:solidFill>
              </a:rPr>
              <a:t>SECOND TEMPLE “WILL OF GOD”</a:t>
            </a:r>
            <a:br>
              <a:rPr lang="en-US" dirty="0">
                <a:solidFill>
                  <a:schemeClr val="bg1"/>
                </a:solidFill>
              </a:rPr>
            </a:br>
            <a:r>
              <a:rPr lang="en-US" dirty="0">
                <a:solidFill>
                  <a:schemeClr val="bg1"/>
                </a:solidFill>
              </a:rPr>
              <a:t>NOMENCLATURE</a:t>
            </a:r>
          </a:p>
        </p:txBody>
      </p:sp>
      <p:sp>
        <p:nvSpPr>
          <p:cNvPr id="3" name="Content Placeholder 2">
            <a:extLst>
              <a:ext uri="{FF2B5EF4-FFF2-40B4-BE49-F238E27FC236}">
                <a16:creationId xmlns:a16="http://schemas.microsoft.com/office/drawing/2014/main" id="{15BE989F-9980-97CF-AEB5-960EB55BE6D0}"/>
              </a:ext>
            </a:extLst>
          </p:cNvPr>
          <p:cNvSpPr>
            <a:spLocks noGrp="1"/>
          </p:cNvSpPr>
          <p:nvPr>
            <p:ph idx="1"/>
          </p:nvPr>
        </p:nvSpPr>
        <p:spPr>
          <a:xfrm>
            <a:off x="914400" y="1556084"/>
            <a:ext cx="10363200" cy="5149516"/>
          </a:xfrm>
        </p:spPr>
        <p:txBody>
          <a:bodyPr/>
          <a:lstStyle/>
          <a:p>
            <a:r>
              <a:rPr lang="en-US" dirty="0">
                <a:solidFill>
                  <a:schemeClr val="bg1"/>
                </a:solidFill>
              </a:rPr>
              <a:t>SOVEREIGN WILL</a:t>
            </a:r>
          </a:p>
          <a:p>
            <a:pPr lvl="1"/>
            <a:r>
              <a:rPr lang="en-US" dirty="0">
                <a:solidFill>
                  <a:schemeClr val="bg1"/>
                </a:solidFill>
              </a:rPr>
              <a:t>Sirach 43:16; Tobit 12:18; 1 Mac 3:60; 4:10; 2 Mac 12:16; </a:t>
            </a:r>
          </a:p>
          <a:p>
            <a:endParaRPr lang="en-US" dirty="0">
              <a:solidFill>
                <a:schemeClr val="bg1"/>
              </a:solidFill>
            </a:endParaRPr>
          </a:p>
          <a:p>
            <a:r>
              <a:rPr lang="en-US" dirty="0">
                <a:solidFill>
                  <a:schemeClr val="bg1"/>
                </a:solidFill>
              </a:rPr>
              <a:t>MORAL WILL</a:t>
            </a:r>
          </a:p>
          <a:p>
            <a:pPr lvl="1"/>
            <a:r>
              <a:rPr lang="en-US" dirty="0">
                <a:solidFill>
                  <a:schemeClr val="bg1"/>
                </a:solidFill>
              </a:rPr>
              <a:t>1 </a:t>
            </a:r>
            <a:r>
              <a:rPr lang="en-US" dirty="0" err="1">
                <a:solidFill>
                  <a:schemeClr val="bg1"/>
                </a:solidFill>
              </a:rPr>
              <a:t>Esdra</a:t>
            </a:r>
            <a:r>
              <a:rPr lang="en-US" dirty="0">
                <a:solidFill>
                  <a:schemeClr val="bg1"/>
                </a:solidFill>
              </a:rPr>
              <a:t> 8:16; 9:9; 1 Mac 4:42; 2 Mac 1:3</a:t>
            </a:r>
          </a:p>
          <a:p>
            <a:pPr lvl="1"/>
            <a:r>
              <a:rPr lang="en-US" dirty="0" err="1">
                <a:solidFill>
                  <a:schemeClr val="bg1"/>
                </a:solidFill>
              </a:rPr>
              <a:t>Wisom</a:t>
            </a:r>
            <a:r>
              <a:rPr lang="en-US" dirty="0">
                <a:solidFill>
                  <a:schemeClr val="bg1"/>
                </a:solidFill>
              </a:rPr>
              <a:t> of Solomon 7:3; Odes to Solomon 14:43</a:t>
            </a:r>
          </a:p>
          <a:p>
            <a:pPr lvl="1"/>
            <a:endParaRPr lang="en-US" dirty="0">
              <a:solidFill>
                <a:schemeClr val="bg1"/>
              </a:solidFill>
            </a:endParaRPr>
          </a:p>
          <a:p>
            <a:r>
              <a:rPr lang="en-US" dirty="0">
                <a:solidFill>
                  <a:schemeClr val="bg1"/>
                </a:solidFill>
              </a:rPr>
              <a:t>NO instructions for “Personal, Individual” will</a:t>
            </a:r>
          </a:p>
        </p:txBody>
      </p:sp>
    </p:spTree>
    <p:extLst>
      <p:ext uri="{BB962C8B-B14F-4D97-AF65-F5344CB8AC3E}">
        <p14:creationId xmlns:p14="http://schemas.microsoft.com/office/powerpoint/2010/main" val="399632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F520D-69CE-1981-B83B-F1A0DD143952}"/>
              </a:ext>
            </a:extLst>
          </p:cNvPr>
          <p:cNvSpPr>
            <a:spLocks noGrp="1"/>
          </p:cNvSpPr>
          <p:nvPr>
            <p:ph type="title"/>
          </p:nvPr>
        </p:nvSpPr>
        <p:spPr>
          <a:xfrm>
            <a:off x="914400" y="0"/>
            <a:ext cx="10363200" cy="2564296"/>
          </a:xfrm>
        </p:spPr>
        <p:txBody>
          <a:bodyPr/>
          <a:lstStyle/>
          <a:p>
            <a:r>
              <a:rPr lang="en-US" dirty="0">
                <a:solidFill>
                  <a:srgbClr val="FFFF00"/>
                </a:solidFill>
              </a:rPr>
              <a:t>EVALUATING ASPECTS OF THE OT:  CATEGORIES TO CONSIDER</a:t>
            </a:r>
          </a:p>
        </p:txBody>
      </p:sp>
      <p:sp>
        <p:nvSpPr>
          <p:cNvPr id="3" name="Content Placeholder 2">
            <a:extLst>
              <a:ext uri="{FF2B5EF4-FFF2-40B4-BE49-F238E27FC236}">
                <a16:creationId xmlns:a16="http://schemas.microsoft.com/office/drawing/2014/main" id="{48EBE4C5-FB21-6729-70A6-4B81BE180CFD}"/>
              </a:ext>
            </a:extLst>
          </p:cNvPr>
          <p:cNvSpPr>
            <a:spLocks noGrp="1"/>
          </p:cNvSpPr>
          <p:nvPr>
            <p:ph idx="1"/>
          </p:nvPr>
        </p:nvSpPr>
        <p:spPr>
          <a:xfrm>
            <a:off x="914400" y="2802834"/>
            <a:ext cx="10363200" cy="4055165"/>
          </a:xfrm>
        </p:spPr>
        <p:txBody>
          <a:bodyPr/>
          <a:lstStyle/>
          <a:p>
            <a:pPr marL="514350" indent="-514350">
              <a:buFont typeface="+mj-lt"/>
              <a:buAutoNum type="arabicPeriod"/>
            </a:pPr>
            <a:r>
              <a:rPr lang="en-US" dirty="0">
                <a:solidFill>
                  <a:srgbClr val="FFFF00"/>
                </a:solidFill>
              </a:rPr>
              <a:t>OT PATTERNS FOR KNOWING GOD’S WILL</a:t>
            </a:r>
          </a:p>
          <a:p>
            <a:pPr marL="514350" indent="-514350">
              <a:buFont typeface="+mj-lt"/>
              <a:buAutoNum type="arabicPeriod"/>
            </a:pPr>
            <a:r>
              <a:rPr lang="en-US" dirty="0">
                <a:solidFill>
                  <a:srgbClr val="FFFF00"/>
                </a:solidFill>
              </a:rPr>
              <a:t>OT NOMENCLATURE FOR “GOD’S WILL”</a:t>
            </a:r>
          </a:p>
          <a:p>
            <a:pPr marL="514350" indent="-514350">
              <a:buFont typeface="+mj-lt"/>
              <a:buAutoNum type="arabicPeriod"/>
            </a:pPr>
            <a:r>
              <a:rPr lang="en-US" dirty="0">
                <a:solidFill>
                  <a:srgbClr val="FFFF00"/>
                </a:solidFill>
              </a:rPr>
              <a:t>DANIEL’S LIFE AS AN EXAMPLE OF GOD’S WILL</a:t>
            </a:r>
          </a:p>
          <a:p>
            <a:pPr marL="514350" indent="-514350">
              <a:buFont typeface="+mj-lt"/>
              <a:buAutoNum type="arabicPeriod"/>
            </a:pPr>
            <a:r>
              <a:rPr lang="en-US" dirty="0">
                <a:solidFill>
                  <a:srgbClr val="FFFF00"/>
                </a:solidFill>
              </a:rPr>
              <a:t>EXAMPLES ABUSED BY MORALIZING USAGE</a:t>
            </a:r>
          </a:p>
          <a:p>
            <a:pPr marL="514350" indent="-514350">
              <a:buFont typeface="+mj-lt"/>
              <a:buAutoNum type="arabicPeriod"/>
            </a:pPr>
            <a:r>
              <a:rPr lang="en-US" dirty="0">
                <a:solidFill>
                  <a:srgbClr val="FFFF00"/>
                </a:solidFill>
              </a:rPr>
              <a:t>WISDOM AND GOD’S WILL</a:t>
            </a:r>
          </a:p>
          <a:p>
            <a:pPr marL="514350" indent="-514350">
              <a:buFont typeface="+mj-lt"/>
              <a:buAutoNum type="arabicPeriod"/>
            </a:pPr>
            <a:r>
              <a:rPr lang="en-US" dirty="0">
                <a:solidFill>
                  <a:srgbClr val="FFFF00"/>
                </a:solidFill>
              </a:rPr>
              <a:t>CONCLUSIONS</a:t>
            </a:r>
          </a:p>
        </p:txBody>
      </p:sp>
    </p:spTree>
    <p:extLst>
      <p:ext uri="{BB962C8B-B14F-4D97-AF65-F5344CB8AC3E}">
        <p14:creationId xmlns:p14="http://schemas.microsoft.com/office/powerpoint/2010/main" val="881388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E4EB8552-09BB-2671-22EE-96060138D692}"/>
              </a:ext>
            </a:extLst>
          </p:cNvPr>
          <p:cNvSpPr>
            <a:spLocks noGrp="1" noChangeArrowheads="1"/>
          </p:cNvSpPr>
          <p:nvPr>
            <p:ph type="title"/>
          </p:nvPr>
        </p:nvSpPr>
        <p:spPr>
          <a:xfrm>
            <a:off x="168442" y="0"/>
            <a:ext cx="11839074" cy="1905000"/>
          </a:xfrm>
        </p:spPr>
        <p:txBody>
          <a:bodyPr/>
          <a:lstStyle/>
          <a:p>
            <a:pPr eaLnBrk="1" hangingPunct="1"/>
            <a:r>
              <a:rPr lang="en-US" altLang="en-US" sz="4000" dirty="0">
                <a:solidFill>
                  <a:schemeClr val="bg1"/>
                </a:solidFill>
                <a:ea typeface="ＭＳ Ｐゴシック" panose="020B0600070205080204" pitchFamily="34" charset="-128"/>
              </a:rPr>
              <a:t>WILL OF GOD NOMENCLATURE IN THE OT:</a:t>
            </a:r>
            <a:br>
              <a:rPr lang="en-US" altLang="en-US" sz="4000" dirty="0">
                <a:solidFill>
                  <a:schemeClr val="bg1"/>
                </a:solidFill>
                <a:ea typeface="ＭＳ Ｐゴシック" panose="020B0600070205080204" pitchFamily="34" charset="-128"/>
              </a:rPr>
            </a:br>
            <a:r>
              <a:rPr lang="en-US" altLang="en-US" sz="4000" dirty="0">
                <a:solidFill>
                  <a:schemeClr val="bg1"/>
                </a:solidFill>
                <a:ea typeface="ＭＳ Ｐゴシック" panose="020B0600070205080204" pitchFamily="34" charset="-128"/>
              </a:rPr>
              <a:t>CATEGORIES OF GOD’S WILL</a:t>
            </a:r>
          </a:p>
        </p:txBody>
      </p:sp>
      <p:sp>
        <p:nvSpPr>
          <p:cNvPr id="106499" name="Rectangle 3">
            <a:extLst>
              <a:ext uri="{FF2B5EF4-FFF2-40B4-BE49-F238E27FC236}">
                <a16:creationId xmlns:a16="http://schemas.microsoft.com/office/drawing/2014/main" id="{61504D95-E375-7717-9CC0-DFE86438004F}"/>
              </a:ext>
            </a:extLst>
          </p:cNvPr>
          <p:cNvSpPr>
            <a:spLocks noGrp="1" noChangeArrowheads="1"/>
          </p:cNvSpPr>
          <p:nvPr>
            <p:ph type="body" idx="1"/>
          </p:nvPr>
        </p:nvSpPr>
        <p:spPr>
          <a:xfrm>
            <a:off x="184485" y="1708484"/>
            <a:ext cx="11630526" cy="5149516"/>
          </a:xfrm>
        </p:spPr>
        <p:txBody>
          <a:bodyPr/>
          <a:lstStyle/>
          <a:p>
            <a:pPr marL="609600" indent="-609600" eaLnBrk="1" hangingPunct="1"/>
            <a:r>
              <a:rPr lang="en-US" altLang="en-US" dirty="0">
                <a:solidFill>
                  <a:srgbClr val="FFC000"/>
                </a:solidFill>
                <a:ea typeface="ＭＳ Ｐゴシック" panose="020B0600070205080204" pitchFamily="34" charset="-128"/>
              </a:rPr>
              <a:t>GOD’S SOVEREIGN WILL </a:t>
            </a:r>
            <a:r>
              <a:rPr lang="en-US" altLang="en-US" dirty="0">
                <a:solidFill>
                  <a:schemeClr val="bg1"/>
                </a:solidFill>
                <a:ea typeface="ＭＳ Ｐゴシック" panose="020B0600070205080204" pitchFamily="34" charset="-128"/>
              </a:rPr>
              <a:t>(Job 42:2ASV; Ps 103:20-23; Prov 21:1; Isa 25:1; 44:28; 46:10; 48:14; 53:10)</a:t>
            </a:r>
          </a:p>
          <a:p>
            <a:pPr marL="609600" indent="-609600" eaLnBrk="1" hangingPunct="1"/>
            <a:endParaRPr lang="en-US" altLang="en-US" dirty="0">
              <a:solidFill>
                <a:schemeClr val="bg1"/>
              </a:solidFill>
              <a:ea typeface="ＭＳ Ｐゴシック" panose="020B0600070205080204" pitchFamily="34" charset="-128"/>
            </a:endParaRPr>
          </a:p>
          <a:p>
            <a:pPr marL="609600" indent="-609600" eaLnBrk="1" hangingPunct="1"/>
            <a:r>
              <a:rPr lang="en-US" altLang="en-US" dirty="0">
                <a:solidFill>
                  <a:srgbClr val="FFC000"/>
                </a:solidFill>
                <a:ea typeface="ＭＳ Ｐゴシック" panose="020B0600070205080204" pitchFamily="34" charset="-128"/>
              </a:rPr>
              <a:t>GOD’S MORAL WILL </a:t>
            </a:r>
            <a:r>
              <a:rPr lang="en-US" altLang="en-US" dirty="0">
                <a:solidFill>
                  <a:schemeClr val="bg1"/>
                </a:solidFill>
                <a:ea typeface="ＭＳ Ｐゴシック" panose="020B0600070205080204" pitchFamily="34" charset="-128"/>
              </a:rPr>
              <a:t>(Ezra 7:18; 10:11; </a:t>
            </a:r>
            <a:r>
              <a:rPr lang="en-US" altLang="en-US" dirty="0" err="1">
                <a:solidFill>
                  <a:schemeClr val="bg1"/>
                </a:solidFill>
                <a:ea typeface="ＭＳ Ｐゴシック" panose="020B0600070205080204" pitchFamily="34" charset="-128"/>
              </a:rPr>
              <a:t>Pss</a:t>
            </a:r>
            <a:r>
              <a:rPr lang="en-US" altLang="en-US" dirty="0">
                <a:solidFill>
                  <a:schemeClr val="bg1"/>
                </a:solidFill>
                <a:ea typeface="ＭＳ Ｐゴシック" panose="020B0600070205080204" pitchFamily="34" charset="-128"/>
              </a:rPr>
              <a:t> 23:1-3; 25:8-10; 40:6-8; 73:24; 143:10; Daniel’s life)</a:t>
            </a:r>
          </a:p>
          <a:p>
            <a:pPr marL="609600" indent="-609600" eaLnBrk="1" hangingPunct="1"/>
            <a:endParaRPr lang="en-US" altLang="en-US" dirty="0">
              <a:solidFill>
                <a:schemeClr val="bg1"/>
              </a:solidFill>
              <a:ea typeface="ＭＳ Ｐゴシック" panose="020B0600070205080204" pitchFamily="34" charset="-128"/>
            </a:endParaRPr>
          </a:p>
          <a:p>
            <a:pPr marL="609600" indent="-609600" eaLnBrk="1" hangingPunct="1"/>
            <a:r>
              <a:rPr lang="en-US" altLang="en-US" dirty="0">
                <a:solidFill>
                  <a:schemeClr val="bg1"/>
                </a:solidFill>
                <a:ea typeface="ＭＳ Ｐゴシック" panose="020B0600070205080204" pitchFamily="34" charset="-128"/>
              </a:rPr>
              <a:t>THERE IS </a:t>
            </a:r>
            <a:r>
              <a:rPr lang="en-US" altLang="en-US" dirty="0">
                <a:solidFill>
                  <a:srgbClr val="FFC000"/>
                </a:solidFill>
                <a:ea typeface="ＭＳ Ｐゴシック" panose="020B0600070205080204" pitchFamily="34" charset="-128"/>
              </a:rPr>
              <a:t>NO “INDIVIDUAL WILL” </a:t>
            </a:r>
            <a:r>
              <a:rPr lang="en-US" altLang="en-US" dirty="0">
                <a:solidFill>
                  <a:schemeClr val="bg1"/>
                </a:solidFill>
                <a:ea typeface="ＭＳ Ｐゴシック" panose="020B0600070205080204" pitchFamily="34" charset="-128"/>
              </a:rPr>
              <a:t>CATEGORY OTHER THAN THE FACT THAT GOD’S WORD IS HIS WILL FOR ALL OF HIS PEOPLE.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06498"/>
                                        </p:tgtEl>
                                        <p:attrNameLst>
                                          <p:attrName>style.visibility</p:attrName>
                                        </p:attrNameLst>
                                      </p:cBhvr>
                                      <p:to>
                                        <p:strVal val="visible"/>
                                      </p:to>
                                    </p:set>
                                    <p:anim calcmode="lin" valueType="num">
                                      <p:cBhvr>
                                        <p:cTn id="7" dur="1000" fill="hold"/>
                                        <p:tgtEl>
                                          <p:spTgt spid="10649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06498"/>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06498"/>
                                        </p:tgtEl>
                                        <p:attrNameLst>
                                          <p:attrName>ppt_y</p:attrName>
                                        </p:attrNameLst>
                                      </p:cBhvr>
                                      <p:tavLst>
                                        <p:tav tm="0">
                                          <p:val>
                                            <p:strVal val="#ppt_y"/>
                                          </p:val>
                                        </p:tav>
                                        <p:tav tm="100000">
                                          <p:val>
                                            <p:strVal val="#ppt_y"/>
                                          </p:val>
                                        </p:tav>
                                      </p:tavLst>
                                    </p:anim>
                                    <p:animEffect transition="in" filter="fade">
                                      <p:cBhvr>
                                        <p:cTn id="10" dur="1000"/>
                                        <p:tgtEl>
                                          <p:spTgt spid="10649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4" presetClass="entr" presetSubtype="0" fill="hold" nodeType="clickEffect">
                                  <p:stCondLst>
                                    <p:cond delay="0"/>
                                  </p:stCondLst>
                                  <p:childTnLst>
                                    <p:set>
                                      <p:cBhvr>
                                        <p:cTn id="14" dur="1" fill="hold">
                                          <p:stCondLst>
                                            <p:cond delay="0"/>
                                          </p:stCondLst>
                                        </p:cTn>
                                        <p:tgtEl>
                                          <p:spTgt spid="106499">
                                            <p:txEl>
                                              <p:pRg st="0" end="0"/>
                                            </p:txEl>
                                          </p:spTgt>
                                        </p:tgtEl>
                                        <p:attrNameLst>
                                          <p:attrName>style.visibility</p:attrName>
                                        </p:attrNameLst>
                                      </p:cBhvr>
                                      <p:to>
                                        <p:strVal val="visible"/>
                                      </p:to>
                                    </p:set>
                                    <p:anim to="" calcmode="lin" valueType="num">
                                      <p:cBhvr>
                                        <p:cTn id="15" dur="1" fill="hold"/>
                                        <p:tgtEl>
                                          <p:spTgt spid="106499">
                                            <p:txEl>
                                              <p:pRg st="0" end="0"/>
                                            </p:txEl>
                                          </p:spTgt>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4" presetClass="entr" presetSubtype="0" fill="hold" nodeType="clickEffect">
                                  <p:stCondLst>
                                    <p:cond delay="0"/>
                                  </p:stCondLst>
                                  <p:childTnLst>
                                    <p:set>
                                      <p:cBhvr>
                                        <p:cTn id="19" dur="1" fill="hold">
                                          <p:stCondLst>
                                            <p:cond delay="0"/>
                                          </p:stCondLst>
                                        </p:cTn>
                                        <p:tgtEl>
                                          <p:spTgt spid="106499">
                                            <p:txEl>
                                              <p:pRg st="2" end="2"/>
                                            </p:txEl>
                                          </p:spTgt>
                                        </p:tgtEl>
                                        <p:attrNameLst>
                                          <p:attrName>style.visibility</p:attrName>
                                        </p:attrNameLst>
                                      </p:cBhvr>
                                      <p:to>
                                        <p:strVal val="visible"/>
                                      </p:to>
                                    </p:set>
                                    <p:anim to="" calcmode="lin" valueType="num">
                                      <p:cBhvr>
                                        <p:cTn id="20" dur="1" fill="hold"/>
                                        <p:tgtEl>
                                          <p:spTgt spid="106499">
                                            <p:txEl>
                                              <p:pRg st="2" end="2"/>
                                            </p:txEl>
                                          </p:spTgt>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nodeType="clickEffect">
                                  <p:stCondLst>
                                    <p:cond delay="0"/>
                                  </p:stCondLst>
                                  <p:childTnLst>
                                    <p:set>
                                      <p:cBhvr>
                                        <p:cTn id="24" dur="1" fill="hold">
                                          <p:stCondLst>
                                            <p:cond delay="0"/>
                                          </p:stCondLst>
                                        </p:cTn>
                                        <p:tgtEl>
                                          <p:spTgt spid="106499">
                                            <p:txEl>
                                              <p:pRg st="4" end="4"/>
                                            </p:txEl>
                                          </p:spTgt>
                                        </p:tgtEl>
                                        <p:attrNameLst>
                                          <p:attrName>style.visibility</p:attrName>
                                        </p:attrNameLst>
                                      </p:cBhvr>
                                      <p:to>
                                        <p:strVal val="visible"/>
                                      </p:to>
                                    </p:set>
                                    <p:anim to="" calcmode="lin" valueType="num">
                                      <p:cBhvr>
                                        <p:cTn id="25" dur="1" fill="hold"/>
                                        <p:tgtEl>
                                          <p:spTgt spid="106499">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P spid="10649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CE12FBB7-B637-FEF9-9153-83B074EE7388}"/>
              </a:ext>
            </a:extLst>
          </p:cNvPr>
          <p:cNvSpPr>
            <a:spLocks noGrp="1" noChangeArrowheads="1"/>
          </p:cNvSpPr>
          <p:nvPr>
            <p:ph type="title"/>
          </p:nvPr>
        </p:nvSpPr>
        <p:spPr>
          <a:xfrm>
            <a:off x="595745" y="0"/>
            <a:ext cx="11028219" cy="1371600"/>
          </a:xfrm>
        </p:spPr>
        <p:txBody>
          <a:bodyPr/>
          <a:lstStyle/>
          <a:p>
            <a:pPr eaLnBrk="1" hangingPunct="1"/>
            <a:r>
              <a:rPr lang="en-US" altLang="en-US" dirty="0">
                <a:solidFill>
                  <a:srgbClr val="FFFF00"/>
                </a:solidFill>
                <a:ea typeface="ＭＳ Ｐゴシック" panose="020B0600070205080204" pitchFamily="34" charset="-128"/>
              </a:rPr>
              <a:t>3.  THE </a:t>
            </a:r>
            <a:r>
              <a:rPr lang="en-US" altLang="en-US" u="sng" dirty="0">
                <a:solidFill>
                  <a:srgbClr val="FFFF00"/>
                </a:solidFill>
                <a:ea typeface="ＭＳ Ｐゴシック" panose="020B0600070205080204" pitchFamily="34" charset="-128"/>
              </a:rPr>
              <a:t>PATTERN OF DANIEL’S MODEL</a:t>
            </a:r>
          </a:p>
        </p:txBody>
      </p:sp>
      <p:sp>
        <p:nvSpPr>
          <p:cNvPr id="114691" name="Rectangle 3">
            <a:extLst>
              <a:ext uri="{FF2B5EF4-FFF2-40B4-BE49-F238E27FC236}">
                <a16:creationId xmlns:a16="http://schemas.microsoft.com/office/drawing/2014/main" id="{0CD2F26C-45FD-BE85-705A-C10F1DD8F11C}"/>
              </a:ext>
            </a:extLst>
          </p:cNvPr>
          <p:cNvSpPr>
            <a:spLocks noGrp="1" noChangeArrowheads="1"/>
          </p:cNvSpPr>
          <p:nvPr>
            <p:ph type="body" idx="1"/>
          </p:nvPr>
        </p:nvSpPr>
        <p:spPr>
          <a:xfrm>
            <a:off x="2209800" y="1447800"/>
            <a:ext cx="7772400" cy="5181600"/>
          </a:xfrm>
        </p:spPr>
        <p:txBody>
          <a:bodyPr/>
          <a:lstStyle/>
          <a:p>
            <a:pPr eaLnBrk="1" hangingPunct="1"/>
            <a:r>
              <a:rPr lang="en-US" altLang="en-US" dirty="0">
                <a:solidFill>
                  <a:schemeClr val="bg1"/>
                </a:solidFill>
                <a:ea typeface="ＭＳ Ｐゴシック" panose="020B0600070205080204" pitchFamily="34" charset="-128"/>
              </a:rPr>
              <a:t>…RECOGNIZED HIS DEPENDENCE UPON GOD’S REVELATION (2:20-23)</a:t>
            </a:r>
          </a:p>
          <a:p>
            <a:pPr eaLnBrk="1" hangingPunct="1"/>
            <a:endParaRPr lang="en-US" altLang="en-US" dirty="0">
              <a:solidFill>
                <a:schemeClr val="bg1"/>
              </a:solidFill>
              <a:ea typeface="ＭＳ Ｐゴシック" panose="020B0600070205080204" pitchFamily="34" charset="-128"/>
            </a:endParaRPr>
          </a:p>
          <a:p>
            <a:pPr eaLnBrk="1" hangingPunct="1"/>
            <a:r>
              <a:rPr lang="en-US" altLang="en-US" dirty="0">
                <a:solidFill>
                  <a:schemeClr val="bg1"/>
                </a:solidFill>
                <a:ea typeface="ＭＳ Ｐゴシック" panose="020B0600070205080204" pitchFamily="34" charset="-128"/>
              </a:rPr>
              <a:t>…ORGANIZED HIS LIFE AROUND GOD’S VALUES (</a:t>
            </a:r>
            <a:r>
              <a:rPr lang="en-US" altLang="en-US" dirty="0" err="1">
                <a:solidFill>
                  <a:schemeClr val="bg1"/>
                </a:solidFill>
                <a:ea typeface="ＭＳ Ｐゴシック" panose="020B0600070205080204" pitchFamily="34" charset="-128"/>
              </a:rPr>
              <a:t>Chs</a:t>
            </a:r>
            <a:r>
              <a:rPr lang="en-US" altLang="en-US" dirty="0">
                <a:solidFill>
                  <a:schemeClr val="bg1"/>
                </a:solidFill>
                <a:ea typeface="ＭＳ Ｐゴシック" panose="020B0600070205080204" pitchFamily="34" charset="-128"/>
              </a:rPr>
              <a:t>. 1, 6)</a:t>
            </a:r>
          </a:p>
          <a:p>
            <a:pPr eaLnBrk="1" hangingPunct="1"/>
            <a:endParaRPr lang="en-US" altLang="en-US" dirty="0">
              <a:solidFill>
                <a:schemeClr val="bg1"/>
              </a:solidFill>
              <a:ea typeface="ＭＳ Ｐゴシック" panose="020B0600070205080204" pitchFamily="34" charset="-128"/>
            </a:endParaRPr>
          </a:p>
          <a:p>
            <a:pPr eaLnBrk="1" hangingPunct="1"/>
            <a:r>
              <a:rPr lang="en-US" altLang="en-US" dirty="0">
                <a:solidFill>
                  <a:schemeClr val="bg1"/>
                </a:solidFill>
                <a:ea typeface="ＭＳ Ｐゴシック" panose="020B0600070205080204" pitchFamily="34" charset="-128"/>
              </a:rPr>
              <a:t>…PATIENTLY OBSERVED GOD’S SOVEREIGN WILL FULFILLED (4:34b-35; 12:13; Cf. his life from ca. 620-535!!)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4690"/>
                                        </p:tgtEl>
                                        <p:attrNameLst>
                                          <p:attrName>style.visibility</p:attrName>
                                        </p:attrNameLst>
                                      </p:cBhvr>
                                      <p:to>
                                        <p:strVal val="visible"/>
                                      </p:to>
                                    </p:set>
                                    <p:anim calcmode="lin" valueType="num">
                                      <p:cBhvr additive="base">
                                        <p:cTn id="7" dur="500" fill="hold"/>
                                        <p:tgtEl>
                                          <p:spTgt spid="114690"/>
                                        </p:tgtEl>
                                        <p:attrNameLst>
                                          <p:attrName>ppt_x</p:attrName>
                                        </p:attrNameLst>
                                      </p:cBhvr>
                                      <p:tavLst>
                                        <p:tav tm="0">
                                          <p:val>
                                            <p:strVal val="#ppt_x"/>
                                          </p:val>
                                        </p:tav>
                                        <p:tav tm="100000">
                                          <p:val>
                                            <p:strVal val="#ppt_x"/>
                                          </p:val>
                                        </p:tav>
                                      </p:tavLst>
                                    </p:anim>
                                    <p:anim calcmode="lin" valueType="num">
                                      <p:cBhvr additive="base">
                                        <p:cTn id="8" dur="500" fill="hold"/>
                                        <p:tgtEl>
                                          <p:spTgt spid="11469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4691">
                                            <p:txEl>
                                              <p:pRg st="0" end="0"/>
                                            </p:txEl>
                                          </p:spTgt>
                                        </p:tgtEl>
                                        <p:attrNameLst>
                                          <p:attrName>style.visibility</p:attrName>
                                        </p:attrNameLst>
                                      </p:cBhvr>
                                      <p:to>
                                        <p:strVal val="visible"/>
                                      </p:to>
                                    </p:set>
                                    <p:anim calcmode="lin" valueType="num">
                                      <p:cBhvr additive="base">
                                        <p:cTn id="13" dur="500" fill="hold"/>
                                        <p:tgtEl>
                                          <p:spTgt spid="11469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46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4691">
                                            <p:txEl>
                                              <p:pRg st="2" end="2"/>
                                            </p:txEl>
                                          </p:spTgt>
                                        </p:tgtEl>
                                        <p:attrNameLst>
                                          <p:attrName>style.visibility</p:attrName>
                                        </p:attrNameLst>
                                      </p:cBhvr>
                                      <p:to>
                                        <p:strVal val="visible"/>
                                      </p:to>
                                    </p:set>
                                    <p:anim calcmode="lin" valueType="num">
                                      <p:cBhvr additive="base">
                                        <p:cTn id="19" dur="500" fill="hold"/>
                                        <p:tgtEl>
                                          <p:spTgt spid="1146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46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4691">
                                            <p:txEl>
                                              <p:pRg st="4" end="4"/>
                                            </p:txEl>
                                          </p:spTgt>
                                        </p:tgtEl>
                                        <p:attrNameLst>
                                          <p:attrName>style.visibility</p:attrName>
                                        </p:attrNameLst>
                                      </p:cBhvr>
                                      <p:to>
                                        <p:strVal val="visible"/>
                                      </p:to>
                                    </p:set>
                                    <p:anim calcmode="lin" valueType="num">
                                      <p:cBhvr additive="base">
                                        <p:cTn id="25" dur="500" fill="hold"/>
                                        <p:tgtEl>
                                          <p:spTgt spid="11469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46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A6FF37D2-C2AA-D047-E044-33A18868E2F7}"/>
              </a:ext>
            </a:extLst>
          </p:cNvPr>
          <p:cNvSpPr>
            <a:spLocks noGrp="1" noChangeArrowheads="1"/>
          </p:cNvSpPr>
          <p:nvPr>
            <p:ph type="title"/>
          </p:nvPr>
        </p:nvSpPr>
        <p:spPr>
          <a:xfrm>
            <a:off x="336884" y="0"/>
            <a:ext cx="11550316" cy="1752600"/>
          </a:xfrm>
        </p:spPr>
        <p:txBody>
          <a:bodyPr/>
          <a:lstStyle/>
          <a:p>
            <a:pPr eaLnBrk="1" hangingPunct="1"/>
            <a:r>
              <a:rPr lang="en-US" altLang="en-US" dirty="0">
                <a:solidFill>
                  <a:srgbClr val="FFFF00"/>
                </a:solidFill>
                <a:ea typeface="ＭＳ Ｐゴシック" panose="020B0600070205080204" pitchFamily="34" charset="-128"/>
              </a:rPr>
              <a:t>4.  SELECT </a:t>
            </a:r>
            <a:r>
              <a:rPr lang="en-US" altLang="en-US" u="sng" dirty="0">
                <a:solidFill>
                  <a:srgbClr val="FFFF00"/>
                </a:solidFill>
                <a:ea typeface="ＭＳ Ｐゴシック" panose="020B0600070205080204" pitchFamily="34" charset="-128"/>
              </a:rPr>
              <a:t>SAMPLES OF ABUSED WILL </a:t>
            </a:r>
            <a:r>
              <a:rPr lang="en-US" altLang="en-US" dirty="0">
                <a:solidFill>
                  <a:srgbClr val="FFFF00"/>
                </a:solidFill>
                <a:ea typeface="ＭＳ Ｐゴシック" panose="020B0600070205080204" pitchFamily="34" charset="-128"/>
              </a:rPr>
              <a:t>OF GOD TEXTS IN THE OLD TESTAMENT</a:t>
            </a:r>
          </a:p>
        </p:txBody>
      </p:sp>
      <p:sp>
        <p:nvSpPr>
          <p:cNvPr id="132099" name="Rectangle 3">
            <a:extLst>
              <a:ext uri="{FF2B5EF4-FFF2-40B4-BE49-F238E27FC236}">
                <a16:creationId xmlns:a16="http://schemas.microsoft.com/office/drawing/2014/main" id="{E90F17FF-FC0B-62FF-5F84-C968CD6A15CF}"/>
              </a:ext>
            </a:extLst>
          </p:cNvPr>
          <p:cNvSpPr>
            <a:spLocks noGrp="1" noChangeArrowheads="1"/>
          </p:cNvSpPr>
          <p:nvPr>
            <p:ph type="body" idx="1"/>
          </p:nvPr>
        </p:nvSpPr>
        <p:spPr>
          <a:xfrm>
            <a:off x="336883" y="1752600"/>
            <a:ext cx="11678653" cy="4648200"/>
          </a:xfrm>
        </p:spPr>
        <p:txBody>
          <a:bodyPr/>
          <a:lstStyle/>
          <a:p>
            <a:pPr eaLnBrk="1" hangingPunct="1"/>
            <a:r>
              <a:rPr lang="en-US" altLang="en-US" dirty="0">
                <a:solidFill>
                  <a:schemeClr val="bg1"/>
                </a:solidFill>
                <a:ea typeface="ＭＳ Ｐゴシック" panose="020B0600070205080204" pitchFamily="34" charset="-128"/>
              </a:rPr>
              <a:t>A BRIDE FOR ISAAC (Genesis 24)</a:t>
            </a:r>
          </a:p>
          <a:p>
            <a:pPr eaLnBrk="1" hangingPunct="1"/>
            <a:r>
              <a:rPr lang="en-US" altLang="en-US" dirty="0">
                <a:solidFill>
                  <a:schemeClr val="bg1"/>
                </a:solidFill>
                <a:ea typeface="ＭＳ Ｐゴシック" panose="020B0600070205080204" pitchFamily="34" charset="-128"/>
              </a:rPr>
              <a:t>GIDEON’S FLEECE (Judges 6; cf. 8:25-27)</a:t>
            </a:r>
          </a:p>
          <a:p>
            <a:pPr eaLnBrk="1" hangingPunct="1"/>
            <a:r>
              <a:rPr lang="en-US" altLang="en-US" dirty="0">
                <a:solidFill>
                  <a:schemeClr val="bg1"/>
                </a:solidFill>
                <a:ea typeface="ＭＳ Ｐゴシック" panose="020B0600070205080204" pitchFamily="34" charset="-128"/>
              </a:rPr>
              <a:t>“GUIDANCE” TERMINOLOGY IN THE OLD TESTAMENT (Prov 3:5-6; </a:t>
            </a:r>
            <a:r>
              <a:rPr lang="en-US" altLang="en-US" dirty="0" err="1">
                <a:solidFill>
                  <a:schemeClr val="bg1"/>
                </a:solidFill>
                <a:ea typeface="ＭＳ Ｐゴシック" panose="020B0600070205080204" pitchFamily="34" charset="-128"/>
              </a:rPr>
              <a:t>Pss</a:t>
            </a:r>
            <a:r>
              <a:rPr lang="en-US" altLang="en-US" dirty="0">
                <a:solidFill>
                  <a:schemeClr val="bg1"/>
                </a:solidFill>
                <a:ea typeface="ＭＳ Ｐゴシック" panose="020B0600070205080204" pitchFamily="34" charset="-128"/>
              </a:rPr>
              <a:t> 23:3; 25:4-14; 73:24; Isa 30:21)</a:t>
            </a:r>
          </a:p>
          <a:p>
            <a:pPr eaLnBrk="1" hangingPunct="1"/>
            <a:endParaRPr lang="en-US" altLang="en-US" dirty="0">
              <a:solidFill>
                <a:schemeClr val="bg1"/>
              </a:solidFill>
              <a:ea typeface="ＭＳ Ｐゴシック" panose="020B0600070205080204" pitchFamily="34" charset="-128"/>
            </a:endParaRPr>
          </a:p>
          <a:p>
            <a:pPr marL="0" indent="0" eaLnBrk="1" hangingPunct="1">
              <a:buNone/>
            </a:pPr>
            <a:r>
              <a:rPr lang="en-US" altLang="en-US" dirty="0">
                <a:solidFill>
                  <a:schemeClr val="bg1"/>
                </a:solidFill>
                <a:ea typeface="ＭＳ Ｐゴシック" panose="020B0600070205080204" pitchFamily="34" charset="-128"/>
              </a:rPr>
              <a:t>CONCLUSION:  Abuse of texts is often based in “moralizing,” “spiritualizing” and “allegorizing” texts for use in a constructed view.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32098"/>
                                        </p:tgtEl>
                                        <p:attrNameLst>
                                          <p:attrName>style.visibility</p:attrName>
                                        </p:attrNameLst>
                                      </p:cBhvr>
                                      <p:to>
                                        <p:strVal val="visible"/>
                                      </p:to>
                                    </p:set>
                                    <p:animEffect transition="in" filter="wipe(down)">
                                      <p:cBhvr>
                                        <p:cTn id="7" dur="580">
                                          <p:stCondLst>
                                            <p:cond delay="0"/>
                                          </p:stCondLst>
                                        </p:cTn>
                                        <p:tgtEl>
                                          <p:spTgt spid="132098"/>
                                        </p:tgtEl>
                                      </p:cBhvr>
                                    </p:animEffect>
                                    <p:anim calcmode="lin" valueType="num">
                                      <p:cBhvr>
                                        <p:cTn id="8" dur="1822" tmFilter="0,0; 0.14,0.36; 0.43,0.73; 0.71,0.91; 1.0,1.0">
                                          <p:stCondLst>
                                            <p:cond delay="0"/>
                                          </p:stCondLst>
                                        </p:cTn>
                                        <p:tgtEl>
                                          <p:spTgt spid="13209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209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209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209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2098"/>
                                        </p:tgtEl>
                                        <p:attrNameLst>
                                          <p:attrName>ppt_y</p:attrName>
                                        </p:attrNameLst>
                                      </p:cBhvr>
                                      <p:tavLst>
                                        <p:tav tm="0" fmla="#ppt_y-sin(pi*$)/81">
                                          <p:val>
                                            <p:fltVal val="0"/>
                                          </p:val>
                                        </p:tav>
                                        <p:tav tm="100000">
                                          <p:val>
                                            <p:fltVal val="1"/>
                                          </p:val>
                                        </p:tav>
                                      </p:tavLst>
                                    </p:anim>
                                    <p:animScale>
                                      <p:cBhvr>
                                        <p:cTn id="13" dur="26">
                                          <p:stCondLst>
                                            <p:cond delay="650"/>
                                          </p:stCondLst>
                                        </p:cTn>
                                        <p:tgtEl>
                                          <p:spTgt spid="132098"/>
                                        </p:tgtEl>
                                      </p:cBhvr>
                                      <p:to x="100000" y="60000"/>
                                    </p:animScale>
                                    <p:animScale>
                                      <p:cBhvr>
                                        <p:cTn id="14" dur="166" decel="50000">
                                          <p:stCondLst>
                                            <p:cond delay="676"/>
                                          </p:stCondLst>
                                        </p:cTn>
                                        <p:tgtEl>
                                          <p:spTgt spid="132098"/>
                                        </p:tgtEl>
                                      </p:cBhvr>
                                      <p:to x="100000" y="100000"/>
                                    </p:animScale>
                                    <p:animScale>
                                      <p:cBhvr>
                                        <p:cTn id="15" dur="26">
                                          <p:stCondLst>
                                            <p:cond delay="1312"/>
                                          </p:stCondLst>
                                        </p:cTn>
                                        <p:tgtEl>
                                          <p:spTgt spid="132098"/>
                                        </p:tgtEl>
                                      </p:cBhvr>
                                      <p:to x="100000" y="80000"/>
                                    </p:animScale>
                                    <p:animScale>
                                      <p:cBhvr>
                                        <p:cTn id="16" dur="166" decel="50000">
                                          <p:stCondLst>
                                            <p:cond delay="1338"/>
                                          </p:stCondLst>
                                        </p:cTn>
                                        <p:tgtEl>
                                          <p:spTgt spid="132098"/>
                                        </p:tgtEl>
                                      </p:cBhvr>
                                      <p:to x="100000" y="100000"/>
                                    </p:animScale>
                                    <p:animScale>
                                      <p:cBhvr>
                                        <p:cTn id="17" dur="26">
                                          <p:stCondLst>
                                            <p:cond delay="1642"/>
                                          </p:stCondLst>
                                        </p:cTn>
                                        <p:tgtEl>
                                          <p:spTgt spid="132098"/>
                                        </p:tgtEl>
                                      </p:cBhvr>
                                      <p:to x="100000" y="90000"/>
                                    </p:animScale>
                                    <p:animScale>
                                      <p:cBhvr>
                                        <p:cTn id="18" dur="166" decel="50000">
                                          <p:stCondLst>
                                            <p:cond delay="1668"/>
                                          </p:stCondLst>
                                        </p:cTn>
                                        <p:tgtEl>
                                          <p:spTgt spid="132098"/>
                                        </p:tgtEl>
                                      </p:cBhvr>
                                      <p:to x="100000" y="100000"/>
                                    </p:animScale>
                                    <p:animScale>
                                      <p:cBhvr>
                                        <p:cTn id="19" dur="26">
                                          <p:stCondLst>
                                            <p:cond delay="1808"/>
                                          </p:stCondLst>
                                        </p:cTn>
                                        <p:tgtEl>
                                          <p:spTgt spid="132098"/>
                                        </p:tgtEl>
                                      </p:cBhvr>
                                      <p:to x="100000" y="95000"/>
                                    </p:animScale>
                                    <p:animScale>
                                      <p:cBhvr>
                                        <p:cTn id="20" dur="166" decel="50000">
                                          <p:stCondLst>
                                            <p:cond delay="1834"/>
                                          </p:stCondLst>
                                        </p:cTn>
                                        <p:tgtEl>
                                          <p:spTgt spid="132098"/>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nodeType="clickEffect">
                                  <p:stCondLst>
                                    <p:cond delay="0"/>
                                  </p:stCondLst>
                                  <p:iterate type="lt">
                                    <p:tmPct val="50000"/>
                                  </p:iterate>
                                  <p:childTnLst>
                                    <p:set>
                                      <p:cBhvr>
                                        <p:cTn id="24" dur="1" fill="hold">
                                          <p:stCondLst>
                                            <p:cond delay="0"/>
                                          </p:stCondLst>
                                        </p:cTn>
                                        <p:tgtEl>
                                          <p:spTgt spid="132099">
                                            <p:txEl>
                                              <p:pRg st="0" end="0"/>
                                            </p:txEl>
                                          </p:spTgt>
                                        </p:tgtEl>
                                        <p:attrNameLst>
                                          <p:attrName>style.visibility</p:attrName>
                                        </p:attrNameLst>
                                      </p:cBhvr>
                                      <p:to>
                                        <p:strVal val="visible"/>
                                      </p:to>
                                    </p:set>
                                    <p:anim calcmode="discrete" valueType="clr">
                                      <p:cBhvr override="childStyle">
                                        <p:cTn id="25" dur="80"/>
                                        <p:tgtEl>
                                          <p:spTgt spid="13209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32099">
                                            <p:txEl>
                                              <p:pRg st="0" end="0"/>
                                            </p:txEl>
                                          </p:spTgt>
                                        </p:tgtEl>
                                        <p:attrNameLst>
                                          <p:attrName>fillcolor</p:attrName>
                                        </p:attrNameLst>
                                      </p:cBhvr>
                                      <p:tavLst>
                                        <p:tav tm="0">
                                          <p:val>
                                            <p:clrVal>
                                              <a:schemeClr val="accent2"/>
                                            </p:clrVal>
                                          </p:val>
                                        </p:tav>
                                        <p:tav tm="50000">
                                          <p:val>
                                            <p:clrVal>
                                              <a:schemeClr val="hlink"/>
                                            </p:clrVal>
                                          </p:val>
                                        </p:tav>
                                      </p:tavLst>
                                    </p:anim>
                                    <p:set>
                                      <p:cBhvr>
                                        <p:cTn id="27" dur="80"/>
                                        <p:tgtEl>
                                          <p:spTgt spid="132099">
                                            <p:txEl>
                                              <p:pRg st="0" end="0"/>
                                            </p:txEl>
                                          </p:spTgt>
                                        </p:tgtEl>
                                        <p:attrNameLst>
                                          <p:attrName>fill.type</p:attrName>
                                        </p:attrNameLst>
                                      </p:cBhvr>
                                      <p:to>
                                        <p:strVal val="soli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7" presetClass="entr" presetSubtype="0" fill="hold" nodeType="clickEffect">
                                  <p:stCondLst>
                                    <p:cond delay="0"/>
                                  </p:stCondLst>
                                  <p:iterate type="lt">
                                    <p:tmPct val="50000"/>
                                  </p:iterate>
                                  <p:childTnLst>
                                    <p:set>
                                      <p:cBhvr>
                                        <p:cTn id="31" dur="1" fill="hold">
                                          <p:stCondLst>
                                            <p:cond delay="0"/>
                                          </p:stCondLst>
                                        </p:cTn>
                                        <p:tgtEl>
                                          <p:spTgt spid="132099">
                                            <p:txEl>
                                              <p:pRg st="1" end="1"/>
                                            </p:txEl>
                                          </p:spTgt>
                                        </p:tgtEl>
                                        <p:attrNameLst>
                                          <p:attrName>style.visibility</p:attrName>
                                        </p:attrNameLst>
                                      </p:cBhvr>
                                      <p:to>
                                        <p:strVal val="visible"/>
                                      </p:to>
                                    </p:set>
                                    <p:anim calcmode="discrete" valueType="clr">
                                      <p:cBhvr override="childStyle">
                                        <p:cTn id="32" dur="80"/>
                                        <p:tgtEl>
                                          <p:spTgt spid="13209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132099">
                                            <p:txEl>
                                              <p:pRg st="1" end="1"/>
                                            </p:txEl>
                                          </p:spTgt>
                                        </p:tgtEl>
                                        <p:attrNameLst>
                                          <p:attrName>fillcolor</p:attrName>
                                        </p:attrNameLst>
                                      </p:cBhvr>
                                      <p:tavLst>
                                        <p:tav tm="0">
                                          <p:val>
                                            <p:clrVal>
                                              <a:schemeClr val="accent2"/>
                                            </p:clrVal>
                                          </p:val>
                                        </p:tav>
                                        <p:tav tm="50000">
                                          <p:val>
                                            <p:clrVal>
                                              <a:schemeClr val="hlink"/>
                                            </p:clrVal>
                                          </p:val>
                                        </p:tav>
                                      </p:tavLst>
                                    </p:anim>
                                    <p:set>
                                      <p:cBhvr>
                                        <p:cTn id="34" dur="80"/>
                                        <p:tgtEl>
                                          <p:spTgt spid="132099">
                                            <p:txEl>
                                              <p:pRg st="1" end="1"/>
                                            </p:txEl>
                                          </p:spTgt>
                                        </p:tgtEl>
                                        <p:attrNameLst>
                                          <p:attrName>fill.type</p:attrName>
                                        </p:attrNameLst>
                                      </p:cBhvr>
                                      <p:to>
                                        <p:strVal val="solid"/>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7" presetClass="entr" presetSubtype="0" fill="hold" nodeType="clickEffect">
                                  <p:stCondLst>
                                    <p:cond delay="0"/>
                                  </p:stCondLst>
                                  <p:iterate type="lt">
                                    <p:tmPct val="50000"/>
                                  </p:iterate>
                                  <p:childTnLst>
                                    <p:set>
                                      <p:cBhvr>
                                        <p:cTn id="38" dur="1" fill="hold">
                                          <p:stCondLst>
                                            <p:cond delay="0"/>
                                          </p:stCondLst>
                                        </p:cTn>
                                        <p:tgtEl>
                                          <p:spTgt spid="132099">
                                            <p:txEl>
                                              <p:pRg st="2" end="2"/>
                                            </p:txEl>
                                          </p:spTgt>
                                        </p:tgtEl>
                                        <p:attrNameLst>
                                          <p:attrName>style.visibility</p:attrName>
                                        </p:attrNameLst>
                                      </p:cBhvr>
                                      <p:to>
                                        <p:strVal val="visible"/>
                                      </p:to>
                                    </p:set>
                                    <p:anim calcmode="discrete" valueType="clr">
                                      <p:cBhvr override="childStyle">
                                        <p:cTn id="39" dur="80"/>
                                        <p:tgtEl>
                                          <p:spTgt spid="13209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132099">
                                            <p:txEl>
                                              <p:pRg st="2" end="2"/>
                                            </p:txEl>
                                          </p:spTgt>
                                        </p:tgtEl>
                                        <p:attrNameLst>
                                          <p:attrName>fillcolor</p:attrName>
                                        </p:attrNameLst>
                                      </p:cBhvr>
                                      <p:tavLst>
                                        <p:tav tm="0">
                                          <p:val>
                                            <p:clrVal>
                                              <a:schemeClr val="accent2"/>
                                            </p:clrVal>
                                          </p:val>
                                        </p:tav>
                                        <p:tav tm="50000">
                                          <p:val>
                                            <p:clrVal>
                                              <a:schemeClr val="hlink"/>
                                            </p:clrVal>
                                          </p:val>
                                        </p:tav>
                                      </p:tavLst>
                                    </p:anim>
                                    <p:set>
                                      <p:cBhvr>
                                        <p:cTn id="41" dur="80"/>
                                        <p:tgtEl>
                                          <p:spTgt spid="132099">
                                            <p:txEl>
                                              <p:pRg st="2" end="2"/>
                                            </p:txEl>
                                          </p:spTgt>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27" presetClass="entr" presetSubtype="0" fill="hold" nodeType="clickEffect">
                                  <p:stCondLst>
                                    <p:cond delay="0"/>
                                  </p:stCondLst>
                                  <p:iterate type="lt">
                                    <p:tmPct val="50000"/>
                                  </p:iterate>
                                  <p:childTnLst>
                                    <p:set>
                                      <p:cBhvr>
                                        <p:cTn id="45" dur="1" fill="hold">
                                          <p:stCondLst>
                                            <p:cond delay="0"/>
                                          </p:stCondLst>
                                        </p:cTn>
                                        <p:tgtEl>
                                          <p:spTgt spid="132099">
                                            <p:txEl>
                                              <p:pRg st="4" end="4"/>
                                            </p:txEl>
                                          </p:spTgt>
                                        </p:tgtEl>
                                        <p:attrNameLst>
                                          <p:attrName>style.visibility</p:attrName>
                                        </p:attrNameLst>
                                      </p:cBhvr>
                                      <p:to>
                                        <p:strVal val="visible"/>
                                      </p:to>
                                    </p:set>
                                    <p:anim calcmode="discrete" valueType="clr">
                                      <p:cBhvr override="childStyle">
                                        <p:cTn id="46" dur="80"/>
                                        <p:tgtEl>
                                          <p:spTgt spid="132099">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132099">
                                            <p:txEl>
                                              <p:pRg st="4" end="4"/>
                                            </p:txEl>
                                          </p:spTgt>
                                        </p:tgtEl>
                                        <p:attrNameLst>
                                          <p:attrName>fillcolor</p:attrName>
                                        </p:attrNameLst>
                                      </p:cBhvr>
                                      <p:tavLst>
                                        <p:tav tm="0">
                                          <p:val>
                                            <p:clrVal>
                                              <a:schemeClr val="accent2"/>
                                            </p:clrVal>
                                          </p:val>
                                        </p:tav>
                                        <p:tav tm="50000">
                                          <p:val>
                                            <p:clrVal>
                                              <a:schemeClr val="hlink"/>
                                            </p:clrVal>
                                          </p:val>
                                        </p:tav>
                                      </p:tavLst>
                                    </p:anim>
                                    <p:set>
                                      <p:cBhvr>
                                        <p:cTn id="48" dur="80"/>
                                        <p:tgtEl>
                                          <p:spTgt spid="132099">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p:bldP spid="13209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32078-93A5-8D5D-3995-6BF3AE38D4E2}"/>
              </a:ext>
            </a:extLst>
          </p:cNvPr>
          <p:cNvSpPr>
            <a:spLocks noGrp="1"/>
          </p:cNvSpPr>
          <p:nvPr>
            <p:ph type="title"/>
          </p:nvPr>
        </p:nvSpPr>
        <p:spPr>
          <a:xfrm>
            <a:off x="914400" y="0"/>
            <a:ext cx="10363200" cy="762000"/>
          </a:xfrm>
        </p:spPr>
        <p:txBody>
          <a:bodyPr/>
          <a:lstStyle/>
          <a:p>
            <a:r>
              <a:rPr lang="en-US" dirty="0">
                <a:solidFill>
                  <a:srgbClr val="FFFF00"/>
                </a:solidFill>
              </a:rPr>
              <a:t>5.  </a:t>
            </a:r>
            <a:r>
              <a:rPr lang="en-US" u="sng" dirty="0">
                <a:solidFill>
                  <a:srgbClr val="FFFF00"/>
                </a:solidFill>
              </a:rPr>
              <a:t>DEFINING WISDOM </a:t>
            </a:r>
            <a:r>
              <a:rPr lang="en-US" dirty="0">
                <a:solidFill>
                  <a:srgbClr val="FFFF00"/>
                </a:solidFill>
              </a:rPr>
              <a:t>IN THE BIBLE</a:t>
            </a:r>
          </a:p>
        </p:txBody>
      </p:sp>
      <p:sp>
        <p:nvSpPr>
          <p:cNvPr id="3" name="Content Placeholder 2">
            <a:extLst>
              <a:ext uri="{FF2B5EF4-FFF2-40B4-BE49-F238E27FC236}">
                <a16:creationId xmlns:a16="http://schemas.microsoft.com/office/drawing/2014/main" id="{07FC0CB7-2E43-1BD6-5B4B-4B79502E85AE}"/>
              </a:ext>
            </a:extLst>
          </p:cNvPr>
          <p:cNvSpPr>
            <a:spLocks noGrp="1"/>
          </p:cNvSpPr>
          <p:nvPr>
            <p:ph idx="1"/>
          </p:nvPr>
        </p:nvSpPr>
        <p:spPr>
          <a:xfrm>
            <a:off x="288759" y="898358"/>
            <a:ext cx="11502188" cy="5959642"/>
          </a:xfrm>
        </p:spPr>
        <p:txBody>
          <a:bodyPr/>
          <a:lstStyle/>
          <a:p>
            <a:r>
              <a:rPr lang="en-US" dirty="0">
                <a:solidFill>
                  <a:schemeClr val="bg1"/>
                </a:solidFill>
              </a:rPr>
              <a:t>THE HEBREW TERM FOR WISDOM IS</a:t>
            </a:r>
            <a:r>
              <a:rPr lang="en-US" sz="4000" dirty="0">
                <a:solidFill>
                  <a:schemeClr val="bg1"/>
                </a:solidFill>
                <a:effectLst/>
                <a:latin typeface="Helvetica" pitchFamily="2" charset="0"/>
              </a:rPr>
              <a:t>  </a:t>
            </a:r>
            <a:r>
              <a:rPr lang="he-IL" sz="2400" dirty="0">
                <a:solidFill>
                  <a:schemeClr val="bg1"/>
                </a:solidFill>
                <a:effectLst/>
                <a:latin typeface="Helvetica" pitchFamily="2" charset="0"/>
              </a:rPr>
              <a:t> </a:t>
            </a:r>
            <a:r>
              <a:rPr lang="he-IL" sz="4000" dirty="0">
                <a:solidFill>
                  <a:schemeClr val="bg1"/>
                </a:solidFill>
                <a:effectLst/>
                <a:latin typeface="Helvetica" pitchFamily="2" charset="0"/>
              </a:rPr>
              <a:t>חָכְמַת</a:t>
            </a:r>
            <a:r>
              <a:rPr lang="en-US" dirty="0">
                <a:solidFill>
                  <a:schemeClr val="bg1"/>
                </a:solidFill>
                <a:effectLst/>
                <a:latin typeface="Helvetica" pitchFamily="2" charset="0"/>
              </a:rPr>
              <a:t>(</a:t>
            </a:r>
            <a:r>
              <a:rPr lang="en-US" dirty="0" err="1">
                <a:solidFill>
                  <a:schemeClr val="bg1"/>
                </a:solidFill>
                <a:effectLst/>
                <a:latin typeface="Helvetica" pitchFamily="2" charset="0"/>
              </a:rPr>
              <a:t>hokmah</a:t>
            </a:r>
            <a:r>
              <a:rPr lang="en-US" dirty="0">
                <a:solidFill>
                  <a:schemeClr val="bg1"/>
                </a:solidFill>
                <a:effectLst/>
                <a:latin typeface="Helvetica" pitchFamily="2" charset="0"/>
              </a:rPr>
              <a:t>)</a:t>
            </a:r>
          </a:p>
          <a:p>
            <a:r>
              <a:rPr lang="en-US" dirty="0">
                <a:solidFill>
                  <a:schemeClr val="bg1"/>
                </a:solidFill>
                <a:latin typeface="Helvetica" pitchFamily="2" charset="0"/>
              </a:rPr>
              <a:t>THE LXX TERM IS </a:t>
            </a:r>
            <a:r>
              <a:rPr lang="el-GR" sz="4000" dirty="0" err="1">
                <a:solidFill>
                  <a:schemeClr val="bg1"/>
                </a:solidFill>
                <a:effectLst/>
                <a:latin typeface="Helvetica" pitchFamily="2" charset="0"/>
              </a:rPr>
              <a:t>σοφία</a:t>
            </a:r>
            <a:r>
              <a:rPr lang="en-US" sz="4000" dirty="0">
                <a:solidFill>
                  <a:schemeClr val="bg1"/>
                </a:solidFill>
                <a:effectLst/>
                <a:latin typeface="Helvetica" pitchFamily="2" charset="0"/>
              </a:rPr>
              <a:t> (</a:t>
            </a:r>
            <a:r>
              <a:rPr lang="en-US" sz="4000" dirty="0">
                <a:solidFill>
                  <a:schemeClr val="bg1"/>
                </a:solidFill>
                <a:latin typeface="Helvetica" pitchFamily="2" charset="0"/>
              </a:rPr>
              <a:t>Sophia)</a:t>
            </a:r>
            <a:endParaRPr lang="en-US" dirty="0">
              <a:solidFill>
                <a:schemeClr val="bg1"/>
              </a:solidFill>
              <a:latin typeface="Helvetica" pitchFamily="2" charset="0"/>
            </a:endParaRPr>
          </a:p>
          <a:p>
            <a:r>
              <a:rPr lang="en-US" dirty="0">
                <a:solidFill>
                  <a:schemeClr val="bg1"/>
                </a:solidFill>
                <a:latin typeface="Helvetica" pitchFamily="2" charset="0"/>
              </a:rPr>
              <a:t>ITS USAGE COVERS A BROAD RANGE…</a:t>
            </a:r>
          </a:p>
          <a:p>
            <a:pPr lvl="1"/>
            <a:r>
              <a:rPr lang="en-US" dirty="0">
                <a:solidFill>
                  <a:schemeClr val="bg1"/>
                </a:solidFill>
                <a:latin typeface="Helvetica" pitchFamily="2" charset="0"/>
              </a:rPr>
              <a:t>TECHNICAL SKILL (Ex 28:3; 31:3-6; 1 Chron 22:15; 2 Chron 2:6-12)</a:t>
            </a:r>
          </a:p>
          <a:p>
            <a:pPr lvl="1"/>
            <a:r>
              <a:rPr lang="en-US" dirty="0">
                <a:solidFill>
                  <a:schemeClr val="bg1"/>
                </a:solidFill>
                <a:latin typeface="Helvetica" pitchFamily="2" charset="0"/>
              </a:rPr>
              <a:t>UNDERSTANDING/EXPERIENCE (Gen 41:33-39; Job 12:2, 12; Isa 5:21)</a:t>
            </a:r>
          </a:p>
          <a:p>
            <a:pPr lvl="1"/>
            <a:r>
              <a:rPr lang="en-US" dirty="0">
                <a:solidFill>
                  <a:schemeClr val="bg1"/>
                </a:solidFill>
                <a:latin typeface="Helvetica" pitchFamily="2" charset="0"/>
              </a:rPr>
              <a:t>Texts translated as “skill.”  Different translations will provides variety, but the following slide shows </a:t>
            </a:r>
            <a:r>
              <a:rPr lang="en-US" dirty="0" err="1">
                <a:solidFill>
                  <a:schemeClr val="bg1"/>
                </a:solidFill>
                <a:latin typeface="Helvetica" pitchFamily="2" charset="0"/>
              </a:rPr>
              <a:t>hokmah</a:t>
            </a:r>
            <a:r>
              <a:rPr lang="en-US" dirty="0">
                <a:solidFill>
                  <a:schemeClr val="bg1"/>
                </a:solidFill>
                <a:latin typeface="Helvetica" pitchFamily="2" charset="0"/>
              </a:rPr>
              <a:t> as “skill”</a:t>
            </a:r>
          </a:p>
          <a:p>
            <a:r>
              <a:rPr lang="en-US" dirty="0">
                <a:solidFill>
                  <a:srgbClr val="FFFF00"/>
                </a:solidFill>
                <a:latin typeface="Helvetica" pitchFamily="2" charset="0"/>
              </a:rPr>
              <a:t>WISDOM IS “SKILLFUL LIVING”</a:t>
            </a:r>
          </a:p>
          <a:p>
            <a:pPr lvl="1"/>
            <a:endParaRPr lang="en-US" dirty="0">
              <a:solidFill>
                <a:schemeClr val="bg1"/>
              </a:solidFill>
              <a:effectLst/>
              <a:latin typeface="Helvetica" pitchFamily="2" charset="0"/>
            </a:endParaRPr>
          </a:p>
          <a:p>
            <a:endParaRPr lang="he-IL" dirty="0">
              <a:solidFill>
                <a:schemeClr val="bg1"/>
              </a:solidFill>
              <a:effectLst/>
              <a:latin typeface="Helvetica" pitchFamily="2" charset="0"/>
            </a:endParaRPr>
          </a:p>
          <a:p>
            <a:endParaRPr lang="en-US" dirty="0">
              <a:solidFill>
                <a:schemeClr val="bg1"/>
              </a:solidFill>
            </a:endParaRPr>
          </a:p>
        </p:txBody>
      </p:sp>
    </p:spTree>
    <p:extLst>
      <p:ext uri="{BB962C8B-B14F-4D97-AF65-F5344CB8AC3E}">
        <p14:creationId xmlns:p14="http://schemas.microsoft.com/office/powerpoint/2010/main" val="1456101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514F9-711A-43FF-8387-5EC19BDE4DA2}"/>
              </a:ext>
            </a:extLst>
          </p:cNvPr>
          <p:cNvSpPr>
            <a:spLocks noGrp="1"/>
          </p:cNvSpPr>
          <p:nvPr>
            <p:ph type="title"/>
          </p:nvPr>
        </p:nvSpPr>
        <p:spPr>
          <a:xfrm>
            <a:off x="88900" y="0"/>
            <a:ext cx="11849100" cy="1092200"/>
          </a:xfrm>
        </p:spPr>
        <p:txBody>
          <a:bodyPr/>
          <a:lstStyle/>
          <a:p>
            <a:r>
              <a:rPr lang="en-US" dirty="0">
                <a:solidFill>
                  <a:srgbClr val="FFC000"/>
                </a:solidFill>
              </a:rPr>
              <a:t>TEXTS THAT RENDER HOKMAH AS SKILL</a:t>
            </a:r>
          </a:p>
        </p:txBody>
      </p:sp>
      <p:sp>
        <p:nvSpPr>
          <p:cNvPr id="3" name="Content Placeholder 2">
            <a:extLst>
              <a:ext uri="{FF2B5EF4-FFF2-40B4-BE49-F238E27FC236}">
                <a16:creationId xmlns:a16="http://schemas.microsoft.com/office/drawing/2014/main" id="{C7B62DFC-2759-2E38-5CFB-77692C7B94A1}"/>
              </a:ext>
            </a:extLst>
          </p:cNvPr>
          <p:cNvSpPr>
            <a:spLocks noGrp="1"/>
          </p:cNvSpPr>
          <p:nvPr>
            <p:ph idx="1"/>
          </p:nvPr>
        </p:nvSpPr>
        <p:spPr>
          <a:xfrm>
            <a:off x="88900" y="927100"/>
            <a:ext cx="11849100" cy="5829300"/>
          </a:xfrm>
        </p:spPr>
        <p:txBody>
          <a:bodyPr/>
          <a:lstStyle/>
          <a:p>
            <a:r>
              <a:rPr lang="en-US" dirty="0">
                <a:solidFill>
                  <a:schemeClr val="bg1"/>
                </a:solidFill>
              </a:rPr>
              <a:t>THE FOLLOWING TEXTS ONLY SAMPLE “SKILL” TO RENDER HOKMAH (Hebrew) AND SOPHIA (LXX)  [NIV 2011]</a:t>
            </a:r>
          </a:p>
          <a:p>
            <a:pPr lvl="1"/>
            <a:r>
              <a:rPr lang="en-US" dirty="0">
                <a:solidFill>
                  <a:schemeClr val="bg1"/>
                </a:solidFill>
              </a:rPr>
              <a:t>Exodus 35:26 ... Skill to weave</a:t>
            </a:r>
          </a:p>
          <a:p>
            <a:pPr lvl="1"/>
            <a:r>
              <a:rPr lang="en-US" dirty="0">
                <a:solidFill>
                  <a:schemeClr val="bg1"/>
                </a:solidFill>
              </a:rPr>
              <a:t>Exodus 35:35 ... Ability/skill to teach</a:t>
            </a:r>
          </a:p>
          <a:p>
            <a:pPr lvl="1"/>
            <a:r>
              <a:rPr lang="en-US" dirty="0">
                <a:solidFill>
                  <a:schemeClr val="bg1"/>
                </a:solidFill>
              </a:rPr>
              <a:t>Exodus 36:1   ... Skill to build the sanctuary</a:t>
            </a:r>
          </a:p>
          <a:p>
            <a:pPr lvl="1"/>
            <a:r>
              <a:rPr lang="en-US" dirty="0">
                <a:solidFill>
                  <a:schemeClr val="bg1"/>
                </a:solidFill>
              </a:rPr>
              <a:t>2 Chron 2:13   ... Skill with raw materials and construction</a:t>
            </a:r>
          </a:p>
          <a:p>
            <a:pPr lvl="1"/>
            <a:r>
              <a:rPr lang="en-US" dirty="0">
                <a:solidFill>
                  <a:schemeClr val="bg1"/>
                </a:solidFill>
              </a:rPr>
              <a:t>Eccl 2:19        ... Skill to work/career</a:t>
            </a:r>
          </a:p>
          <a:p>
            <a:pPr lvl="1"/>
            <a:r>
              <a:rPr lang="en-US" dirty="0">
                <a:solidFill>
                  <a:schemeClr val="bg1"/>
                </a:solidFill>
              </a:rPr>
              <a:t>Eccl 10:10      ... Skill with an axe</a:t>
            </a:r>
          </a:p>
          <a:p>
            <a:pPr lvl="1"/>
            <a:r>
              <a:rPr lang="en-US" dirty="0" err="1">
                <a:solidFill>
                  <a:schemeClr val="bg1"/>
                </a:solidFill>
              </a:rPr>
              <a:t>Ezek</a:t>
            </a:r>
            <a:r>
              <a:rPr lang="en-US" dirty="0">
                <a:solidFill>
                  <a:schemeClr val="bg1"/>
                </a:solidFill>
              </a:rPr>
              <a:t> 28:5       ... Skill in business, as a ruler</a:t>
            </a:r>
          </a:p>
          <a:p>
            <a:pPr marL="457200" lvl="1" indent="0">
              <a:buNone/>
            </a:pPr>
            <a:r>
              <a:rPr lang="en-US" dirty="0">
                <a:solidFill>
                  <a:schemeClr val="bg1"/>
                </a:solidFill>
              </a:rPr>
              <a:t>SO WISDOM IS SKILLFUL LIVING...  SKILLED IN THE APPLICATION OF GOD’S TEACHING FOR LIVING (Cf. the “My Son” Proverbs 1-9)</a:t>
            </a:r>
          </a:p>
          <a:p>
            <a:pPr lvl="1"/>
            <a:endParaRPr lang="en-US" dirty="0">
              <a:solidFill>
                <a:schemeClr val="bg1"/>
              </a:solidFill>
            </a:endParaRPr>
          </a:p>
        </p:txBody>
      </p:sp>
    </p:spTree>
    <p:extLst>
      <p:ext uri="{BB962C8B-B14F-4D97-AF65-F5344CB8AC3E}">
        <p14:creationId xmlns:p14="http://schemas.microsoft.com/office/powerpoint/2010/main" val="1599173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ADBAD-31F5-BA02-81F2-CAF60ACA48BA}"/>
              </a:ext>
            </a:extLst>
          </p:cNvPr>
          <p:cNvSpPr>
            <a:spLocks noGrp="1"/>
          </p:cNvSpPr>
          <p:nvPr>
            <p:ph type="title"/>
          </p:nvPr>
        </p:nvSpPr>
        <p:spPr>
          <a:xfrm>
            <a:off x="914400" y="0"/>
            <a:ext cx="10363200" cy="889686"/>
          </a:xfrm>
        </p:spPr>
        <p:txBody>
          <a:bodyPr/>
          <a:lstStyle/>
          <a:p>
            <a:r>
              <a:rPr lang="en-US" dirty="0">
                <a:solidFill>
                  <a:srgbClr val="FFC000"/>
                </a:solidFill>
              </a:rPr>
              <a:t>Classic Text on Wisdom</a:t>
            </a:r>
          </a:p>
        </p:txBody>
      </p:sp>
      <p:sp>
        <p:nvSpPr>
          <p:cNvPr id="3" name="Content Placeholder 2">
            <a:extLst>
              <a:ext uri="{FF2B5EF4-FFF2-40B4-BE49-F238E27FC236}">
                <a16:creationId xmlns:a16="http://schemas.microsoft.com/office/drawing/2014/main" id="{9A6EC433-7BD2-6186-8F76-9230F165BBF7}"/>
              </a:ext>
            </a:extLst>
          </p:cNvPr>
          <p:cNvSpPr>
            <a:spLocks noGrp="1"/>
          </p:cNvSpPr>
          <p:nvPr>
            <p:ph idx="1"/>
          </p:nvPr>
        </p:nvSpPr>
        <p:spPr>
          <a:xfrm>
            <a:off x="914400" y="889686"/>
            <a:ext cx="11380574" cy="5968314"/>
          </a:xfrm>
        </p:spPr>
        <p:txBody>
          <a:bodyPr/>
          <a:lstStyle/>
          <a:p>
            <a:pPr marL="0" indent="0">
              <a:buNone/>
            </a:pPr>
            <a:r>
              <a:rPr lang="en-US" dirty="0">
                <a:solidFill>
                  <a:schemeClr val="bg1"/>
                </a:solidFill>
                <a:latin typeface="Helvetica Neue Light" panose="02000403000000020004" pitchFamily="2" charset="0"/>
              </a:rPr>
              <a:t>“The </a:t>
            </a:r>
            <a:r>
              <a:rPr lang="en-US" dirty="0">
                <a:solidFill>
                  <a:srgbClr val="FFFF00"/>
                </a:solidFill>
                <a:latin typeface="Helvetica Neue Light" panose="02000403000000020004" pitchFamily="2" charset="0"/>
              </a:rPr>
              <a:t>fear</a:t>
            </a:r>
            <a:r>
              <a:rPr lang="en-US" dirty="0">
                <a:solidFill>
                  <a:schemeClr val="bg1"/>
                </a:solidFill>
                <a:latin typeface="Helvetica Neue Light" panose="02000403000000020004" pitchFamily="2" charset="0"/>
              </a:rPr>
              <a:t> of the LORD is the beginning of </a:t>
            </a:r>
            <a:r>
              <a:rPr lang="en-US" dirty="0">
                <a:solidFill>
                  <a:srgbClr val="FFFF00"/>
                </a:solidFill>
                <a:latin typeface="Helvetica Neue Light" panose="02000403000000020004" pitchFamily="2" charset="0"/>
              </a:rPr>
              <a:t>wisdom (</a:t>
            </a:r>
            <a:r>
              <a:rPr lang="en-US" dirty="0" err="1">
                <a:solidFill>
                  <a:srgbClr val="FFFF00"/>
                </a:solidFill>
                <a:latin typeface="Helvetica Neue Light" panose="02000403000000020004" pitchFamily="2" charset="0"/>
              </a:rPr>
              <a:t>hokmah</a:t>
            </a:r>
            <a:r>
              <a:rPr lang="en-US" dirty="0">
                <a:solidFill>
                  <a:srgbClr val="FFFF00"/>
                </a:solidFill>
                <a:latin typeface="Helvetica Neue Light" panose="02000403000000020004" pitchFamily="2" charset="0"/>
              </a:rPr>
              <a:t>)</a:t>
            </a:r>
            <a:r>
              <a:rPr lang="en-US" dirty="0">
                <a:solidFill>
                  <a:schemeClr val="bg1"/>
                </a:solidFill>
                <a:latin typeface="Helvetica Neue Light" panose="02000403000000020004" pitchFamily="2" charset="0"/>
              </a:rPr>
              <a:t>; </a:t>
            </a:r>
          </a:p>
          <a:p>
            <a:pPr marL="0" indent="0">
              <a:buNone/>
            </a:pPr>
            <a:r>
              <a:rPr lang="en-US" dirty="0">
                <a:solidFill>
                  <a:schemeClr val="bg1"/>
                </a:solidFill>
                <a:latin typeface="Helvetica Neue Light" panose="02000403000000020004" pitchFamily="2" charset="0"/>
              </a:rPr>
              <a:t>And the </a:t>
            </a:r>
            <a:r>
              <a:rPr lang="en-US" dirty="0">
                <a:solidFill>
                  <a:srgbClr val="FFFF00"/>
                </a:solidFill>
                <a:latin typeface="Helvetica Neue Light" panose="02000403000000020004" pitchFamily="2" charset="0"/>
              </a:rPr>
              <a:t>knowledge</a:t>
            </a:r>
            <a:r>
              <a:rPr lang="en-US" dirty="0">
                <a:solidFill>
                  <a:schemeClr val="bg1"/>
                </a:solidFill>
                <a:latin typeface="Helvetica Neue Light" panose="02000403000000020004" pitchFamily="2" charset="0"/>
              </a:rPr>
              <a:t> of the Holy One is </a:t>
            </a:r>
            <a:r>
              <a:rPr lang="en-US" dirty="0">
                <a:solidFill>
                  <a:srgbClr val="FFFF00"/>
                </a:solidFill>
                <a:latin typeface="Helvetica Neue Light" panose="02000403000000020004" pitchFamily="2" charset="0"/>
              </a:rPr>
              <a:t>understanding</a:t>
            </a:r>
            <a:r>
              <a:rPr lang="en-US" dirty="0">
                <a:solidFill>
                  <a:schemeClr val="bg1"/>
                </a:solidFill>
                <a:latin typeface="Helvetica Neue Light" panose="02000403000000020004" pitchFamily="2" charset="0"/>
              </a:rPr>
              <a:t>.”</a:t>
            </a:r>
          </a:p>
          <a:p>
            <a:r>
              <a:rPr lang="en-US" dirty="0">
                <a:solidFill>
                  <a:schemeClr val="bg1"/>
                </a:solidFill>
              </a:rPr>
              <a:t>Note the </a:t>
            </a:r>
            <a:r>
              <a:rPr lang="en-US" dirty="0" err="1">
                <a:solidFill>
                  <a:schemeClr val="bg1"/>
                </a:solidFill>
              </a:rPr>
              <a:t>synonomous</a:t>
            </a:r>
            <a:r>
              <a:rPr lang="en-US" dirty="0">
                <a:solidFill>
                  <a:schemeClr val="bg1"/>
                </a:solidFill>
              </a:rPr>
              <a:t> parallelism (yellow) where the second line defines the first line: 	 FEAR=KNOWLEDGE; 								WISDOM=UNDERSTANDING</a:t>
            </a:r>
          </a:p>
          <a:p>
            <a:r>
              <a:rPr lang="en-US" dirty="0">
                <a:solidFill>
                  <a:schemeClr val="bg1"/>
                </a:solidFill>
              </a:rPr>
              <a:t>Fear is not merely “afraid” but an attitude of submission to your sovereign based on “you shall know the Lord and him only shall you serve.”  Fear relates to the consequences of failure.</a:t>
            </a:r>
          </a:p>
          <a:p>
            <a:pPr lvl="1"/>
            <a:r>
              <a:rPr lang="en-US" dirty="0">
                <a:solidFill>
                  <a:schemeClr val="bg1"/>
                </a:solidFill>
              </a:rPr>
              <a:t>“serve” (184xs.cf. frequency in Exodus, “serve the LORD;” </a:t>
            </a:r>
            <a:r>
              <a:rPr lang="en-US" dirty="0" err="1">
                <a:solidFill>
                  <a:schemeClr val="bg1"/>
                </a:solidFill>
              </a:rPr>
              <a:t>Deut</a:t>
            </a:r>
            <a:r>
              <a:rPr lang="en-US" dirty="0">
                <a:solidFill>
                  <a:schemeClr val="bg1"/>
                </a:solidFill>
              </a:rPr>
              <a:t> 11:13)</a:t>
            </a:r>
          </a:p>
          <a:p>
            <a:pPr lvl="1"/>
            <a:r>
              <a:rPr lang="en-US" dirty="0">
                <a:solidFill>
                  <a:schemeClr val="bg1"/>
                </a:solidFill>
              </a:rPr>
              <a:t>“fear / serve” (*</a:t>
            </a:r>
            <a:r>
              <a:rPr lang="en-US" dirty="0" err="1">
                <a:solidFill>
                  <a:schemeClr val="bg1"/>
                </a:solidFill>
              </a:rPr>
              <a:t>Deut</a:t>
            </a:r>
            <a:r>
              <a:rPr lang="en-US" dirty="0">
                <a:solidFill>
                  <a:schemeClr val="bg1"/>
                </a:solidFill>
              </a:rPr>
              <a:t> 6:13; 7:4; 10:12, 20; *13:4; Josh 24!; .)</a:t>
            </a:r>
          </a:p>
          <a:p>
            <a:r>
              <a:rPr lang="en-US" dirty="0">
                <a:solidFill>
                  <a:schemeClr val="bg1"/>
                </a:solidFill>
              </a:rPr>
              <a:t>So terms:  Know, Fear, Wisdom are intertwined.</a:t>
            </a:r>
          </a:p>
          <a:p>
            <a:pPr marL="0" indent="0">
              <a:buNone/>
            </a:pP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414389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69E91-46D5-2FE5-54E0-2787F8DEEEB6}"/>
              </a:ext>
            </a:extLst>
          </p:cNvPr>
          <p:cNvSpPr>
            <a:spLocks noGrp="1"/>
          </p:cNvSpPr>
          <p:nvPr>
            <p:ph type="title"/>
          </p:nvPr>
        </p:nvSpPr>
        <p:spPr>
          <a:xfrm>
            <a:off x="914400" y="0"/>
            <a:ext cx="10363200" cy="876300"/>
          </a:xfrm>
        </p:spPr>
        <p:txBody>
          <a:bodyPr/>
          <a:lstStyle/>
          <a:p>
            <a:r>
              <a:rPr lang="en-US" dirty="0">
                <a:solidFill>
                  <a:srgbClr val="FFC000"/>
                </a:solidFill>
              </a:rPr>
              <a:t>WISDOM IS SKILLFUL LIVING</a:t>
            </a:r>
          </a:p>
        </p:txBody>
      </p:sp>
      <p:sp>
        <p:nvSpPr>
          <p:cNvPr id="3" name="Content Placeholder 2">
            <a:extLst>
              <a:ext uri="{FF2B5EF4-FFF2-40B4-BE49-F238E27FC236}">
                <a16:creationId xmlns:a16="http://schemas.microsoft.com/office/drawing/2014/main" id="{3E4D2845-1281-73A4-5CF3-100C0F8A1A75}"/>
              </a:ext>
            </a:extLst>
          </p:cNvPr>
          <p:cNvSpPr>
            <a:spLocks noGrp="1"/>
          </p:cNvSpPr>
          <p:nvPr>
            <p:ph idx="1"/>
          </p:nvPr>
        </p:nvSpPr>
        <p:spPr>
          <a:xfrm>
            <a:off x="914400" y="876300"/>
            <a:ext cx="10363200" cy="5981700"/>
          </a:xfrm>
        </p:spPr>
        <p:txBody>
          <a:bodyPr/>
          <a:lstStyle/>
          <a:p>
            <a:r>
              <a:rPr lang="en-US" dirty="0">
                <a:solidFill>
                  <a:schemeClr val="bg1"/>
                </a:solidFill>
              </a:rPr>
              <a:t>WISDOM DOES NOT MEAN, “DO WHAT MAKES SENSE” TO YOU.”  THAT IS PRAGMATISM.</a:t>
            </a:r>
          </a:p>
          <a:p>
            <a:r>
              <a:rPr lang="en-US" dirty="0">
                <a:solidFill>
                  <a:schemeClr val="bg1"/>
                </a:solidFill>
              </a:rPr>
              <a:t>A “WISE DECISION” IS ONE </a:t>
            </a:r>
            <a:r>
              <a:rPr lang="en-US" i="1" dirty="0">
                <a:solidFill>
                  <a:srgbClr val="FFFF00"/>
                </a:solidFill>
              </a:rPr>
              <a:t>YOU CAN SHOW LINES OF REASON</a:t>
            </a:r>
            <a:r>
              <a:rPr lang="en-US" dirty="0">
                <a:solidFill>
                  <a:schemeClr val="bg1"/>
                </a:solidFill>
              </a:rPr>
              <a:t> THAT MOVE FROM A BIBLICAL WV&amp;V SYSTEM TO THE DECISION.  YOU </a:t>
            </a:r>
            <a:r>
              <a:rPr lang="en-US" b="1" i="1" dirty="0">
                <a:solidFill>
                  <a:schemeClr val="bg1"/>
                </a:solidFill>
              </a:rPr>
              <a:t>CAN</a:t>
            </a:r>
            <a:r>
              <a:rPr lang="en-US" dirty="0">
                <a:solidFill>
                  <a:schemeClr val="bg1"/>
                </a:solidFill>
              </a:rPr>
              <a:t> ANSWER THE QUESTION “WHY?”</a:t>
            </a:r>
          </a:p>
          <a:p>
            <a:r>
              <a:rPr lang="en-US" dirty="0">
                <a:solidFill>
                  <a:schemeClr val="bg1"/>
                </a:solidFill>
              </a:rPr>
              <a:t>WISDOM IS “SKILL” IN MAKING DECISIONS IN RELATION TO </a:t>
            </a:r>
            <a:r>
              <a:rPr lang="en-US" i="1" dirty="0">
                <a:solidFill>
                  <a:schemeClr val="bg1"/>
                </a:solidFill>
              </a:rPr>
              <a:t>HOW</a:t>
            </a:r>
            <a:r>
              <a:rPr lang="en-US" dirty="0">
                <a:solidFill>
                  <a:schemeClr val="bg1"/>
                </a:solidFill>
              </a:rPr>
              <a:t> THE BIBLE APPLIES TO YOUR QUESTIONS AND DECISIONS, ESPECIALLY WHEN THERE IS NO PARTICULAR TEXT TO CLAIM.</a:t>
            </a:r>
          </a:p>
        </p:txBody>
      </p:sp>
    </p:spTree>
    <p:extLst>
      <p:ext uri="{BB962C8B-B14F-4D97-AF65-F5344CB8AC3E}">
        <p14:creationId xmlns:p14="http://schemas.microsoft.com/office/powerpoint/2010/main" val="438503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EF4A4-A489-34C8-156E-EF2A48AACA52}"/>
              </a:ext>
            </a:extLst>
          </p:cNvPr>
          <p:cNvSpPr>
            <a:spLocks noGrp="1"/>
          </p:cNvSpPr>
          <p:nvPr>
            <p:ph type="title"/>
          </p:nvPr>
        </p:nvSpPr>
        <p:spPr>
          <a:xfrm>
            <a:off x="914400" y="-133350"/>
            <a:ext cx="10363200" cy="1143000"/>
          </a:xfrm>
        </p:spPr>
        <p:txBody>
          <a:bodyPr/>
          <a:lstStyle/>
          <a:p>
            <a:r>
              <a:rPr lang="en-US" dirty="0">
                <a:solidFill>
                  <a:schemeClr val="bg1"/>
                </a:solidFill>
              </a:rPr>
              <a:t>FRIESEN ON “WISDOM”</a:t>
            </a:r>
          </a:p>
        </p:txBody>
      </p:sp>
      <p:sp>
        <p:nvSpPr>
          <p:cNvPr id="3" name="Content Placeholder 2">
            <a:extLst>
              <a:ext uri="{FF2B5EF4-FFF2-40B4-BE49-F238E27FC236}">
                <a16:creationId xmlns:a16="http://schemas.microsoft.com/office/drawing/2014/main" id="{364622C6-080C-84FB-11F8-3B9FB32ABB26}"/>
              </a:ext>
            </a:extLst>
          </p:cNvPr>
          <p:cNvSpPr>
            <a:spLocks noGrp="1"/>
          </p:cNvSpPr>
          <p:nvPr>
            <p:ph idx="1"/>
          </p:nvPr>
        </p:nvSpPr>
        <p:spPr>
          <a:xfrm>
            <a:off x="133350" y="665019"/>
            <a:ext cx="12058650" cy="6103916"/>
          </a:xfrm>
        </p:spPr>
        <p:txBody>
          <a:bodyPr/>
          <a:lstStyle/>
          <a:p>
            <a:pPr marL="0" indent="0">
              <a:buNone/>
            </a:pPr>
            <a:r>
              <a:rPr lang="en-US" sz="4000" dirty="0">
                <a:solidFill>
                  <a:schemeClr val="bg1"/>
                </a:solidFill>
              </a:rPr>
              <a:t>Friesen’s principle about wisdom is:</a:t>
            </a:r>
          </a:p>
          <a:p>
            <a:pPr marL="0" indent="0">
              <a:buNone/>
            </a:pPr>
            <a:r>
              <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 nonmoral decisions, the objective of the Christian is to make wise decisions on the basis of </a:t>
            </a:r>
            <a:r>
              <a:rPr lang="en-US" sz="40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spiritual expediency</a:t>
            </a:r>
            <a:r>
              <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(199) </a:t>
            </a:r>
          </a:p>
          <a:p>
            <a:pPr marL="0" indent="0">
              <a:buNone/>
            </a:pPr>
            <a:endParaRPr lang="en-US" sz="4000" dirty="0">
              <a:solidFill>
                <a:schemeClr val="bg1"/>
              </a:solidFill>
              <a:latin typeface="Calibri" panose="020F0502020204030204" pitchFamily="34" charset="0"/>
              <a:cs typeface="Times New Roman" panose="02020603050405020304" pitchFamily="18" charset="0"/>
            </a:endParaRPr>
          </a:p>
          <a:p>
            <a:pPr marL="0" indent="0">
              <a:buNone/>
            </a:pPr>
            <a:r>
              <a:rPr lang="en-US" sz="4000" dirty="0">
                <a:solidFill>
                  <a:schemeClr val="bg1"/>
                </a:solidFill>
              </a:rPr>
              <a:t>HOKMAH, </a:t>
            </a:r>
            <a:r>
              <a:rPr lang="en-US" sz="4000" dirty="0">
                <a:solidFill>
                  <a:srgbClr val="FFFF00"/>
                </a:solidFill>
              </a:rPr>
              <a:t>however</a:t>
            </a:r>
            <a:r>
              <a:rPr lang="en-US" sz="4000" dirty="0">
                <a:solidFill>
                  <a:schemeClr val="bg1"/>
                </a:solidFill>
              </a:rPr>
              <a:t>, sets a higher standard than “expediency.”  Misusing the term “spiritual” doesn’t help.  Friesen’s concept of “wisdom” is deficient.  Wisdom requires more biblical discipline and lines of reason.</a:t>
            </a:r>
          </a:p>
        </p:txBody>
      </p:sp>
    </p:spTree>
    <p:extLst>
      <p:ext uri="{BB962C8B-B14F-4D97-AF65-F5344CB8AC3E}">
        <p14:creationId xmlns:p14="http://schemas.microsoft.com/office/powerpoint/2010/main" val="2889381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CB104EFA-05EC-5060-4625-4EE75C57890F}"/>
              </a:ext>
            </a:extLst>
          </p:cNvPr>
          <p:cNvSpPr>
            <a:spLocks noGrp="1" noChangeArrowheads="1"/>
          </p:cNvSpPr>
          <p:nvPr>
            <p:ph type="title"/>
          </p:nvPr>
        </p:nvSpPr>
        <p:spPr>
          <a:xfrm>
            <a:off x="685800" y="0"/>
            <a:ext cx="10767060" cy="943897"/>
          </a:xfrm>
        </p:spPr>
        <p:txBody>
          <a:bodyPr/>
          <a:lstStyle/>
          <a:p>
            <a:pPr eaLnBrk="1" hangingPunct="1"/>
            <a:r>
              <a:rPr lang="en-US" altLang="en-US" dirty="0">
                <a:solidFill>
                  <a:schemeClr val="bg1"/>
                </a:solidFill>
                <a:ea typeface="ＭＳ Ｐゴシック" panose="020B0600070205080204" pitchFamily="34" charset="-128"/>
              </a:rPr>
              <a:t>Select Readings in Wisdom </a:t>
            </a:r>
          </a:p>
        </p:txBody>
      </p:sp>
      <p:sp>
        <p:nvSpPr>
          <p:cNvPr id="79875" name="Rectangle 3">
            <a:extLst>
              <a:ext uri="{FF2B5EF4-FFF2-40B4-BE49-F238E27FC236}">
                <a16:creationId xmlns:a16="http://schemas.microsoft.com/office/drawing/2014/main" id="{3E0F7F67-39D6-7079-36BD-5128E3AE14A0}"/>
              </a:ext>
            </a:extLst>
          </p:cNvPr>
          <p:cNvSpPr>
            <a:spLocks noGrp="1" noChangeArrowheads="1"/>
          </p:cNvSpPr>
          <p:nvPr>
            <p:ph type="body" idx="1"/>
          </p:nvPr>
        </p:nvSpPr>
        <p:spPr>
          <a:xfrm>
            <a:off x="162232" y="943897"/>
            <a:ext cx="11872452" cy="5609303"/>
          </a:xfrm>
        </p:spPr>
        <p:txBody>
          <a:bodyPr/>
          <a:lstStyle/>
          <a:p>
            <a:pPr eaLnBrk="1" hangingPunct="1">
              <a:buFontTx/>
              <a:buNone/>
            </a:pPr>
            <a:r>
              <a:rPr lang="en-US" altLang="en-US" dirty="0" err="1">
                <a:solidFill>
                  <a:schemeClr val="bg1"/>
                </a:solidFill>
                <a:ea typeface="ＭＳ Ｐゴシック" panose="020B0600070205080204" pitchFamily="34" charset="-128"/>
              </a:rPr>
              <a:t>Kidner</a:t>
            </a:r>
            <a:r>
              <a:rPr lang="en-US" altLang="en-US" dirty="0">
                <a:solidFill>
                  <a:schemeClr val="bg1"/>
                </a:solidFill>
                <a:ea typeface="ＭＳ Ｐゴシック" panose="020B0600070205080204" pitchFamily="34" charset="-128"/>
              </a:rPr>
              <a:t>, Derek.  </a:t>
            </a:r>
            <a:r>
              <a:rPr lang="en-US" altLang="en-US" i="1" dirty="0">
                <a:solidFill>
                  <a:schemeClr val="bg1"/>
                </a:solidFill>
                <a:ea typeface="ＭＳ Ｐゴシック" panose="020B0600070205080204" pitchFamily="34" charset="-128"/>
              </a:rPr>
              <a:t>The Wisdom of Proverbs, Job &amp; Ecclesiastes.</a:t>
            </a:r>
            <a:r>
              <a:rPr lang="en-US" altLang="en-US" dirty="0">
                <a:solidFill>
                  <a:schemeClr val="bg1"/>
                </a:solidFill>
                <a:ea typeface="ＭＳ Ｐゴシック" panose="020B0600070205080204" pitchFamily="34" charset="-128"/>
              </a:rPr>
              <a:t>  InterVarsity Press, 1985.</a:t>
            </a:r>
          </a:p>
          <a:p>
            <a:pPr eaLnBrk="1" hangingPunct="1">
              <a:buFontTx/>
              <a:buNone/>
            </a:pPr>
            <a:r>
              <a:rPr lang="en-US" altLang="en-US" dirty="0">
                <a:solidFill>
                  <a:schemeClr val="bg1"/>
                </a:solidFill>
                <a:ea typeface="ＭＳ Ｐゴシック" panose="020B0600070205080204" pitchFamily="34" charset="-128"/>
              </a:rPr>
              <a:t>Longman III, Tremper.  </a:t>
            </a:r>
            <a:r>
              <a:rPr lang="en-US" altLang="en-US" i="1" dirty="0">
                <a:solidFill>
                  <a:schemeClr val="bg1"/>
                </a:solidFill>
                <a:ea typeface="ＭＳ Ｐゴシック" panose="020B0600070205080204" pitchFamily="34" charset="-128"/>
              </a:rPr>
              <a:t>The Fear of the Lord is Wisdom.  </a:t>
            </a:r>
            <a:r>
              <a:rPr lang="en-US" altLang="en-US" dirty="0">
                <a:solidFill>
                  <a:schemeClr val="bg1"/>
                </a:solidFill>
                <a:ea typeface="ＭＳ Ｐゴシック" panose="020B0600070205080204" pitchFamily="34" charset="-128"/>
              </a:rPr>
              <a:t>Baker, 2017.</a:t>
            </a:r>
          </a:p>
          <a:p>
            <a:pPr eaLnBrk="1" hangingPunct="1">
              <a:buFontTx/>
              <a:buNone/>
            </a:pPr>
            <a:r>
              <a:rPr lang="en-US" altLang="en-US" dirty="0">
                <a:solidFill>
                  <a:schemeClr val="bg1"/>
                </a:solidFill>
                <a:ea typeface="ＭＳ Ｐゴシック" panose="020B0600070205080204" pitchFamily="34" charset="-128"/>
              </a:rPr>
              <a:t>Murphy, Roland E.  </a:t>
            </a:r>
            <a:r>
              <a:rPr lang="en-US" altLang="en-US" i="1" dirty="0">
                <a:solidFill>
                  <a:schemeClr val="bg1"/>
                </a:solidFill>
                <a:ea typeface="ＭＳ Ｐゴシック" panose="020B0600070205080204" pitchFamily="34" charset="-128"/>
              </a:rPr>
              <a:t>The Tree of Life:  An Exploration of Biblical Wisdom Literature.</a:t>
            </a:r>
            <a:r>
              <a:rPr lang="en-US" altLang="en-US" dirty="0">
                <a:solidFill>
                  <a:schemeClr val="bg1"/>
                </a:solidFill>
                <a:ea typeface="ＭＳ Ｐゴシック" panose="020B0600070205080204" pitchFamily="34" charset="-128"/>
              </a:rPr>
              <a:t>  Third Edition.  Eerdmans, 1990, 2002.</a:t>
            </a:r>
          </a:p>
          <a:p>
            <a:pPr eaLnBrk="1" hangingPunct="1">
              <a:buFontTx/>
              <a:buNone/>
            </a:pPr>
            <a:r>
              <a:rPr lang="en-US" altLang="en-US" dirty="0">
                <a:solidFill>
                  <a:schemeClr val="bg1"/>
                </a:solidFill>
                <a:ea typeface="ＭＳ Ｐゴシック" panose="020B0600070205080204" pitchFamily="34" charset="-128"/>
              </a:rPr>
              <a:t>Perdue, Leo G.  </a:t>
            </a:r>
            <a:r>
              <a:rPr lang="en-US" altLang="en-US" i="1" dirty="0">
                <a:solidFill>
                  <a:schemeClr val="bg1"/>
                </a:solidFill>
                <a:ea typeface="ＭＳ Ｐゴシック" panose="020B0600070205080204" pitchFamily="34" charset="-128"/>
              </a:rPr>
              <a:t>Wisdom &amp; Creation:  The Theology of Wisdom Literature.</a:t>
            </a:r>
            <a:r>
              <a:rPr lang="en-US" altLang="en-US" dirty="0">
                <a:solidFill>
                  <a:schemeClr val="bg1"/>
                </a:solidFill>
                <a:ea typeface="ＭＳ Ｐゴシック" panose="020B0600070205080204" pitchFamily="34" charset="-128"/>
              </a:rPr>
              <a:t>  Wipf and Stock, 2009.</a:t>
            </a:r>
          </a:p>
          <a:p>
            <a:pPr eaLnBrk="1" hangingPunct="1">
              <a:buFontTx/>
              <a:buNone/>
            </a:pPr>
            <a:r>
              <a:rPr lang="en-US" altLang="en-US" dirty="0">
                <a:solidFill>
                  <a:schemeClr val="bg1"/>
                </a:solidFill>
                <a:ea typeface="ＭＳ Ｐゴシック" panose="020B0600070205080204" pitchFamily="34" charset="-128"/>
              </a:rPr>
              <a:t>Perdue, Leo G.  </a:t>
            </a:r>
            <a:r>
              <a:rPr lang="en-US" altLang="en-US" i="1" dirty="0">
                <a:solidFill>
                  <a:schemeClr val="bg1"/>
                </a:solidFill>
                <a:ea typeface="ＭＳ Ｐゴシック" panose="020B0600070205080204" pitchFamily="34" charset="-128"/>
              </a:rPr>
              <a:t>Wisdom Literature:  A Theological History.</a:t>
            </a:r>
            <a:r>
              <a:rPr lang="en-US" altLang="en-US" dirty="0">
                <a:solidFill>
                  <a:schemeClr val="bg1"/>
                </a:solidFill>
                <a:ea typeface="ＭＳ Ｐゴシック" panose="020B0600070205080204" pitchFamily="34" charset="-128"/>
              </a:rPr>
              <a:t>  Westminster-John Knox, 2007.</a:t>
            </a:r>
          </a:p>
          <a:p>
            <a:pPr eaLnBrk="1" hangingPunct="1">
              <a:buFontTx/>
              <a:buNone/>
            </a:pPr>
            <a:r>
              <a:rPr lang="en-US" altLang="en-US" dirty="0">
                <a:solidFill>
                  <a:schemeClr val="bg1"/>
                </a:solidFill>
                <a:ea typeface="ＭＳ Ｐゴシック" panose="020B0600070205080204" pitchFamily="34" charset="-128"/>
              </a:rPr>
              <a:t>Von Rad, Gerhard.  </a:t>
            </a:r>
            <a:r>
              <a:rPr lang="en-US" altLang="en-US" i="1" dirty="0">
                <a:solidFill>
                  <a:schemeClr val="bg1"/>
                </a:solidFill>
                <a:ea typeface="ＭＳ Ｐゴシック" panose="020B0600070205080204" pitchFamily="34" charset="-128"/>
              </a:rPr>
              <a:t>Wisdom in Israel</a:t>
            </a:r>
            <a:r>
              <a:rPr lang="en-US" altLang="en-US" dirty="0">
                <a:solidFill>
                  <a:schemeClr val="bg1"/>
                </a:solidFill>
                <a:ea typeface="ＭＳ Ｐゴシック" panose="020B0600070205080204" pitchFamily="34" charset="-128"/>
              </a:rPr>
              <a:t>.  Abingdon, 1972.</a:t>
            </a:r>
          </a:p>
          <a:p>
            <a:pPr eaLnBrk="1" hangingPunct="1">
              <a:buFontTx/>
              <a:buNone/>
            </a:pPr>
            <a:endParaRPr lang="en-US" altLang="en-US" dirty="0">
              <a:solidFill>
                <a:schemeClr val="bg1"/>
              </a:solidFill>
              <a:ea typeface="ＭＳ Ｐゴシック" panose="020B0600070205080204" pitchFamily="34" charset="-128"/>
            </a:endParaRPr>
          </a:p>
        </p:txBody>
      </p:sp>
    </p:spTree>
    <p:extLst>
      <p:ext uri="{BB962C8B-B14F-4D97-AF65-F5344CB8AC3E}">
        <p14:creationId xmlns:p14="http://schemas.microsoft.com/office/powerpoint/2010/main" val="34589568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3C3E9-EC3C-6BC9-E0C5-07DAFCF80373}"/>
              </a:ext>
            </a:extLst>
          </p:cNvPr>
          <p:cNvSpPr>
            <a:spLocks noGrp="1"/>
          </p:cNvSpPr>
          <p:nvPr>
            <p:ph type="title"/>
          </p:nvPr>
        </p:nvSpPr>
        <p:spPr>
          <a:xfrm>
            <a:off x="190500" y="0"/>
            <a:ext cx="11868150" cy="1752600"/>
          </a:xfrm>
        </p:spPr>
        <p:txBody>
          <a:bodyPr/>
          <a:lstStyle/>
          <a:p>
            <a:r>
              <a:rPr lang="en-US" dirty="0">
                <a:solidFill>
                  <a:srgbClr val="FFFF00"/>
                </a:solidFill>
              </a:rPr>
              <a:t>6.  </a:t>
            </a:r>
            <a:r>
              <a:rPr lang="en-US" u="sng" dirty="0">
                <a:solidFill>
                  <a:srgbClr val="FFFF00"/>
                </a:solidFill>
              </a:rPr>
              <a:t>CONCLUSIONS</a:t>
            </a:r>
            <a:r>
              <a:rPr lang="en-US" dirty="0">
                <a:solidFill>
                  <a:srgbClr val="FFFF00"/>
                </a:solidFill>
              </a:rPr>
              <a:t> </a:t>
            </a:r>
            <a:br>
              <a:rPr lang="en-US" dirty="0">
                <a:solidFill>
                  <a:srgbClr val="FFFF00"/>
                </a:solidFill>
              </a:rPr>
            </a:br>
            <a:r>
              <a:rPr lang="en-US" dirty="0">
                <a:solidFill>
                  <a:srgbClr val="FFFF00"/>
                </a:solidFill>
              </a:rPr>
              <a:t>TO THE OT AND GOD’S WILL</a:t>
            </a:r>
          </a:p>
        </p:txBody>
      </p:sp>
      <p:sp>
        <p:nvSpPr>
          <p:cNvPr id="3" name="Content Placeholder 2">
            <a:extLst>
              <a:ext uri="{FF2B5EF4-FFF2-40B4-BE49-F238E27FC236}">
                <a16:creationId xmlns:a16="http://schemas.microsoft.com/office/drawing/2014/main" id="{473609EA-BDE6-3EAA-A2EF-F92F54AD9970}"/>
              </a:ext>
            </a:extLst>
          </p:cNvPr>
          <p:cNvSpPr>
            <a:spLocks noGrp="1"/>
          </p:cNvSpPr>
          <p:nvPr>
            <p:ph idx="1"/>
          </p:nvPr>
        </p:nvSpPr>
        <p:spPr>
          <a:xfrm>
            <a:off x="914400" y="1884218"/>
            <a:ext cx="10915650" cy="4973782"/>
          </a:xfrm>
        </p:spPr>
        <p:txBody>
          <a:bodyPr/>
          <a:lstStyle/>
          <a:p>
            <a:pPr marL="0" indent="0">
              <a:buNone/>
            </a:pPr>
            <a:r>
              <a:rPr lang="en-US" b="1" dirty="0">
                <a:solidFill>
                  <a:schemeClr val="bg1"/>
                </a:solidFill>
                <a:latin typeface="Helvetica Neue" panose="02000503000000020004" pitchFamily="2" charset="0"/>
              </a:rPr>
              <a:t>Isaiah</a:t>
            </a:r>
            <a:r>
              <a:rPr lang="en-US" b="1" dirty="0">
                <a:solidFill>
                  <a:schemeClr val="bg1"/>
                </a:solidFill>
                <a:effectLst/>
                <a:latin typeface="Helvetica Neue" panose="02000503000000020004" pitchFamily="2" charset="0"/>
              </a:rPr>
              <a:t> 8:16</a:t>
            </a:r>
            <a:r>
              <a:rPr lang="en-US" dirty="0">
                <a:solidFill>
                  <a:schemeClr val="bg1"/>
                </a:solidFill>
                <a:effectLst/>
                <a:latin typeface="Helvetica Neue Light" panose="02000403000000020004" pitchFamily="2" charset="0"/>
              </a:rPr>
              <a:t>     </a:t>
            </a:r>
            <a:r>
              <a:rPr lang="en-US" dirty="0">
                <a:solidFill>
                  <a:srgbClr val="FFFF00"/>
                </a:solidFill>
                <a:effectLst/>
                <a:latin typeface="Helvetica Neue Light" panose="02000403000000020004" pitchFamily="2" charset="0"/>
              </a:rPr>
              <a:t>Bind up the testimony</a:t>
            </a:r>
          </a:p>
          <a:p>
            <a:pPr marL="0" indent="0">
              <a:buNone/>
            </a:pPr>
            <a:r>
              <a:rPr lang="en-US" dirty="0">
                <a:solidFill>
                  <a:schemeClr val="bg1"/>
                </a:solidFill>
                <a:effectLst/>
                <a:latin typeface="Helvetica Neue Light" panose="02000403000000020004" pitchFamily="2" charset="0"/>
              </a:rPr>
              <a:t>			and </a:t>
            </a:r>
            <a:r>
              <a:rPr lang="en-US" dirty="0">
                <a:solidFill>
                  <a:srgbClr val="FFFF00"/>
                </a:solidFill>
                <a:effectLst/>
                <a:latin typeface="Helvetica Neue Light" panose="02000403000000020004" pitchFamily="2" charset="0"/>
              </a:rPr>
              <a:t>seal up the law </a:t>
            </a:r>
            <a:r>
              <a:rPr lang="en-US" dirty="0">
                <a:solidFill>
                  <a:schemeClr val="bg1"/>
                </a:solidFill>
                <a:effectLst/>
                <a:latin typeface="Helvetica Neue Light" panose="02000403000000020004" pitchFamily="2" charset="0"/>
              </a:rPr>
              <a:t>among my disciples.</a:t>
            </a:r>
            <a:endParaRPr lang="en-US" dirty="0">
              <a:solidFill>
                <a:schemeClr val="bg1"/>
              </a:solidFill>
              <a:latin typeface="Helvetica Neue Light" panose="02000403000000020004" pitchFamily="2" charset="0"/>
            </a:endParaRPr>
          </a:p>
          <a:p>
            <a:pPr marL="0" indent="0">
              <a:buNone/>
            </a:pPr>
            <a:endParaRPr lang="en-US" b="1" dirty="0">
              <a:solidFill>
                <a:schemeClr val="bg1"/>
              </a:solidFill>
              <a:effectLst/>
              <a:latin typeface="Helvetica Neue" panose="02000503000000020004" pitchFamily="2" charset="0"/>
            </a:endParaRPr>
          </a:p>
          <a:p>
            <a:pPr marL="0" indent="0">
              <a:buNone/>
            </a:pPr>
            <a:r>
              <a:rPr lang="en-US" b="1" dirty="0">
                <a:solidFill>
                  <a:schemeClr val="bg1"/>
                </a:solidFill>
                <a:effectLst/>
                <a:latin typeface="Helvetica Neue" panose="02000503000000020004" pitchFamily="2" charset="0"/>
              </a:rPr>
              <a:t>Isaiah 8:19</a:t>
            </a:r>
            <a:r>
              <a:rPr lang="en-US" dirty="0">
                <a:solidFill>
                  <a:schemeClr val="bg1"/>
                </a:solidFill>
                <a:effectLst/>
                <a:latin typeface="Helvetica Neue Light" panose="02000403000000020004" pitchFamily="2" charset="0"/>
              </a:rPr>
              <a:t>   And when they shall say unto you, Seek unto them that have familiar spirits and unto the wizards, that chirp and that mutter: should not a people seek unto their God? on behalf of the living should they seek unto the dead? </a:t>
            </a:r>
            <a:r>
              <a:rPr lang="en-US" b="1" baseline="30000" dirty="0">
                <a:solidFill>
                  <a:schemeClr val="bg1"/>
                </a:solidFill>
                <a:effectLst/>
                <a:latin typeface="Helvetica Neue" panose="02000503000000020004" pitchFamily="2" charset="0"/>
              </a:rPr>
              <a:t>20</a:t>
            </a:r>
            <a:r>
              <a:rPr lang="en-US" dirty="0">
                <a:solidFill>
                  <a:schemeClr val="bg1"/>
                </a:solidFill>
                <a:effectLst/>
                <a:latin typeface="Helvetica Neue Light" panose="02000403000000020004" pitchFamily="2" charset="0"/>
              </a:rPr>
              <a:t> </a:t>
            </a:r>
            <a:r>
              <a:rPr lang="en-US" dirty="0">
                <a:solidFill>
                  <a:srgbClr val="FFFF00"/>
                </a:solidFill>
                <a:effectLst/>
                <a:latin typeface="Helvetica Neue Light" panose="02000403000000020004" pitchFamily="2" charset="0"/>
              </a:rPr>
              <a:t>To the </a:t>
            </a:r>
            <a:r>
              <a:rPr lang="en-US" baseline="30000" dirty="0">
                <a:solidFill>
                  <a:srgbClr val="FFFF00"/>
                </a:solidFill>
                <a:effectLst/>
                <a:latin typeface="Helvetica Neue Light" panose="02000403000000020004" pitchFamily="2" charset="0"/>
              </a:rPr>
              <a:t>10</a:t>
            </a:r>
            <a:r>
              <a:rPr lang="en-US" dirty="0">
                <a:solidFill>
                  <a:srgbClr val="FFFF00"/>
                </a:solidFill>
                <a:effectLst/>
                <a:latin typeface="Helvetica Neue Light" panose="02000403000000020004" pitchFamily="2" charset="0"/>
              </a:rPr>
              <a:t>law and to the testimony! </a:t>
            </a:r>
            <a:r>
              <a:rPr lang="en-US" baseline="30000" dirty="0">
                <a:solidFill>
                  <a:srgbClr val="FFFF00"/>
                </a:solidFill>
                <a:effectLst/>
                <a:latin typeface="Helvetica Neue Light" panose="02000403000000020004" pitchFamily="2" charset="0"/>
              </a:rPr>
              <a:t>11</a:t>
            </a:r>
            <a:r>
              <a:rPr lang="en-US" dirty="0">
                <a:solidFill>
                  <a:srgbClr val="FFFF00"/>
                </a:solidFill>
                <a:effectLst/>
                <a:latin typeface="Helvetica Neue Light" panose="02000403000000020004" pitchFamily="2" charset="0"/>
              </a:rPr>
              <a:t>if they speak not according to this word, surely there is no morning for them</a:t>
            </a:r>
            <a:r>
              <a:rPr lang="en-US" dirty="0">
                <a:solidFill>
                  <a:schemeClr val="bg1"/>
                </a:solidFill>
                <a:effectLst/>
                <a:latin typeface="Helvetica Neue Light" panose="02000403000000020004" pitchFamily="2" charset="0"/>
              </a:rPr>
              <a:t>. </a:t>
            </a:r>
          </a:p>
          <a:p>
            <a:pPr marL="0" indent="0">
              <a:buNone/>
            </a:pPr>
            <a:endParaRPr lang="en-US" dirty="0">
              <a:solidFill>
                <a:schemeClr val="bg1"/>
              </a:solidFill>
              <a:effectLst/>
              <a:latin typeface="Helvetica Neue Light" panose="02000403000000020004" pitchFamily="2" charset="0"/>
            </a:endParaRPr>
          </a:p>
          <a:p>
            <a:pPr marL="0" indent="0">
              <a:buNone/>
            </a:pPr>
            <a:endParaRPr lang="en-US" dirty="0"/>
          </a:p>
        </p:txBody>
      </p:sp>
    </p:spTree>
    <p:extLst>
      <p:ext uri="{BB962C8B-B14F-4D97-AF65-F5344CB8AC3E}">
        <p14:creationId xmlns:p14="http://schemas.microsoft.com/office/powerpoint/2010/main" val="752268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6B82018A-03FA-66F3-5F44-8D104F6DC156}"/>
              </a:ext>
            </a:extLst>
          </p:cNvPr>
          <p:cNvSpPr>
            <a:spLocks noGrp="1" noChangeArrowheads="1"/>
          </p:cNvSpPr>
          <p:nvPr>
            <p:ph type="title"/>
          </p:nvPr>
        </p:nvSpPr>
        <p:spPr>
          <a:xfrm>
            <a:off x="238539" y="0"/>
            <a:ext cx="11589026" cy="1490870"/>
          </a:xfrm>
        </p:spPr>
        <p:txBody>
          <a:bodyPr/>
          <a:lstStyle/>
          <a:p>
            <a:pPr eaLnBrk="1" hangingPunct="1"/>
            <a:r>
              <a:rPr lang="en-US" altLang="en-US" dirty="0">
                <a:solidFill>
                  <a:srgbClr val="FFFF00"/>
                </a:solidFill>
                <a:ea typeface="ＭＳ Ｐゴシック" panose="020B0600070205080204" pitchFamily="34" charset="-128"/>
              </a:rPr>
              <a:t>1.  OLD TESTAMENT </a:t>
            </a:r>
            <a:r>
              <a:rPr lang="en-US" altLang="en-US" u="sng" dirty="0">
                <a:solidFill>
                  <a:srgbClr val="FFFF00"/>
                </a:solidFill>
                <a:ea typeface="ＭＳ Ｐゴシック" panose="020B0600070205080204" pitchFamily="34" charset="-128"/>
              </a:rPr>
              <a:t>PATTERNS</a:t>
            </a:r>
            <a:r>
              <a:rPr lang="en-US" altLang="en-US" dirty="0">
                <a:solidFill>
                  <a:srgbClr val="FFFF00"/>
                </a:solidFill>
                <a:ea typeface="ＭＳ Ｐゴシック" panose="020B0600070205080204" pitchFamily="34" charset="-128"/>
              </a:rPr>
              <a:t> FOR KNOWING GOD’S WILL</a:t>
            </a:r>
          </a:p>
        </p:txBody>
      </p:sp>
      <p:sp>
        <p:nvSpPr>
          <p:cNvPr id="96259" name="Rectangle 3">
            <a:extLst>
              <a:ext uri="{FF2B5EF4-FFF2-40B4-BE49-F238E27FC236}">
                <a16:creationId xmlns:a16="http://schemas.microsoft.com/office/drawing/2014/main" id="{8AE9ECBA-B7A2-EFE8-1731-EB1B4F3B0F75}"/>
              </a:ext>
            </a:extLst>
          </p:cNvPr>
          <p:cNvSpPr>
            <a:spLocks noGrp="1" noChangeArrowheads="1"/>
          </p:cNvSpPr>
          <p:nvPr>
            <p:ph type="body" idx="1"/>
          </p:nvPr>
        </p:nvSpPr>
        <p:spPr>
          <a:xfrm>
            <a:off x="238539" y="1669774"/>
            <a:ext cx="11767931" cy="5188226"/>
          </a:xfrm>
        </p:spPr>
        <p:txBody>
          <a:bodyPr/>
          <a:lstStyle/>
          <a:p>
            <a:pPr marL="0" indent="0" eaLnBrk="1" hangingPunct="1">
              <a:buNone/>
            </a:pPr>
            <a:r>
              <a:rPr lang="en-US" altLang="en-US" dirty="0">
                <a:solidFill>
                  <a:schemeClr val="bg1"/>
                </a:solidFill>
                <a:ea typeface="ＭＳ Ｐゴシック" panose="020B0600070205080204" pitchFamily="34" charset="-128"/>
              </a:rPr>
              <a:t>1a.	DIRECT REVELATION...Pre-Mosaic, Oral transmission.</a:t>
            </a:r>
          </a:p>
          <a:p>
            <a:pPr marL="0" indent="0" eaLnBrk="1" hangingPunct="1">
              <a:buNone/>
            </a:pPr>
            <a:r>
              <a:rPr lang="en-US" altLang="en-US" dirty="0">
                <a:solidFill>
                  <a:schemeClr val="bg1"/>
                </a:solidFill>
                <a:ea typeface="ＭＳ Ｐゴシック" panose="020B0600070205080204" pitchFamily="34" charset="-128"/>
              </a:rPr>
              <a:t>		Garden, Noah, Abraham, Lot, Melchizedek, </a:t>
            </a:r>
            <a:r>
              <a:rPr lang="en-US" altLang="en-US" dirty="0" err="1">
                <a:solidFill>
                  <a:schemeClr val="bg1"/>
                </a:solidFill>
                <a:ea typeface="ＭＳ Ｐゴシック" panose="020B0600070205080204" pitchFamily="34" charset="-128"/>
              </a:rPr>
              <a:t>Baalam</a:t>
            </a:r>
            <a:r>
              <a:rPr lang="en-US" altLang="en-US" dirty="0">
                <a:solidFill>
                  <a:schemeClr val="bg1"/>
                </a:solidFill>
                <a:ea typeface="ＭＳ Ｐゴシック" panose="020B0600070205080204" pitchFamily="34" charset="-128"/>
              </a:rPr>
              <a:t>!</a:t>
            </a:r>
          </a:p>
          <a:p>
            <a:pPr marL="0" indent="0" eaLnBrk="1" hangingPunct="1">
              <a:buNone/>
            </a:pPr>
            <a:endParaRPr lang="en-US" altLang="en-US" dirty="0">
              <a:solidFill>
                <a:schemeClr val="bg1"/>
              </a:solidFill>
              <a:ea typeface="ＭＳ Ｐゴシック" panose="020B0600070205080204" pitchFamily="34" charset="-128"/>
            </a:endParaRPr>
          </a:p>
          <a:p>
            <a:pPr marL="0" indent="0" eaLnBrk="1" hangingPunct="1">
              <a:buNone/>
            </a:pPr>
            <a:r>
              <a:rPr lang="en-US" altLang="en-US" dirty="0">
                <a:solidFill>
                  <a:schemeClr val="bg1"/>
                </a:solidFill>
                <a:ea typeface="ＭＳ Ｐゴシック" panose="020B0600070205080204" pitchFamily="34" charset="-128"/>
              </a:rPr>
              <a:t>2a.	DIRECT REVELATION...Codified into Scripture by Moses and 	the Prophets.</a:t>
            </a:r>
          </a:p>
          <a:p>
            <a:pPr marL="0" indent="0" eaLnBrk="1" hangingPunct="1">
              <a:buNone/>
            </a:pPr>
            <a:endParaRPr lang="en-US" altLang="en-US" dirty="0">
              <a:solidFill>
                <a:schemeClr val="bg1"/>
              </a:solidFill>
              <a:ea typeface="ＭＳ Ｐゴシック" panose="020B0600070205080204" pitchFamily="34" charset="-128"/>
            </a:endParaRPr>
          </a:p>
          <a:p>
            <a:pPr marL="0" indent="0" eaLnBrk="1" hangingPunct="1">
              <a:buNone/>
            </a:pPr>
            <a:r>
              <a:rPr lang="en-US" altLang="en-US" dirty="0">
                <a:solidFill>
                  <a:schemeClr val="bg1"/>
                </a:solidFill>
                <a:ea typeface="ＭＳ Ｐゴシック" panose="020B0600070205080204" pitchFamily="34" charset="-128"/>
              </a:rPr>
              <a:t>2a.  Ancillary product: 	“VALUES DEPOSIT” Developed from 	the oral and codified direct revelation.  Cf. Lot Narrative and 	Wisdom literature.</a:t>
            </a:r>
          </a:p>
          <a:p>
            <a:pPr marL="0" indent="0" eaLnBrk="1" hangingPunct="1">
              <a:buNone/>
            </a:pPr>
            <a:endParaRPr lang="en-US" altLang="en-US" dirty="0">
              <a:solidFill>
                <a:schemeClr val="bg1"/>
              </a:solidFill>
              <a:ea typeface="ＭＳ Ｐゴシック" panose="020B0600070205080204" pitchFamily="34" charset="-128"/>
            </a:endParaRPr>
          </a:p>
          <a:p>
            <a:pPr marL="0" indent="0" eaLnBrk="1" hangingPunct="1">
              <a:buNone/>
            </a:pPr>
            <a:r>
              <a:rPr lang="en-US" altLang="en-US" dirty="0">
                <a:solidFill>
                  <a:schemeClr val="bg1"/>
                </a:solidFill>
                <a:ea typeface="ＭＳ Ｐゴシック" panose="020B0600070205080204" pitchFamily="34" charset="-128"/>
              </a:rPr>
              <a:t>3a.	SPECIAL PROVISIONS during Priestly period.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96258"/>
                                        </p:tgtEl>
                                        <p:attrNameLst>
                                          <p:attrName>style.visibility</p:attrName>
                                        </p:attrNameLst>
                                      </p:cBhvr>
                                      <p:to>
                                        <p:strVal val="visible"/>
                                      </p:to>
                                    </p:set>
                                    <p:anim calcmode="discrete" valueType="clr">
                                      <p:cBhvr override="childStyle">
                                        <p:cTn id="7" dur="80"/>
                                        <p:tgtEl>
                                          <p:spTgt spid="9625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6258"/>
                                        </p:tgtEl>
                                        <p:attrNameLst>
                                          <p:attrName>fillcolor</p:attrName>
                                        </p:attrNameLst>
                                      </p:cBhvr>
                                      <p:tavLst>
                                        <p:tav tm="0">
                                          <p:val>
                                            <p:clrVal>
                                              <a:schemeClr val="accent2"/>
                                            </p:clrVal>
                                          </p:val>
                                        </p:tav>
                                        <p:tav tm="50000">
                                          <p:val>
                                            <p:clrVal>
                                              <a:schemeClr val="hlink"/>
                                            </p:clrVal>
                                          </p:val>
                                        </p:tav>
                                      </p:tavLst>
                                    </p:anim>
                                    <p:set>
                                      <p:cBhvr>
                                        <p:cTn id="9" dur="80"/>
                                        <p:tgtEl>
                                          <p:spTgt spid="9625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4" presetClass="entr" presetSubtype="0" fill="hold" nodeType="clickEffect">
                                  <p:stCondLst>
                                    <p:cond delay="0"/>
                                  </p:stCondLst>
                                  <p:childTnLst>
                                    <p:set>
                                      <p:cBhvr>
                                        <p:cTn id="13" dur="1" fill="hold">
                                          <p:stCondLst>
                                            <p:cond delay="0"/>
                                          </p:stCondLst>
                                        </p:cTn>
                                        <p:tgtEl>
                                          <p:spTgt spid="96259">
                                            <p:txEl>
                                              <p:pRg st="0" end="0"/>
                                            </p:txEl>
                                          </p:spTgt>
                                        </p:tgtEl>
                                        <p:attrNameLst>
                                          <p:attrName>style.visibility</p:attrName>
                                        </p:attrNameLst>
                                      </p:cBhvr>
                                      <p:to>
                                        <p:strVal val="visible"/>
                                      </p:to>
                                    </p:set>
                                    <p:anim to="" calcmode="lin" valueType="num">
                                      <p:cBhvr>
                                        <p:cTn id="14" dur="1" fill="hold"/>
                                        <p:tgtEl>
                                          <p:spTgt spid="96259">
                                            <p:txEl>
                                              <p:pRg st="0" end="0"/>
                                            </p:txEl>
                                          </p:spTgt>
                                        </p:tgtEl>
                                        <p:attrNameLst>
                                          <p:attrName/>
                                        </p:attrNameLst>
                                      </p:cBhvr>
                                    </p:anim>
                                  </p:childTnLst>
                                </p:cTn>
                              </p:par>
                            </p:childTnLst>
                          </p:cTn>
                        </p:par>
                      </p:childTnLst>
                    </p:cTn>
                  </p:par>
                  <p:par>
                    <p:cTn id="15" fill="hold">
                      <p:stCondLst>
                        <p:cond delay="indefinite"/>
                      </p:stCondLst>
                      <p:childTnLst>
                        <p:par>
                          <p:cTn id="16" fill="hold">
                            <p:stCondLst>
                              <p:cond delay="0"/>
                            </p:stCondLst>
                            <p:childTnLst>
                              <p:par>
                                <p:cTn id="17" presetID="24" presetClass="entr" presetSubtype="0" fill="hold" nodeType="clickEffect">
                                  <p:stCondLst>
                                    <p:cond delay="0"/>
                                  </p:stCondLst>
                                  <p:childTnLst>
                                    <p:set>
                                      <p:cBhvr>
                                        <p:cTn id="18" dur="1" fill="hold">
                                          <p:stCondLst>
                                            <p:cond delay="0"/>
                                          </p:stCondLst>
                                        </p:cTn>
                                        <p:tgtEl>
                                          <p:spTgt spid="96259">
                                            <p:txEl>
                                              <p:pRg st="1" end="1"/>
                                            </p:txEl>
                                          </p:spTgt>
                                        </p:tgtEl>
                                        <p:attrNameLst>
                                          <p:attrName>style.visibility</p:attrName>
                                        </p:attrNameLst>
                                      </p:cBhvr>
                                      <p:to>
                                        <p:strVal val="visible"/>
                                      </p:to>
                                    </p:set>
                                    <p:anim to="" calcmode="lin" valueType="num">
                                      <p:cBhvr>
                                        <p:cTn id="19" dur="1" fill="hold"/>
                                        <p:tgtEl>
                                          <p:spTgt spid="96259">
                                            <p:txEl>
                                              <p:pRg st="1" end="1"/>
                                            </p:txEl>
                                          </p:spTgt>
                                        </p:tgtEl>
                                        <p:attrNameLst>
                                          <p:attrName/>
                                        </p:attrNameLst>
                                      </p:cBhvr>
                                    </p:anim>
                                  </p:childTnLst>
                                </p:cTn>
                              </p:par>
                            </p:childTnLst>
                          </p:cTn>
                        </p:par>
                      </p:childTnLst>
                    </p:cTn>
                  </p:par>
                  <p:par>
                    <p:cTn id="20" fill="hold">
                      <p:stCondLst>
                        <p:cond delay="indefinite"/>
                      </p:stCondLst>
                      <p:childTnLst>
                        <p:par>
                          <p:cTn id="21" fill="hold">
                            <p:stCondLst>
                              <p:cond delay="0"/>
                            </p:stCondLst>
                            <p:childTnLst>
                              <p:par>
                                <p:cTn id="22" presetID="24" presetClass="entr" presetSubtype="0" fill="hold" nodeType="clickEffect">
                                  <p:stCondLst>
                                    <p:cond delay="0"/>
                                  </p:stCondLst>
                                  <p:childTnLst>
                                    <p:set>
                                      <p:cBhvr>
                                        <p:cTn id="23" dur="1" fill="hold">
                                          <p:stCondLst>
                                            <p:cond delay="0"/>
                                          </p:stCondLst>
                                        </p:cTn>
                                        <p:tgtEl>
                                          <p:spTgt spid="96259">
                                            <p:txEl>
                                              <p:pRg st="3" end="3"/>
                                            </p:txEl>
                                          </p:spTgt>
                                        </p:tgtEl>
                                        <p:attrNameLst>
                                          <p:attrName>style.visibility</p:attrName>
                                        </p:attrNameLst>
                                      </p:cBhvr>
                                      <p:to>
                                        <p:strVal val="visible"/>
                                      </p:to>
                                    </p:set>
                                    <p:anim to="" calcmode="lin" valueType="num">
                                      <p:cBhvr>
                                        <p:cTn id="24" dur="1" fill="hold"/>
                                        <p:tgtEl>
                                          <p:spTgt spid="96259">
                                            <p:txEl>
                                              <p:pRg st="3" end="3"/>
                                            </p:txEl>
                                          </p:spTgt>
                                        </p:tgtEl>
                                        <p:attrNameLst>
                                          <p:attrName/>
                                        </p:attrNameLst>
                                      </p:cBhvr>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4" presetClass="entr" presetSubtype="0" fill="hold" nodeType="clickEffect">
                                  <p:stCondLst>
                                    <p:cond delay="0"/>
                                  </p:stCondLst>
                                  <p:childTnLst>
                                    <p:set>
                                      <p:cBhvr>
                                        <p:cTn id="28" dur="1" fill="hold">
                                          <p:stCondLst>
                                            <p:cond delay="0"/>
                                          </p:stCondLst>
                                        </p:cTn>
                                        <p:tgtEl>
                                          <p:spTgt spid="96259">
                                            <p:txEl>
                                              <p:pRg st="5" end="5"/>
                                            </p:txEl>
                                          </p:spTgt>
                                        </p:tgtEl>
                                        <p:attrNameLst>
                                          <p:attrName>style.visibility</p:attrName>
                                        </p:attrNameLst>
                                      </p:cBhvr>
                                      <p:to>
                                        <p:strVal val="visible"/>
                                      </p:to>
                                    </p:set>
                                    <p:anim to="" calcmode="lin" valueType="num">
                                      <p:cBhvr>
                                        <p:cTn id="29" dur="1" fill="hold"/>
                                        <p:tgtEl>
                                          <p:spTgt spid="96259">
                                            <p:txEl>
                                              <p:pRg st="5" end="5"/>
                                            </p:txEl>
                                          </p:spTgt>
                                        </p:tgtEl>
                                        <p:attrNameLst>
                                          <p:attrName/>
                                        </p:attrNameLst>
                                      </p:cBhvr>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4" presetClass="entr" presetSubtype="0" fill="hold" nodeType="clickEffect">
                                  <p:stCondLst>
                                    <p:cond delay="0"/>
                                  </p:stCondLst>
                                  <p:childTnLst>
                                    <p:set>
                                      <p:cBhvr>
                                        <p:cTn id="33" dur="1" fill="hold">
                                          <p:stCondLst>
                                            <p:cond delay="0"/>
                                          </p:stCondLst>
                                        </p:cTn>
                                        <p:tgtEl>
                                          <p:spTgt spid="96259">
                                            <p:txEl>
                                              <p:pRg st="7" end="7"/>
                                            </p:txEl>
                                          </p:spTgt>
                                        </p:tgtEl>
                                        <p:attrNameLst>
                                          <p:attrName>style.visibility</p:attrName>
                                        </p:attrNameLst>
                                      </p:cBhvr>
                                      <p:to>
                                        <p:strVal val="visible"/>
                                      </p:to>
                                    </p:set>
                                    <p:anim to="" calcmode="lin" valueType="num">
                                      <p:cBhvr>
                                        <p:cTn id="34" dur="1" fill="hold"/>
                                        <p:tgtEl>
                                          <p:spTgt spid="96259">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p:bldP spid="9625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704BCE30-F7A0-7C66-90BB-5BA42987BC7C}"/>
              </a:ext>
            </a:extLst>
          </p:cNvPr>
          <p:cNvSpPr>
            <a:spLocks noGrp="1" noChangeArrowheads="1"/>
          </p:cNvSpPr>
          <p:nvPr>
            <p:ph type="title"/>
          </p:nvPr>
        </p:nvSpPr>
        <p:spPr>
          <a:xfrm>
            <a:off x="0" y="-209550"/>
            <a:ext cx="12192000" cy="1657350"/>
          </a:xfrm>
        </p:spPr>
        <p:txBody>
          <a:bodyPr/>
          <a:lstStyle/>
          <a:p>
            <a:pPr eaLnBrk="1" hangingPunct="1"/>
            <a:r>
              <a:rPr lang="en-US" altLang="en-US" dirty="0">
                <a:solidFill>
                  <a:schemeClr val="bg1"/>
                </a:solidFill>
                <a:ea typeface="ＭＳ Ｐゴシック" panose="020B0600070205080204" pitchFamily="34" charset="-128"/>
              </a:rPr>
              <a:t>OT </a:t>
            </a:r>
            <a:r>
              <a:rPr lang="en-US" altLang="en-US" dirty="0">
                <a:solidFill>
                  <a:srgbClr val="FFFF00"/>
                </a:solidFill>
                <a:ea typeface="ＭＳ Ｐゴシック" panose="020B0600070205080204" pitchFamily="34" charset="-128"/>
              </a:rPr>
              <a:t>PATTERNS</a:t>
            </a:r>
            <a:r>
              <a:rPr lang="en-US" altLang="en-US" dirty="0">
                <a:solidFill>
                  <a:schemeClr val="bg1"/>
                </a:solidFill>
                <a:ea typeface="ＭＳ Ｐゴシック" panose="020B0600070205080204" pitchFamily="34" charset="-128"/>
              </a:rPr>
              <a:t> FOR KNOWING GOD’S WILL:</a:t>
            </a:r>
            <a:br>
              <a:rPr lang="en-US" altLang="en-US" dirty="0">
                <a:solidFill>
                  <a:schemeClr val="bg1"/>
                </a:solidFill>
                <a:ea typeface="ＭＳ Ｐゴシック" panose="020B0600070205080204" pitchFamily="34" charset="-128"/>
              </a:rPr>
            </a:br>
            <a:r>
              <a:rPr lang="en-US" altLang="en-US" i="1" dirty="0">
                <a:solidFill>
                  <a:srgbClr val="FFC000"/>
                </a:solidFill>
                <a:ea typeface="ＭＳ Ｐゴシック" panose="020B0600070205080204" pitchFamily="34" charset="-128"/>
              </a:rPr>
              <a:t>DIRECT REVELATION </a:t>
            </a:r>
            <a:r>
              <a:rPr lang="en-US" altLang="en-US" i="1" dirty="0">
                <a:solidFill>
                  <a:srgbClr val="FFFF00"/>
                </a:solidFill>
                <a:ea typeface="ＭＳ Ｐゴシック" panose="020B0600070205080204" pitchFamily="34" charset="-128"/>
              </a:rPr>
              <a:t>[SEE SUPP. NOTES]</a:t>
            </a:r>
            <a:endParaRPr lang="en-US" altLang="en-US" i="1" dirty="0">
              <a:solidFill>
                <a:srgbClr val="FFC000"/>
              </a:solidFill>
              <a:ea typeface="ＭＳ Ｐゴシック" panose="020B0600070205080204" pitchFamily="34" charset="-128"/>
            </a:endParaRPr>
          </a:p>
        </p:txBody>
      </p:sp>
      <p:sp>
        <p:nvSpPr>
          <p:cNvPr id="102403" name="Rectangle 3">
            <a:extLst>
              <a:ext uri="{FF2B5EF4-FFF2-40B4-BE49-F238E27FC236}">
                <a16:creationId xmlns:a16="http://schemas.microsoft.com/office/drawing/2014/main" id="{06B8F222-6E39-ABD8-732F-980D3A9BFCA5}"/>
              </a:ext>
            </a:extLst>
          </p:cNvPr>
          <p:cNvSpPr>
            <a:spLocks noGrp="1" noChangeArrowheads="1"/>
          </p:cNvSpPr>
          <p:nvPr>
            <p:ph type="body" idx="1"/>
          </p:nvPr>
        </p:nvSpPr>
        <p:spPr>
          <a:xfrm>
            <a:off x="0" y="1238250"/>
            <a:ext cx="12192000" cy="5619750"/>
          </a:xfrm>
        </p:spPr>
        <p:txBody>
          <a:bodyPr/>
          <a:lstStyle/>
          <a:p>
            <a:pPr eaLnBrk="1" hangingPunct="1"/>
            <a:r>
              <a:rPr lang="en-US" altLang="en-US" dirty="0">
                <a:solidFill>
                  <a:schemeClr val="bg1"/>
                </a:solidFill>
                <a:ea typeface="ＭＳ Ｐゴシック" panose="020B0600070205080204" pitchFamily="34" charset="-128"/>
              </a:rPr>
              <a:t>MOSES CODIFIES THE </a:t>
            </a:r>
            <a:r>
              <a:rPr lang="en-US" altLang="en-US" dirty="0">
                <a:solidFill>
                  <a:srgbClr val="FFFF00"/>
                </a:solidFill>
                <a:ea typeface="ＭＳ Ｐゴシック" panose="020B0600070205080204" pitchFamily="34" charset="-128"/>
              </a:rPr>
              <a:t>ORAL</a:t>
            </a:r>
            <a:r>
              <a:rPr lang="en-US" altLang="en-US" dirty="0">
                <a:solidFill>
                  <a:schemeClr val="bg1"/>
                </a:solidFill>
                <a:ea typeface="ＭＳ Ｐゴシック" panose="020B0600070205080204" pitchFamily="34" charset="-128"/>
              </a:rPr>
              <a:t> </a:t>
            </a:r>
            <a:r>
              <a:rPr lang="en-US" altLang="en-US" dirty="0">
                <a:solidFill>
                  <a:srgbClr val="FFFF00"/>
                </a:solidFill>
                <a:ea typeface="ＭＳ Ｐゴシック" panose="020B0600070205080204" pitchFamily="34" charset="-128"/>
              </a:rPr>
              <a:t>PRE-MOSAIC</a:t>
            </a:r>
            <a:r>
              <a:rPr lang="en-US" altLang="en-US" dirty="0">
                <a:solidFill>
                  <a:schemeClr val="bg1"/>
                </a:solidFill>
                <a:ea typeface="ＭＳ Ｐゴシック" panose="020B0600070205080204" pitchFamily="34" charset="-128"/>
              </a:rPr>
              <a:t>  REDEMPTIVE HISTORY ... PRE-ABRAHAM; ABRAHAM; MELCHIZEDEK; BALAAM; THE PATRIARCHS; JOSEPH’S ERA; MOSES PRE-Si</a:t>
            </a:r>
          </a:p>
          <a:p>
            <a:pPr eaLnBrk="1" hangingPunct="1"/>
            <a:r>
              <a:rPr lang="en-US" altLang="en-US" dirty="0">
                <a:solidFill>
                  <a:srgbClr val="FFFF00"/>
                </a:solidFill>
                <a:ea typeface="ＭＳ Ｐゴシック" panose="020B0600070205080204" pitchFamily="34" charset="-128"/>
              </a:rPr>
              <a:t>MOSES</a:t>
            </a:r>
            <a:r>
              <a:rPr lang="en-US" altLang="en-US" dirty="0">
                <a:solidFill>
                  <a:schemeClr val="bg1"/>
                </a:solidFill>
                <a:ea typeface="ＭＳ Ｐゴシック" panose="020B0600070205080204" pitchFamily="34" charset="-128"/>
              </a:rPr>
              <a:t>, SINAI AND THE TORAH...</a:t>
            </a:r>
            <a:r>
              <a:rPr lang="en-US" altLang="en-US" dirty="0">
                <a:solidFill>
                  <a:srgbClr val="FFFF00"/>
                </a:solidFill>
                <a:ea typeface="ＭＳ Ｐゴシック" panose="020B0600070205080204" pitchFamily="34" charset="-128"/>
              </a:rPr>
              <a:t>WRITTEN SCRIPTURE</a:t>
            </a:r>
            <a:r>
              <a:rPr lang="en-US" altLang="en-US" dirty="0">
                <a:solidFill>
                  <a:schemeClr val="bg1"/>
                </a:solidFill>
                <a:ea typeface="ＭＳ Ｐゴシック" panose="020B0600070205080204" pitchFamily="34" charset="-128"/>
              </a:rPr>
              <a:t> (</a:t>
            </a:r>
            <a:r>
              <a:rPr lang="en-US" altLang="en-US" dirty="0" err="1">
                <a:solidFill>
                  <a:schemeClr val="bg1"/>
                </a:solidFill>
                <a:ea typeface="ＭＳ Ｐゴシック" panose="020B0600070205080204" pitchFamily="34" charset="-128"/>
              </a:rPr>
              <a:t>Deut</a:t>
            </a:r>
            <a:r>
              <a:rPr lang="en-US" altLang="en-US" dirty="0">
                <a:solidFill>
                  <a:schemeClr val="bg1"/>
                </a:solidFill>
                <a:ea typeface="ＭＳ Ｐゴシック" panose="020B0600070205080204" pitchFamily="34" charset="-128"/>
              </a:rPr>
              <a:t> 6:4-9; 8:3; Josh 1:7-8)</a:t>
            </a:r>
          </a:p>
          <a:p>
            <a:pPr eaLnBrk="1" hangingPunct="1"/>
            <a:r>
              <a:rPr lang="en-US" altLang="en-US" dirty="0">
                <a:solidFill>
                  <a:srgbClr val="FFFF00"/>
                </a:solidFill>
                <a:ea typeface="ＭＳ Ｐゴシック" panose="020B0600070205080204" pitchFamily="34" charset="-128"/>
              </a:rPr>
              <a:t>POST-MOSES ... </a:t>
            </a:r>
            <a:r>
              <a:rPr lang="en-US" altLang="en-US" dirty="0">
                <a:solidFill>
                  <a:schemeClr val="bg1"/>
                </a:solidFill>
                <a:ea typeface="ＭＳ Ｐゴシック" panose="020B0600070205080204" pitchFamily="34" charset="-128"/>
              </a:rPr>
              <a:t>GOD DISCLOSED HIMSELF TO A VARIETY OF REPRESENTATIVES (Priests; Judges; non-writing prophets; writing Prophets; key individuals...)</a:t>
            </a:r>
          </a:p>
          <a:p>
            <a:pPr eaLnBrk="1" hangingPunct="1"/>
            <a:r>
              <a:rPr lang="en-US" altLang="en-US" dirty="0">
                <a:solidFill>
                  <a:schemeClr val="bg1"/>
                </a:solidFill>
                <a:ea typeface="ＭＳ Ｐゴシック" panose="020B0600070205080204" pitchFamily="34" charset="-128"/>
              </a:rPr>
              <a:t>NOTE...patterns of revelation are by God’s discretion, not “believers” solicitation.</a:t>
            </a:r>
            <a:endParaRPr lang="en-US" altLang="en-US" dirty="0">
              <a:solidFill>
                <a:srgbClr val="FFFF00"/>
              </a:solidFill>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02402"/>
                                        </p:tgtEl>
                                        <p:attrNameLst>
                                          <p:attrName>style.visibility</p:attrName>
                                        </p:attrNameLst>
                                      </p:cBhvr>
                                      <p:to>
                                        <p:strVal val="visible"/>
                                      </p:to>
                                    </p:set>
                                    <p:anim calcmode="lin" valueType="num">
                                      <p:cBhvr>
                                        <p:cTn id="7" dur="1000" fill="hold"/>
                                        <p:tgtEl>
                                          <p:spTgt spid="10240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0240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02402"/>
                                        </p:tgtEl>
                                        <p:attrNameLst>
                                          <p:attrName>ppt_y</p:attrName>
                                        </p:attrNameLst>
                                      </p:cBhvr>
                                      <p:tavLst>
                                        <p:tav tm="0">
                                          <p:val>
                                            <p:strVal val="#ppt_y"/>
                                          </p:val>
                                        </p:tav>
                                        <p:tav tm="100000">
                                          <p:val>
                                            <p:strVal val="#ppt_y"/>
                                          </p:val>
                                        </p:tav>
                                      </p:tavLst>
                                    </p:anim>
                                    <p:animEffect transition="in" filter="fade">
                                      <p:cBhvr>
                                        <p:cTn id="10" dur="1000"/>
                                        <p:tgtEl>
                                          <p:spTgt spid="10240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7" presetClass="entr" presetSubtype="4" fill="hold" nodeType="clickEffect">
                                  <p:stCondLst>
                                    <p:cond delay="0"/>
                                  </p:stCondLst>
                                  <p:childTnLst>
                                    <p:set>
                                      <p:cBhvr>
                                        <p:cTn id="14" dur="1" fill="hold">
                                          <p:stCondLst>
                                            <p:cond delay="0"/>
                                          </p:stCondLst>
                                        </p:cTn>
                                        <p:tgtEl>
                                          <p:spTgt spid="102403">
                                            <p:txEl>
                                              <p:pRg st="0" end="0"/>
                                            </p:txEl>
                                          </p:spTgt>
                                        </p:tgtEl>
                                        <p:attrNameLst>
                                          <p:attrName>style.visibility</p:attrName>
                                        </p:attrNameLst>
                                      </p:cBhvr>
                                      <p:to>
                                        <p:strVal val="visible"/>
                                      </p:to>
                                    </p:set>
                                    <p:anim calcmode="lin" valueType="num">
                                      <p:cBhvr additive="base">
                                        <p:cTn id="15" dur="50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102403">
                                            <p:txEl>
                                              <p:pRg st="0" end="0"/>
                                            </p:txEl>
                                          </p:spTgt>
                                        </p:tgtEl>
                                        <p:attrNameLst>
                                          <p:attrName>ppt_y</p:attrName>
                                        </p:attrNameLst>
                                      </p:cBhvr>
                                      <p:tavLst>
                                        <p:tav tm="0">
                                          <p:val>
                                            <p:strVal val="1+#ppt_h/2"/>
                                          </p:val>
                                        </p:tav>
                                        <p:tav tm="100000">
                                          <p:val>
                                            <p:strVal val="#ppt_y"/>
                                          </p:val>
                                        </p:tav>
                                      </p:tavLst>
                                    </p:anim>
                                  </p:childTnLst>
                                </p:cTn>
                              </p:par>
                              <p:par>
                                <p:cTn id="17" presetID="7" presetClass="entr" presetSubtype="4" fill="hold" nodeType="withEffect">
                                  <p:stCondLst>
                                    <p:cond delay="0"/>
                                  </p:stCondLst>
                                  <p:childTnLst>
                                    <p:set>
                                      <p:cBhvr>
                                        <p:cTn id="18" dur="1" fill="hold">
                                          <p:stCondLst>
                                            <p:cond delay="0"/>
                                          </p:stCondLst>
                                        </p:cTn>
                                        <p:tgtEl>
                                          <p:spTgt spid="102403">
                                            <p:txEl>
                                              <p:pRg st="1" end="1"/>
                                            </p:txEl>
                                          </p:spTgt>
                                        </p:tgtEl>
                                        <p:attrNameLst>
                                          <p:attrName>style.visibility</p:attrName>
                                        </p:attrNameLst>
                                      </p:cBhvr>
                                      <p:to>
                                        <p:strVal val="visible"/>
                                      </p:to>
                                    </p:set>
                                    <p:anim calcmode="lin" valueType="num">
                                      <p:cBhvr additive="base">
                                        <p:cTn id="19" dur="5000" fill="hold"/>
                                        <p:tgtEl>
                                          <p:spTgt spid="102403">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102403">
                                            <p:txEl>
                                              <p:pRg st="1" end="1"/>
                                            </p:txEl>
                                          </p:spTgt>
                                        </p:tgtEl>
                                        <p:attrNameLst>
                                          <p:attrName>ppt_y</p:attrName>
                                        </p:attrNameLst>
                                      </p:cBhvr>
                                      <p:tavLst>
                                        <p:tav tm="0">
                                          <p:val>
                                            <p:strVal val="1+#ppt_h/2"/>
                                          </p:val>
                                        </p:tav>
                                        <p:tav tm="100000">
                                          <p:val>
                                            <p:strVal val="#ppt_y"/>
                                          </p:val>
                                        </p:tav>
                                      </p:tavLst>
                                    </p:anim>
                                  </p:childTnLst>
                                </p:cTn>
                              </p:par>
                              <p:par>
                                <p:cTn id="21" presetID="7" presetClass="entr" presetSubtype="4" fill="hold" nodeType="withEffect">
                                  <p:stCondLst>
                                    <p:cond delay="0"/>
                                  </p:stCondLst>
                                  <p:childTnLst>
                                    <p:set>
                                      <p:cBhvr>
                                        <p:cTn id="22" dur="1" fill="hold">
                                          <p:stCondLst>
                                            <p:cond delay="0"/>
                                          </p:stCondLst>
                                        </p:cTn>
                                        <p:tgtEl>
                                          <p:spTgt spid="102403">
                                            <p:txEl>
                                              <p:pRg st="2" end="2"/>
                                            </p:txEl>
                                          </p:spTgt>
                                        </p:tgtEl>
                                        <p:attrNameLst>
                                          <p:attrName>style.visibility</p:attrName>
                                        </p:attrNameLst>
                                      </p:cBhvr>
                                      <p:to>
                                        <p:strVal val="visible"/>
                                      </p:to>
                                    </p:set>
                                    <p:anim calcmode="lin" valueType="num">
                                      <p:cBhvr additive="base">
                                        <p:cTn id="23" dur="5000" fill="hold"/>
                                        <p:tgtEl>
                                          <p:spTgt spid="102403">
                                            <p:txEl>
                                              <p:pRg st="2" end="2"/>
                                            </p:txEl>
                                          </p:spTgt>
                                        </p:tgtEl>
                                        <p:attrNameLst>
                                          <p:attrName>ppt_x</p:attrName>
                                        </p:attrNameLst>
                                      </p:cBhvr>
                                      <p:tavLst>
                                        <p:tav tm="0">
                                          <p:val>
                                            <p:strVal val="#ppt_x"/>
                                          </p:val>
                                        </p:tav>
                                        <p:tav tm="100000">
                                          <p:val>
                                            <p:strVal val="#ppt_x"/>
                                          </p:val>
                                        </p:tav>
                                      </p:tavLst>
                                    </p:anim>
                                    <p:anim calcmode="lin" valueType="num">
                                      <p:cBhvr additive="base">
                                        <p:cTn id="24" dur="5000" fill="hold"/>
                                        <p:tgtEl>
                                          <p:spTgt spid="102403">
                                            <p:txEl>
                                              <p:pRg st="2" end="2"/>
                                            </p:txEl>
                                          </p:spTgt>
                                        </p:tgtEl>
                                        <p:attrNameLst>
                                          <p:attrName>ppt_y</p:attrName>
                                        </p:attrNameLst>
                                      </p:cBhvr>
                                      <p:tavLst>
                                        <p:tav tm="0">
                                          <p:val>
                                            <p:strVal val="1+#ppt_h/2"/>
                                          </p:val>
                                        </p:tav>
                                        <p:tav tm="100000">
                                          <p:val>
                                            <p:strVal val="#ppt_y"/>
                                          </p:val>
                                        </p:tav>
                                      </p:tavLst>
                                    </p:anim>
                                  </p:childTnLst>
                                </p:cTn>
                              </p:par>
                              <p:par>
                                <p:cTn id="25" presetID="7" presetClass="entr" presetSubtype="4" fill="hold" nodeType="withEffect">
                                  <p:stCondLst>
                                    <p:cond delay="0"/>
                                  </p:stCondLst>
                                  <p:childTnLst>
                                    <p:set>
                                      <p:cBhvr>
                                        <p:cTn id="26" dur="1" fill="hold">
                                          <p:stCondLst>
                                            <p:cond delay="0"/>
                                          </p:stCondLst>
                                        </p:cTn>
                                        <p:tgtEl>
                                          <p:spTgt spid="102403">
                                            <p:txEl>
                                              <p:pRg st="3" end="3"/>
                                            </p:txEl>
                                          </p:spTgt>
                                        </p:tgtEl>
                                        <p:attrNameLst>
                                          <p:attrName>style.visibility</p:attrName>
                                        </p:attrNameLst>
                                      </p:cBhvr>
                                      <p:to>
                                        <p:strVal val="visible"/>
                                      </p:to>
                                    </p:set>
                                    <p:anim calcmode="lin" valueType="num">
                                      <p:cBhvr additive="base">
                                        <p:cTn id="27" dur="5000" fill="hold"/>
                                        <p:tgtEl>
                                          <p:spTgt spid="102403">
                                            <p:txEl>
                                              <p:pRg st="3" end="3"/>
                                            </p:txEl>
                                          </p:spTgt>
                                        </p:tgtEl>
                                        <p:attrNameLst>
                                          <p:attrName>ppt_x</p:attrName>
                                        </p:attrNameLst>
                                      </p:cBhvr>
                                      <p:tavLst>
                                        <p:tav tm="0">
                                          <p:val>
                                            <p:strVal val="#ppt_x"/>
                                          </p:val>
                                        </p:tav>
                                        <p:tav tm="100000">
                                          <p:val>
                                            <p:strVal val="#ppt_x"/>
                                          </p:val>
                                        </p:tav>
                                      </p:tavLst>
                                    </p:anim>
                                    <p:anim calcmode="lin" valueType="num">
                                      <p:cBhvr additive="base">
                                        <p:cTn id="28" dur="5000" fill="hold"/>
                                        <p:tgtEl>
                                          <p:spTgt spid="10240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P spid="10240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ED6C5CD9-301B-2BEC-CEC7-D1CF712D9D40}"/>
              </a:ext>
            </a:extLst>
          </p:cNvPr>
          <p:cNvSpPr>
            <a:spLocks noGrp="1" noChangeArrowheads="1"/>
          </p:cNvSpPr>
          <p:nvPr>
            <p:ph type="title"/>
          </p:nvPr>
        </p:nvSpPr>
        <p:spPr>
          <a:xfrm>
            <a:off x="0" y="0"/>
            <a:ext cx="12191999" cy="1709530"/>
          </a:xfrm>
        </p:spPr>
        <p:txBody>
          <a:bodyPr/>
          <a:lstStyle/>
          <a:p>
            <a:pPr eaLnBrk="1" hangingPunct="1"/>
            <a:r>
              <a:rPr lang="en-US" altLang="en-US" dirty="0">
                <a:solidFill>
                  <a:schemeClr val="bg1"/>
                </a:solidFill>
                <a:ea typeface="ＭＳ Ｐゴシック" panose="020B0600070205080204" pitchFamily="34" charset="-128"/>
              </a:rPr>
              <a:t>OLD TESTAMENT </a:t>
            </a:r>
            <a:r>
              <a:rPr lang="en-US" altLang="en-US" dirty="0">
                <a:solidFill>
                  <a:srgbClr val="FFFF00"/>
                </a:solidFill>
                <a:ea typeface="ＭＳ Ｐゴシック" panose="020B0600070205080204" pitchFamily="34" charset="-128"/>
              </a:rPr>
              <a:t>PATTERNS</a:t>
            </a:r>
            <a:r>
              <a:rPr lang="en-US" altLang="en-US" dirty="0">
                <a:solidFill>
                  <a:schemeClr val="bg1"/>
                </a:solidFill>
                <a:ea typeface="ＭＳ Ｐゴシック" panose="020B0600070205080204" pitchFamily="34" charset="-128"/>
              </a:rPr>
              <a:t> FOR KNOWING GOD’S WILL:  </a:t>
            </a:r>
            <a:r>
              <a:rPr lang="en-US" altLang="en-US" i="1" dirty="0">
                <a:solidFill>
                  <a:srgbClr val="FFFF00"/>
                </a:solidFill>
                <a:ea typeface="ＭＳ Ｐゴシック" panose="020B0600070205080204" pitchFamily="34" charset="-128"/>
              </a:rPr>
              <a:t>THE “VALUES DEPOSIT”</a:t>
            </a:r>
          </a:p>
        </p:txBody>
      </p:sp>
      <p:sp>
        <p:nvSpPr>
          <p:cNvPr id="103427" name="Rectangle 3">
            <a:extLst>
              <a:ext uri="{FF2B5EF4-FFF2-40B4-BE49-F238E27FC236}">
                <a16:creationId xmlns:a16="http://schemas.microsoft.com/office/drawing/2014/main" id="{4D08F791-7AE6-6552-3724-D8F544A3A8D3}"/>
              </a:ext>
            </a:extLst>
          </p:cNvPr>
          <p:cNvSpPr>
            <a:spLocks noGrp="1" noChangeArrowheads="1"/>
          </p:cNvSpPr>
          <p:nvPr>
            <p:ph type="body" idx="1"/>
          </p:nvPr>
        </p:nvSpPr>
        <p:spPr>
          <a:xfrm>
            <a:off x="762000" y="2286000"/>
            <a:ext cx="10830232" cy="4572000"/>
          </a:xfrm>
        </p:spPr>
        <p:txBody>
          <a:bodyPr/>
          <a:lstStyle/>
          <a:p>
            <a:pPr eaLnBrk="1" hangingPunct="1">
              <a:lnSpc>
                <a:spcPct val="80000"/>
              </a:lnSpc>
            </a:pPr>
            <a:r>
              <a:rPr lang="en-US" altLang="en-US" sz="2800" dirty="0">
                <a:solidFill>
                  <a:schemeClr val="bg1"/>
                </a:solidFill>
                <a:ea typeface="ＭＳ Ｐゴシック" panose="020B0600070205080204" pitchFamily="34" charset="-128"/>
              </a:rPr>
              <a:t>LOT’S LIFE (Gen 13-14; 18-19; 2 Pet 2:7-8)</a:t>
            </a:r>
          </a:p>
          <a:p>
            <a:pPr eaLnBrk="1" hangingPunct="1">
              <a:lnSpc>
                <a:spcPct val="80000"/>
              </a:lnSpc>
              <a:buFontTx/>
              <a:buNone/>
            </a:pPr>
            <a:r>
              <a:rPr lang="en-US" altLang="en-US" sz="2800" dirty="0">
                <a:solidFill>
                  <a:schemeClr val="bg1"/>
                </a:solidFill>
                <a:ea typeface="ＭＳ Ｐゴシック" panose="020B0600070205080204" pitchFamily="34" charset="-128"/>
              </a:rPr>
              <a:t>		</a:t>
            </a:r>
          </a:p>
          <a:p>
            <a:pPr eaLnBrk="1" hangingPunct="1">
              <a:lnSpc>
                <a:spcPct val="80000"/>
              </a:lnSpc>
            </a:pPr>
            <a:r>
              <a:rPr lang="en-US" altLang="en-US" sz="2800" dirty="0">
                <a:solidFill>
                  <a:schemeClr val="bg1"/>
                </a:solidFill>
                <a:ea typeface="ＭＳ Ｐゴシック" panose="020B0600070205080204" pitchFamily="34" charset="-128"/>
              </a:rPr>
              <a:t>DEUTERONOMY 6:1-9; 8:3 (cf. </a:t>
            </a:r>
            <a:r>
              <a:rPr lang="en-US" altLang="en-US" sz="2800" dirty="0" err="1">
                <a:solidFill>
                  <a:schemeClr val="bg1"/>
                </a:solidFill>
                <a:ea typeface="ＭＳ Ｐゴシック" panose="020B0600070205080204" pitchFamily="34" charset="-128"/>
              </a:rPr>
              <a:t>Exod</a:t>
            </a:r>
            <a:r>
              <a:rPr lang="en-US" altLang="en-US" sz="2800" dirty="0">
                <a:solidFill>
                  <a:schemeClr val="bg1"/>
                </a:solidFill>
                <a:ea typeface="ＭＳ Ｐゴシック" panose="020B0600070205080204" pitchFamily="34" charset="-128"/>
              </a:rPr>
              <a:t> 34)</a:t>
            </a:r>
          </a:p>
          <a:p>
            <a:pPr eaLnBrk="1" hangingPunct="1">
              <a:lnSpc>
                <a:spcPct val="80000"/>
              </a:lnSpc>
            </a:pPr>
            <a:endParaRPr lang="en-US" altLang="en-US" sz="2800" dirty="0">
              <a:solidFill>
                <a:schemeClr val="bg1"/>
              </a:solidFill>
              <a:ea typeface="ＭＳ Ｐゴシック" panose="020B0600070205080204" pitchFamily="34" charset="-128"/>
            </a:endParaRPr>
          </a:p>
          <a:p>
            <a:pPr eaLnBrk="1" hangingPunct="1">
              <a:lnSpc>
                <a:spcPct val="80000"/>
              </a:lnSpc>
            </a:pPr>
            <a:r>
              <a:rPr lang="en-US" altLang="en-US" sz="2800" dirty="0">
                <a:solidFill>
                  <a:schemeClr val="bg1"/>
                </a:solidFill>
                <a:ea typeface="ＭＳ Ｐゴシック" panose="020B0600070205080204" pitchFamily="34" charset="-128"/>
              </a:rPr>
              <a:t>HISTORICAL BOOKS (Josh 1:6-8; Josh 24)...see Slide 7</a:t>
            </a:r>
          </a:p>
          <a:p>
            <a:pPr eaLnBrk="1" hangingPunct="1">
              <a:lnSpc>
                <a:spcPct val="80000"/>
              </a:lnSpc>
            </a:pPr>
            <a:endParaRPr lang="en-US" altLang="en-US" sz="2800" dirty="0">
              <a:solidFill>
                <a:schemeClr val="bg1"/>
              </a:solidFill>
              <a:ea typeface="ＭＳ Ｐゴシック" panose="020B0600070205080204" pitchFamily="34" charset="-128"/>
            </a:endParaRPr>
          </a:p>
          <a:p>
            <a:pPr eaLnBrk="1" hangingPunct="1">
              <a:lnSpc>
                <a:spcPct val="80000"/>
              </a:lnSpc>
            </a:pPr>
            <a:r>
              <a:rPr lang="en-US" altLang="en-US" sz="2800" dirty="0">
                <a:solidFill>
                  <a:schemeClr val="bg1"/>
                </a:solidFill>
                <a:ea typeface="ＭＳ Ｐゴシック" panose="020B0600070205080204" pitchFamily="34" charset="-128"/>
              </a:rPr>
              <a:t>WISDOM LITERATURE (</a:t>
            </a:r>
            <a:r>
              <a:rPr lang="en-US" altLang="en-US" sz="2800" dirty="0" err="1">
                <a:solidFill>
                  <a:schemeClr val="bg1"/>
                </a:solidFill>
                <a:ea typeface="ＭＳ Ｐゴシック" panose="020B0600070205080204" pitchFamily="34" charset="-128"/>
              </a:rPr>
              <a:t>Pss</a:t>
            </a:r>
            <a:r>
              <a:rPr lang="en-US" altLang="en-US" sz="2800" dirty="0">
                <a:solidFill>
                  <a:schemeClr val="bg1"/>
                </a:solidFill>
                <a:ea typeface="ＭＳ Ｐゴシック" panose="020B0600070205080204" pitchFamily="34" charset="-128"/>
              </a:rPr>
              <a:t> 1; 19:7-14; 119:9-11; Prov 1:8; </a:t>
            </a:r>
            <a:r>
              <a:rPr lang="en-US" altLang="en-US" sz="2800" dirty="0" err="1">
                <a:solidFill>
                  <a:schemeClr val="bg1"/>
                </a:solidFill>
                <a:ea typeface="ＭＳ Ｐゴシック" panose="020B0600070205080204" pitchFamily="34" charset="-128"/>
              </a:rPr>
              <a:t>Ecc</a:t>
            </a:r>
            <a:r>
              <a:rPr lang="en-US" altLang="en-US" sz="2800" dirty="0">
                <a:solidFill>
                  <a:schemeClr val="bg1"/>
                </a:solidFill>
                <a:ea typeface="ＭＳ Ｐゴシック" panose="020B0600070205080204" pitchFamily="34" charset="-128"/>
              </a:rPr>
              <a:t> 12:9ff.)</a:t>
            </a:r>
          </a:p>
          <a:p>
            <a:pPr eaLnBrk="1" hangingPunct="1">
              <a:lnSpc>
                <a:spcPct val="80000"/>
              </a:lnSpc>
            </a:pPr>
            <a:endParaRPr lang="en-US" altLang="en-US" sz="2800" dirty="0">
              <a:solidFill>
                <a:schemeClr val="bg1"/>
              </a:solidFill>
              <a:ea typeface="ＭＳ Ｐゴシック" panose="020B0600070205080204" pitchFamily="34" charset="-128"/>
            </a:endParaRPr>
          </a:p>
          <a:p>
            <a:pPr eaLnBrk="1" hangingPunct="1">
              <a:lnSpc>
                <a:spcPct val="80000"/>
              </a:lnSpc>
            </a:pPr>
            <a:r>
              <a:rPr lang="en-US" altLang="en-US" sz="2800" dirty="0">
                <a:solidFill>
                  <a:schemeClr val="bg1"/>
                </a:solidFill>
                <a:ea typeface="ＭＳ Ｐゴシック" panose="020B0600070205080204" pitchFamily="34" charset="-128"/>
              </a:rPr>
              <a:t>WRITING PROPHETS (cf. “Testimony”, Isaiah 8:16; 8:20)</a:t>
            </a:r>
          </a:p>
          <a:p>
            <a:pPr eaLnBrk="1" hangingPunct="1">
              <a:lnSpc>
                <a:spcPct val="80000"/>
              </a:lnSpc>
            </a:pPr>
            <a:endParaRPr lang="en-US" altLang="en-US" sz="2800" dirty="0">
              <a:solidFill>
                <a:schemeClr val="bg1"/>
              </a:solidFill>
              <a:ea typeface="ＭＳ Ｐゴシック" panose="020B0600070205080204" pitchFamily="34" charset="-128"/>
            </a:endParaRPr>
          </a:p>
        </p:txBody>
      </p:sp>
      <p:sp>
        <p:nvSpPr>
          <p:cNvPr id="41988" name="Action Button: Forward or Next 3">
            <a:hlinkClick r:id="" action="ppaction://hlinkshowjump?jump=nextslide" highlightClick="1"/>
            <a:extLst>
              <a:ext uri="{FF2B5EF4-FFF2-40B4-BE49-F238E27FC236}">
                <a16:creationId xmlns:a16="http://schemas.microsoft.com/office/drawing/2014/main" id="{A1FBF091-06A7-1F8B-C6EE-39081D489528}"/>
              </a:ext>
            </a:extLst>
          </p:cNvPr>
          <p:cNvSpPr>
            <a:spLocks noChangeArrowheads="1"/>
          </p:cNvSpPr>
          <p:nvPr/>
        </p:nvSpPr>
        <p:spPr bwMode="auto">
          <a:xfrm>
            <a:off x="3810000" y="2667000"/>
            <a:ext cx="990600" cy="457200"/>
          </a:xfrm>
          <a:prstGeom prst="actionButtonForwardNext">
            <a:avLst/>
          </a:prstGeom>
          <a:solidFill>
            <a:schemeClr val="accent1"/>
          </a:solidFill>
          <a:ln w="9525">
            <a:solidFill>
              <a:schemeClr val="tx1"/>
            </a:solidFill>
            <a:round/>
            <a:headEnd/>
            <a:tailEnd/>
          </a:ln>
        </p:spPr>
        <p:txBody>
          <a:bodyPr anchor="ct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03426"/>
                                        </p:tgtEl>
                                        <p:attrNameLst>
                                          <p:attrName>style.visibility</p:attrName>
                                        </p:attrNameLst>
                                      </p:cBhvr>
                                      <p:to>
                                        <p:strVal val="visible"/>
                                      </p:to>
                                    </p:set>
                                    <p:anim calcmode="lin" valueType="num">
                                      <p:cBhvr>
                                        <p:cTn id="7" dur="1000" fill="hold"/>
                                        <p:tgtEl>
                                          <p:spTgt spid="10342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03426"/>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03426"/>
                                        </p:tgtEl>
                                        <p:attrNameLst>
                                          <p:attrName>ppt_y</p:attrName>
                                        </p:attrNameLst>
                                      </p:cBhvr>
                                      <p:tavLst>
                                        <p:tav tm="0">
                                          <p:val>
                                            <p:strVal val="#ppt_y"/>
                                          </p:val>
                                        </p:tav>
                                        <p:tav tm="100000">
                                          <p:val>
                                            <p:strVal val="#ppt_y"/>
                                          </p:val>
                                        </p:tav>
                                      </p:tavLst>
                                    </p:anim>
                                    <p:animEffect transition="in" filter="fade">
                                      <p:cBhvr>
                                        <p:cTn id="10" dur="1000"/>
                                        <p:tgtEl>
                                          <p:spTgt spid="10342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1" presetClass="entr" presetSubtype="4" fill="hold" nodeType="clickEffect">
                                  <p:stCondLst>
                                    <p:cond delay="0"/>
                                  </p:stCondLst>
                                  <p:childTnLst>
                                    <p:set>
                                      <p:cBhvr>
                                        <p:cTn id="14" dur="1" fill="hold">
                                          <p:stCondLst>
                                            <p:cond delay="0"/>
                                          </p:stCondLst>
                                        </p:cTn>
                                        <p:tgtEl>
                                          <p:spTgt spid="103427">
                                            <p:txEl>
                                              <p:pRg st="0" end="0"/>
                                            </p:txEl>
                                          </p:spTgt>
                                        </p:tgtEl>
                                        <p:attrNameLst>
                                          <p:attrName>style.visibility</p:attrName>
                                        </p:attrNameLst>
                                      </p:cBhvr>
                                      <p:to>
                                        <p:strVal val="visible"/>
                                      </p:to>
                                    </p:set>
                                    <p:animEffect transition="in" filter="wheel(4)">
                                      <p:cBhvr>
                                        <p:cTn id="15" dur="2000"/>
                                        <p:tgtEl>
                                          <p:spTgt spid="10342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1" presetClass="entr" presetSubtype="4" fill="hold" nodeType="clickEffect">
                                  <p:stCondLst>
                                    <p:cond delay="0"/>
                                  </p:stCondLst>
                                  <p:childTnLst>
                                    <p:set>
                                      <p:cBhvr>
                                        <p:cTn id="19" dur="1" fill="hold">
                                          <p:stCondLst>
                                            <p:cond delay="0"/>
                                          </p:stCondLst>
                                        </p:cTn>
                                        <p:tgtEl>
                                          <p:spTgt spid="103427">
                                            <p:txEl>
                                              <p:pRg st="1" end="1"/>
                                            </p:txEl>
                                          </p:spTgt>
                                        </p:tgtEl>
                                        <p:attrNameLst>
                                          <p:attrName>style.visibility</p:attrName>
                                        </p:attrNameLst>
                                      </p:cBhvr>
                                      <p:to>
                                        <p:strVal val="visible"/>
                                      </p:to>
                                    </p:set>
                                    <p:animEffect transition="in" filter="wheel(4)">
                                      <p:cBhvr>
                                        <p:cTn id="20" dur="2000"/>
                                        <p:tgtEl>
                                          <p:spTgt spid="10342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1" presetClass="entr" presetSubtype="4" fill="hold" nodeType="clickEffect">
                                  <p:stCondLst>
                                    <p:cond delay="0"/>
                                  </p:stCondLst>
                                  <p:childTnLst>
                                    <p:set>
                                      <p:cBhvr>
                                        <p:cTn id="24" dur="1" fill="hold">
                                          <p:stCondLst>
                                            <p:cond delay="0"/>
                                          </p:stCondLst>
                                        </p:cTn>
                                        <p:tgtEl>
                                          <p:spTgt spid="103427">
                                            <p:txEl>
                                              <p:pRg st="2" end="2"/>
                                            </p:txEl>
                                          </p:spTgt>
                                        </p:tgtEl>
                                        <p:attrNameLst>
                                          <p:attrName>style.visibility</p:attrName>
                                        </p:attrNameLst>
                                      </p:cBhvr>
                                      <p:to>
                                        <p:strVal val="visible"/>
                                      </p:to>
                                    </p:set>
                                    <p:animEffect transition="in" filter="wheel(4)">
                                      <p:cBhvr>
                                        <p:cTn id="25" dur="2000"/>
                                        <p:tgtEl>
                                          <p:spTgt spid="103427">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1" presetClass="entr" presetSubtype="4" fill="hold" nodeType="clickEffect">
                                  <p:stCondLst>
                                    <p:cond delay="0"/>
                                  </p:stCondLst>
                                  <p:childTnLst>
                                    <p:set>
                                      <p:cBhvr>
                                        <p:cTn id="29" dur="1" fill="hold">
                                          <p:stCondLst>
                                            <p:cond delay="0"/>
                                          </p:stCondLst>
                                        </p:cTn>
                                        <p:tgtEl>
                                          <p:spTgt spid="103427">
                                            <p:txEl>
                                              <p:pRg st="4" end="4"/>
                                            </p:txEl>
                                          </p:spTgt>
                                        </p:tgtEl>
                                        <p:attrNameLst>
                                          <p:attrName>style.visibility</p:attrName>
                                        </p:attrNameLst>
                                      </p:cBhvr>
                                      <p:to>
                                        <p:strVal val="visible"/>
                                      </p:to>
                                    </p:set>
                                    <p:animEffect transition="in" filter="wheel(4)">
                                      <p:cBhvr>
                                        <p:cTn id="30" dur="2000"/>
                                        <p:tgtEl>
                                          <p:spTgt spid="103427">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1" presetClass="entr" presetSubtype="4" fill="hold" nodeType="clickEffect">
                                  <p:stCondLst>
                                    <p:cond delay="0"/>
                                  </p:stCondLst>
                                  <p:childTnLst>
                                    <p:set>
                                      <p:cBhvr>
                                        <p:cTn id="34" dur="1" fill="hold">
                                          <p:stCondLst>
                                            <p:cond delay="0"/>
                                          </p:stCondLst>
                                        </p:cTn>
                                        <p:tgtEl>
                                          <p:spTgt spid="103427">
                                            <p:txEl>
                                              <p:pRg st="6" end="6"/>
                                            </p:txEl>
                                          </p:spTgt>
                                        </p:tgtEl>
                                        <p:attrNameLst>
                                          <p:attrName>style.visibility</p:attrName>
                                        </p:attrNameLst>
                                      </p:cBhvr>
                                      <p:to>
                                        <p:strVal val="visible"/>
                                      </p:to>
                                    </p:set>
                                    <p:animEffect transition="in" filter="wheel(4)">
                                      <p:cBhvr>
                                        <p:cTn id="35" dur="2000"/>
                                        <p:tgtEl>
                                          <p:spTgt spid="103427">
                                            <p:txEl>
                                              <p:pRg st="6" end="6"/>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1" presetClass="entr" presetSubtype="4" fill="hold" nodeType="clickEffect">
                                  <p:stCondLst>
                                    <p:cond delay="0"/>
                                  </p:stCondLst>
                                  <p:childTnLst>
                                    <p:set>
                                      <p:cBhvr>
                                        <p:cTn id="39" dur="1" fill="hold">
                                          <p:stCondLst>
                                            <p:cond delay="0"/>
                                          </p:stCondLst>
                                        </p:cTn>
                                        <p:tgtEl>
                                          <p:spTgt spid="103427">
                                            <p:txEl>
                                              <p:pRg st="8" end="8"/>
                                            </p:txEl>
                                          </p:spTgt>
                                        </p:tgtEl>
                                        <p:attrNameLst>
                                          <p:attrName>style.visibility</p:attrName>
                                        </p:attrNameLst>
                                      </p:cBhvr>
                                      <p:to>
                                        <p:strVal val="visible"/>
                                      </p:to>
                                    </p:set>
                                    <p:animEffect transition="in" filter="wheel(4)">
                                      <p:cBhvr>
                                        <p:cTn id="40" dur="2000"/>
                                        <p:tgtEl>
                                          <p:spTgt spid="1034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6" grpId="0"/>
      <p:bldP spid="10342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14" name="Group 2">
            <a:extLst>
              <a:ext uri="{FF2B5EF4-FFF2-40B4-BE49-F238E27FC236}">
                <a16:creationId xmlns:a16="http://schemas.microsoft.com/office/drawing/2014/main" id="{1753330F-9E90-A4CC-488C-CD6AACA9F54F}"/>
              </a:ext>
            </a:extLst>
          </p:cNvPr>
          <p:cNvGrpSpPr>
            <a:grpSpLocks/>
          </p:cNvGrpSpPr>
          <p:nvPr/>
        </p:nvGrpSpPr>
        <p:grpSpPr bwMode="auto">
          <a:xfrm>
            <a:off x="1347787" y="1219201"/>
            <a:ext cx="8939213" cy="4335463"/>
            <a:chOff x="-111" y="912"/>
            <a:chExt cx="5631" cy="2731"/>
          </a:xfrm>
        </p:grpSpPr>
        <p:sp>
          <p:nvSpPr>
            <p:cNvPr id="43017" name="Text Box 5">
              <a:extLst>
                <a:ext uri="{FF2B5EF4-FFF2-40B4-BE49-F238E27FC236}">
                  <a16:creationId xmlns:a16="http://schemas.microsoft.com/office/drawing/2014/main" id="{45B1BD35-D44D-8458-0DF2-BD1072FEAEE8}"/>
                </a:ext>
              </a:extLst>
            </p:cNvPr>
            <p:cNvSpPr txBox="1">
              <a:spLocks noChangeArrowheads="1"/>
            </p:cNvSpPr>
            <p:nvPr/>
          </p:nvSpPr>
          <p:spPr bwMode="auto">
            <a:xfrm>
              <a:off x="-111" y="1782"/>
              <a:ext cx="1551" cy="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ctr">
                <a:spcBef>
                  <a:spcPct val="50000"/>
                </a:spcBef>
              </a:pPr>
              <a:r>
                <a:rPr lang="en-US" altLang="en-US" sz="3200" b="1" dirty="0">
                  <a:solidFill>
                    <a:srgbClr val="FFFFFF"/>
                  </a:solidFill>
                </a:rPr>
                <a:t>“Equal”   Knowledge</a:t>
              </a:r>
            </a:p>
            <a:p>
              <a:pPr>
                <a:spcBef>
                  <a:spcPct val="50000"/>
                </a:spcBef>
              </a:pPr>
              <a:endParaRPr lang="en-US" altLang="en-US" sz="1800" dirty="0"/>
            </a:p>
          </p:txBody>
        </p:sp>
        <p:sp>
          <p:nvSpPr>
            <p:cNvPr id="43018" name="Text Box 6">
              <a:extLst>
                <a:ext uri="{FF2B5EF4-FFF2-40B4-BE49-F238E27FC236}">
                  <a16:creationId xmlns:a16="http://schemas.microsoft.com/office/drawing/2014/main" id="{DB8BF5A5-089D-E19D-A86F-7982DC9DFB10}"/>
                </a:ext>
              </a:extLst>
            </p:cNvPr>
            <p:cNvSpPr txBox="1">
              <a:spLocks noChangeArrowheads="1"/>
            </p:cNvSpPr>
            <p:nvPr/>
          </p:nvSpPr>
          <p:spPr bwMode="auto">
            <a:xfrm>
              <a:off x="2029" y="912"/>
              <a:ext cx="96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50000"/>
                </a:spcBef>
              </a:pPr>
              <a:r>
                <a:rPr lang="en-US" altLang="en-US" sz="2800">
                  <a:solidFill>
                    <a:srgbClr val="FFFF00"/>
                  </a:solidFill>
                </a:rPr>
                <a:t>Abraham</a:t>
              </a:r>
              <a:endParaRPr lang="en-US" altLang="en-US" sz="1800">
                <a:solidFill>
                  <a:srgbClr val="FFFF00"/>
                </a:solidFill>
              </a:endParaRPr>
            </a:p>
          </p:txBody>
        </p:sp>
        <p:sp>
          <p:nvSpPr>
            <p:cNvPr id="43019" name="Text Box 7">
              <a:extLst>
                <a:ext uri="{FF2B5EF4-FFF2-40B4-BE49-F238E27FC236}">
                  <a16:creationId xmlns:a16="http://schemas.microsoft.com/office/drawing/2014/main" id="{0D9D3D30-D897-AE3D-A2D8-D21E96221879}"/>
                </a:ext>
              </a:extLst>
            </p:cNvPr>
            <p:cNvSpPr txBox="1">
              <a:spLocks noChangeArrowheads="1"/>
            </p:cNvSpPr>
            <p:nvPr/>
          </p:nvSpPr>
          <p:spPr bwMode="auto">
            <a:xfrm>
              <a:off x="2029" y="2352"/>
              <a:ext cx="82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50000"/>
                </a:spcBef>
              </a:pPr>
              <a:r>
                <a:rPr lang="en-US" altLang="en-US" sz="2800">
                  <a:solidFill>
                    <a:srgbClr val="FFFF00"/>
                  </a:solidFill>
                </a:rPr>
                <a:t>Lot</a:t>
              </a:r>
            </a:p>
          </p:txBody>
        </p:sp>
        <p:sp>
          <p:nvSpPr>
            <p:cNvPr id="43020" name="Text Box 8">
              <a:extLst>
                <a:ext uri="{FF2B5EF4-FFF2-40B4-BE49-F238E27FC236}">
                  <a16:creationId xmlns:a16="http://schemas.microsoft.com/office/drawing/2014/main" id="{F781F99F-64DF-B4ED-A709-6C16635743BD}"/>
                </a:ext>
              </a:extLst>
            </p:cNvPr>
            <p:cNvSpPr txBox="1">
              <a:spLocks noChangeArrowheads="1"/>
            </p:cNvSpPr>
            <p:nvPr/>
          </p:nvSpPr>
          <p:spPr bwMode="auto">
            <a:xfrm>
              <a:off x="2075" y="1152"/>
              <a:ext cx="873"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50000"/>
                </a:spcBef>
              </a:pPr>
              <a:r>
                <a:rPr lang="en-US" altLang="en-US" sz="1800">
                  <a:solidFill>
                    <a:srgbClr val="FFFF00"/>
                  </a:solidFill>
                </a:rPr>
                <a:t>Land</a:t>
              </a:r>
            </a:p>
            <a:p>
              <a:pPr>
                <a:spcBef>
                  <a:spcPct val="50000"/>
                </a:spcBef>
              </a:pPr>
              <a:r>
                <a:rPr lang="en-US" altLang="en-US" sz="1800">
                  <a:solidFill>
                    <a:srgbClr val="FFFF00"/>
                  </a:solidFill>
                </a:rPr>
                <a:t>Lifestyle</a:t>
              </a:r>
            </a:p>
          </p:txBody>
        </p:sp>
        <p:sp>
          <p:nvSpPr>
            <p:cNvPr id="43021" name="Text Box 9">
              <a:extLst>
                <a:ext uri="{FF2B5EF4-FFF2-40B4-BE49-F238E27FC236}">
                  <a16:creationId xmlns:a16="http://schemas.microsoft.com/office/drawing/2014/main" id="{227A574F-745B-8E3C-5C2B-33FA1B89702C}"/>
                </a:ext>
              </a:extLst>
            </p:cNvPr>
            <p:cNvSpPr txBox="1">
              <a:spLocks noChangeArrowheads="1"/>
            </p:cNvSpPr>
            <p:nvPr/>
          </p:nvSpPr>
          <p:spPr bwMode="auto">
            <a:xfrm>
              <a:off x="2075" y="2640"/>
              <a:ext cx="873"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spcBef>
                  <a:spcPct val="50000"/>
                </a:spcBef>
              </a:pPr>
              <a:r>
                <a:rPr lang="en-US" altLang="en-US" sz="1800">
                  <a:solidFill>
                    <a:srgbClr val="FFFF00"/>
                  </a:solidFill>
                </a:rPr>
                <a:t>Land</a:t>
              </a:r>
            </a:p>
            <a:p>
              <a:pPr>
                <a:spcBef>
                  <a:spcPct val="50000"/>
                </a:spcBef>
              </a:pPr>
              <a:r>
                <a:rPr lang="en-US" altLang="en-US" sz="1800">
                  <a:solidFill>
                    <a:srgbClr val="FFFF00"/>
                  </a:solidFill>
                </a:rPr>
                <a:t>Lifestyle</a:t>
              </a:r>
            </a:p>
            <a:p>
              <a:pPr>
                <a:spcBef>
                  <a:spcPct val="50000"/>
                </a:spcBef>
              </a:pPr>
              <a:r>
                <a:rPr lang="en-US" altLang="en-US" sz="1800">
                  <a:solidFill>
                    <a:srgbClr val="FFFF00"/>
                  </a:solidFill>
                </a:rPr>
                <a:t>2 Pet 2:6-8</a:t>
              </a:r>
            </a:p>
          </p:txBody>
        </p:sp>
        <p:sp>
          <p:nvSpPr>
            <p:cNvPr id="43022" name="Line 10">
              <a:extLst>
                <a:ext uri="{FF2B5EF4-FFF2-40B4-BE49-F238E27FC236}">
                  <a16:creationId xmlns:a16="http://schemas.microsoft.com/office/drawing/2014/main" id="{39A71E85-6975-E7E7-6F65-16478A7F3146}"/>
                </a:ext>
              </a:extLst>
            </p:cNvPr>
            <p:cNvSpPr>
              <a:spLocks noChangeShapeType="1"/>
            </p:cNvSpPr>
            <p:nvPr/>
          </p:nvSpPr>
          <p:spPr bwMode="auto">
            <a:xfrm>
              <a:off x="1200" y="2064"/>
              <a:ext cx="271"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23" name="Oval 11">
              <a:extLst>
                <a:ext uri="{FF2B5EF4-FFF2-40B4-BE49-F238E27FC236}">
                  <a16:creationId xmlns:a16="http://schemas.microsoft.com/office/drawing/2014/main" id="{1EF3F7EB-3FCD-EF68-5AAC-929A7952AE19}"/>
                </a:ext>
              </a:extLst>
            </p:cNvPr>
            <p:cNvSpPr>
              <a:spLocks noChangeArrowheads="1"/>
            </p:cNvSpPr>
            <p:nvPr/>
          </p:nvSpPr>
          <p:spPr bwMode="auto">
            <a:xfrm>
              <a:off x="1440" y="1872"/>
              <a:ext cx="689" cy="336"/>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a:t>Values</a:t>
              </a:r>
            </a:p>
          </p:txBody>
        </p:sp>
        <p:sp>
          <p:nvSpPr>
            <p:cNvPr id="43024" name="Line 12">
              <a:extLst>
                <a:ext uri="{FF2B5EF4-FFF2-40B4-BE49-F238E27FC236}">
                  <a16:creationId xmlns:a16="http://schemas.microsoft.com/office/drawing/2014/main" id="{3C28802B-6B6E-B5FE-C4F2-DDFBA38CE716}"/>
                </a:ext>
              </a:extLst>
            </p:cNvPr>
            <p:cNvSpPr>
              <a:spLocks noChangeShapeType="1"/>
            </p:cNvSpPr>
            <p:nvPr/>
          </p:nvSpPr>
          <p:spPr bwMode="auto">
            <a:xfrm>
              <a:off x="2160" y="2064"/>
              <a:ext cx="368"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25" name="Oval 13">
              <a:extLst>
                <a:ext uri="{FF2B5EF4-FFF2-40B4-BE49-F238E27FC236}">
                  <a16:creationId xmlns:a16="http://schemas.microsoft.com/office/drawing/2014/main" id="{AB2DFFC2-767F-C51C-D83F-B55B5B6EFF86}"/>
                </a:ext>
              </a:extLst>
            </p:cNvPr>
            <p:cNvSpPr>
              <a:spLocks noChangeArrowheads="1"/>
            </p:cNvSpPr>
            <p:nvPr/>
          </p:nvSpPr>
          <p:spPr bwMode="auto">
            <a:xfrm>
              <a:off x="2534" y="1728"/>
              <a:ext cx="919" cy="624"/>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a:t>Will</a:t>
              </a:r>
            </a:p>
            <a:p>
              <a:r>
                <a:rPr lang="en-US" altLang="en-US"/>
                <a:t>(choice)</a:t>
              </a:r>
            </a:p>
          </p:txBody>
        </p:sp>
        <p:sp>
          <p:nvSpPr>
            <p:cNvPr id="43026" name="Line 14">
              <a:extLst>
                <a:ext uri="{FF2B5EF4-FFF2-40B4-BE49-F238E27FC236}">
                  <a16:creationId xmlns:a16="http://schemas.microsoft.com/office/drawing/2014/main" id="{6DCF454F-9B90-A338-6E1D-956F8FE9B159}"/>
                </a:ext>
              </a:extLst>
            </p:cNvPr>
            <p:cNvSpPr>
              <a:spLocks noChangeShapeType="1"/>
            </p:cNvSpPr>
            <p:nvPr/>
          </p:nvSpPr>
          <p:spPr bwMode="auto">
            <a:xfrm>
              <a:off x="3499" y="2064"/>
              <a:ext cx="367"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27" name="Oval 15">
              <a:extLst>
                <a:ext uri="{FF2B5EF4-FFF2-40B4-BE49-F238E27FC236}">
                  <a16:creationId xmlns:a16="http://schemas.microsoft.com/office/drawing/2014/main" id="{58D33E09-A119-5B2B-ED2F-39FCAF175D26}"/>
                </a:ext>
              </a:extLst>
            </p:cNvPr>
            <p:cNvSpPr>
              <a:spLocks noChangeArrowheads="1"/>
            </p:cNvSpPr>
            <p:nvPr/>
          </p:nvSpPr>
          <p:spPr bwMode="auto">
            <a:xfrm>
              <a:off x="3866" y="1248"/>
              <a:ext cx="1654" cy="1440"/>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a:t>Moral </a:t>
              </a:r>
            </a:p>
            <a:p>
              <a:r>
                <a:rPr lang="en-US" altLang="en-US"/>
                <a:t>Development</a:t>
              </a:r>
            </a:p>
          </p:txBody>
        </p:sp>
        <p:sp>
          <p:nvSpPr>
            <p:cNvPr id="43028" name="Line 16">
              <a:extLst>
                <a:ext uri="{FF2B5EF4-FFF2-40B4-BE49-F238E27FC236}">
                  <a16:creationId xmlns:a16="http://schemas.microsoft.com/office/drawing/2014/main" id="{90A39BFC-9CBF-F241-F0E1-0D1C84526786}"/>
                </a:ext>
              </a:extLst>
            </p:cNvPr>
            <p:cNvSpPr>
              <a:spLocks noChangeShapeType="1"/>
            </p:cNvSpPr>
            <p:nvPr/>
          </p:nvSpPr>
          <p:spPr bwMode="auto">
            <a:xfrm flipV="1">
              <a:off x="3958" y="1392"/>
              <a:ext cx="965" cy="57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29" name="Line 17">
              <a:extLst>
                <a:ext uri="{FF2B5EF4-FFF2-40B4-BE49-F238E27FC236}">
                  <a16:creationId xmlns:a16="http://schemas.microsoft.com/office/drawing/2014/main" id="{B9E86216-64BB-DE06-8B00-6CDCBB0D17C0}"/>
                </a:ext>
              </a:extLst>
            </p:cNvPr>
            <p:cNvSpPr>
              <a:spLocks noChangeShapeType="1"/>
            </p:cNvSpPr>
            <p:nvPr/>
          </p:nvSpPr>
          <p:spPr bwMode="auto">
            <a:xfrm>
              <a:off x="3958" y="2160"/>
              <a:ext cx="1057" cy="33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30" name="Line 18">
              <a:extLst>
                <a:ext uri="{FF2B5EF4-FFF2-40B4-BE49-F238E27FC236}">
                  <a16:creationId xmlns:a16="http://schemas.microsoft.com/office/drawing/2014/main" id="{FB78A446-AEAA-1B27-4438-A042933D9C4E}"/>
                </a:ext>
              </a:extLst>
            </p:cNvPr>
            <p:cNvSpPr>
              <a:spLocks noChangeShapeType="1"/>
            </p:cNvSpPr>
            <p:nvPr/>
          </p:nvSpPr>
          <p:spPr bwMode="auto">
            <a:xfrm flipV="1">
              <a:off x="3912" y="2496"/>
              <a:ext cx="460" cy="624"/>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31" name="Text Box 19">
              <a:extLst>
                <a:ext uri="{FF2B5EF4-FFF2-40B4-BE49-F238E27FC236}">
                  <a16:creationId xmlns:a16="http://schemas.microsoft.com/office/drawing/2014/main" id="{9C676720-9913-B41B-0D00-D107F1C48295}"/>
                </a:ext>
              </a:extLst>
            </p:cNvPr>
            <p:cNvSpPr txBox="1">
              <a:spLocks noChangeArrowheads="1"/>
            </p:cNvSpPr>
            <p:nvPr/>
          </p:nvSpPr>
          <p:spPr bwMode="auto">
            <a:xfrm>
              <a:off x="3223" y="3120"/>
              <a:ext cx="1838"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l">
                <a:spcBef>
                  <a:spcPct val="50000"/>
                </a:spcBef>
              </a:pPr>
              <a:r>
                <a:rPr lang="en-US" altLang="en-US">
                  <a:solidFill>
                    <a:schemeClr val="bg1"/>
                  </a:solidFill>
                </a:rPr>
                <a:t>Based on knowledge but deals with volition</a:t>
              </a:r>
            </a:p>
          </p:txBody>
        </p:sp>
      </p:grpSp>
      <p:sp>
        <p:nvSpPr>
          <p:cNvPr id="43015" name="Rectangle 22">
            <a:extLst>
              <a:ext uri="{FF2B5EF4-FFF2-40B4-BE49-F238E27FC236}">
                <a16:creationId xmlns:a16="http://schemas.microsoft.com/office/drawing/2014/main" id="{DE506495-74ED-8657-B2A2-3A7C6F3D0115}"/>
              </a:ext>
            </a:extLst>
          </p:cNvPr>
          <p:cNvSpPr>
            <a:spLocks noGrp="1" noChangeArrowheads="1"/>
          </p:cNvSpPr>
          <p:nvPr>
            <p:ph type="title"/>
          </p:nvPr>
        </p:nvSpPr>
        <p:spPr>
          <a:xfrm>
            <a:off x="2286000" y="0"/>
            <a:ext cx="7772400" cy="1485900"/>
          </a:xfrm>
          <a:noFill/>
        </p:spPr>
        <p:txBody>
          <a:bodyPr vert="horz" wrap="square" lIns="92075" tIns="46038" rIns="92075" bIns="46038" numCol="1" anchor="ctr" anchorCtr="0" compatLnSpc="1">
            <a:prstTxWarp prst="textNoShape">
              <a:avLst/>
            </a:prstTxWarp>
          </a:bodyPr>
          <a:lstStyle/>
          <a:p>
            <a:pPr eaLnBrk="1" hangingPunct="1"/>
            <a:r>
              <a:rPr lang="en-US" altLang="en-US" dirty="0">
                <a:solidFill>
                  <a:srgbClr val="FFFF00"/>
                </a:solidFill>
                <a:ea typeface="ＭＳ Ｐゴシック" panose="020B0600070205080204" pitchFamily="34" charset="-128"/>
              </a:rPr>
              <a:t>VALUES DEPOSIT</a:t>
            </a:r>
            <a:br>
              <a:rPr lang="en-US" altLang="en-US" dirty="0">
                <a:solidFill>
                  <a:srgbClr val="FFFFFF"/>
                </a:solidFill>
                <a:ea typeface="ＭＳ Ｐゴシック" panose="020B0600070205080204" pitchFamily="34" charset="-128"/>
              </a:rPr>
            </a:br>
            <a:r>
              <a:rPr lang="en-US" altLang="en-US" dirty="0">
                <a:solidFill>
                  <a:srgbClr val="FFFFFF"/>
                </a:solidFill>
                <a:ea typeface="ＭＳ Ｐゴシック" panose="020B0600070205080204" pitchFamily="34" charset="-128"/>
              </a:rPr>
              <a:t>Example of Abraham and Lot</a:t>
            </a:r>
          </a:p>
        </p:txBody>
      </p:sp>
      <p:sp>
        <p:nvSpPr>
          <p:cNvPr id="43016" name="Text Box 23">
            <a:extLst>
              <a:ext uri="{FF2B5EF4-FFF2-40B4-BE49-F238E27FC236}">
                <a16:creationId xmlns:a16="http://schemas.microsoft.com/office/drawing/2014/main" id="{346E3C5F-9ED1-59E2-2AD5-7D034038BC51}"/>
              </a:ext>
            </a:extLst>
          </p:cNvPr>
          <p:cNvSpPr txBox="1">
            <a:spLocks noChangeArrowheads="1"/>
          </p:cNvSpPr>
          <p:nvPr/>
        </p:nvSpPr>
        <p:spPr bwMode="auto">
          <a:xfrm>
            <a:off x="721226" y="6113046"/>
            <a:ext cx="93371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l" eaLnBrk="1" hangingPunct="1">
              <a:spcBef>
                <a:spcPct val="50000"/>
              </a:spcBef>
            </a:pPr>
            <a:r>
              <a:rPr lang="en-US" altLang="en-US" dirty="0">
                <a:solidFill>
                  <a:schemeClr val="bg1"/>
                </a:solidFill>
              </a:rPr>
              <a:t>Chart credits to Micah/Scott. See </a:t>
            </a:r>
            <a:r>
              <a:rPr lang="en-US" altLang="en-US" dirty="0" err="1">
                <a:solidFill>
                  <a:schemeClr val="bg1"/>
                </a:solidFill>
              </a:rPr>
              <a:t>Meadors</a:t>
            </a:r>
            <a:r>
              <a:rPr lang="en-US" altLang="en-US" dirty="0">
                <a:solidFill>
                  <a:schemeClr val="bg1"/>
                </a:solidFill>
              </a:rPr>
              <a:t>’ website for sermon on LOT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B63D-8048-6107-7FCE-65CEB8754EE1}"/>
              </a:ext>
            </a:extLst>
          </p:cNvPr>
          <p:cNvSpPr>
            <a:spLocks noGrp="1"/>
          </p:cNvSpPr>
          <p:nvPr>
            <p:ph type="title"/>
          </p:nvPr>
        </p:nvSpPr>
        <p:spPr>
          <a:xfrm>
            <a:off x="0" y="0"/>
            <a:ext cx="12046226" cy="1292087"/>
          </a:xfrm>
        </p:spPr>
        <p:txBody>
          <a:bodyPr/>
          <a:lstStyle/>
          <a:p>
            <a:r>
              <a:rPr lang="en-US" dirty="0">
                <a:solidFill>
                  <a:srgbClr val="FFFF00"/>
                </a:solidFill>
              </a:rPr>
              <a:t>Joshua 1:6-8 and Ch. 24 Illustrate the “Values Deposit” [Observe terminal points]</a:t>
            </a:r>
          </a:p>
        </p:txBody>
      </p:sp>
      <p:sp>
        <p:nvSpPr>
          <p:cNvPr id="4" name="TextBox 3">
            <a:extLst>
              <a:ext uri="{FF2B5EF4-FFF2-40B4-BE49-F238E27FC236}">
                <a16:creationId xmlns:a16="http://schemas.microsoft.com/office/drawing/2014/main" id="{EDFA9964-ADDB-81B9-645D-8B8D3BFA1F92}"/>
              </a:ext>
            </a:extLst>
          </p:cNvPr>
          <p:cNvSpPr txBox="1"/>
          <p:nvPr/>
        </p:nvSpPr>
        <p:spPr>
          <a:xfrm>
            <a:off x="0" y="1292087"/>
            <a:ext cx="12490175" cy="4401205"/>
          </a:xfrm>
          <a:prstGeom prst="rect">
            <a:avLst/>
          </a:prstGeom>
          <a:noFill/>
        </p:spPr>
        <p:txBody>
          <a:bodyPr wrap="square" rtlCol="0">
            <a:spAutoFit/>
          </a:bodyPr>
          <a:lstStyle/>
          <a:p>
            <a:r>
              <a:rPr lang="en-US" sz="4000" dirty="0">
                <a:solidFill>
                  <a:schemeClr val="bg1"/>
                </a:solidFill>
              </a:rPr>
              <a:t>Josh 1:6-8:	Observe Moses’ TEACHING</a:t>
            </a:r>
          </a:p>
          <a:p>
            <a:pPr algn="ctr"/>
            <a:r>
              <a:rPr lang="en-US" sz="4000" dirty="0">
                <a:solidFill>
                  <a:schemeClr val="bg1"/>
                </a:solidFill>
              </a:rPr>
              <a:t>		Observe Moses’ “Book of the Teaching”</a:t>
            </a:r>
          </a:p>
          <a:p>
            <a:pPr algn="ctr"/>
            <a:r>
              <a:rPr lang="en-US" sz="4000" dirty="0">
                <a:solidFill>
                  <a:schemeClr val="bg1"/>
                </a:solidFill>
              </a:rPr>
              <a:t>		Observe “faithfully all that is written in it”</a:t>
            </a:r>
          </a:p>
          <a:p>
            <a:endParaRPr lang="en-US" sz="4000" dirty="0">
              <a:solidFill>
                <a:schemeClr val="bg1"/>
              </a:solidFill>
            </a:endParaRPr>
          </a:p>
          <a:p>
            <a:r>
              <a:rPr lang="en-US" sz="4000" dirty="0">
                <a:solidFill>
                  <a:schemeClr val="bg1"/>
                </a:solidFill>
              </a:rPr>
              <a:t>Josh 24:1-24		Rehearsal Motif</a:t>
            </a:r>
          </a:p>
          <a:p>
            <a:r>
              <a:rPr lang="en-US" sz="4000" dirty="0">
                <a:solidFill>
                  <a:schemeClr val="bg1"/>
                </a:solidFill>
              </a:rPr>
              <a:t>Josh 24:25		Made a covenant and recorded it “in a 					BOOK of divine instruction”</a:t>
            </a:r>
          </a:p>
        </p:txBody>
      </p:sp>
    </p:spTree>
    <p:extLst>
      <p:ext uri="{BB962C8B-B14F-4D97-AF65-F5344CB8AC3E}">
        <p14:creationId xmlns:p14="http://schemas.microsoft.com/office/powerpoint/2010/main" val="1266048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6D2F801B-004E-FA84-6149-DDD05F56A0B1}"/>
              </a:ext>
            </a:extLst>
          </p:cNvPr>
          <p:cNvSpPr>
            <a:spLocks noGrp="1" noChangeArrowheads="1"/>
          </p:cNvSpPr>
          <p:nvPr>
            <p:ph type="title"/>
          </p:nvPr>
        </p:nvSpPr>
        <p:spPr>
          <a:xfrm>
            <a:off x="2209800" y="846138"/>
            <a:ext cx="7772400" cy="709612"/>
          </a:xfrm>
        </p:spPr>
        <p:txBody>
          <a:bodyPr/>
          <a:lstStyle/>
          <a:p>
            <a:pPr eaLnBrk="1" hangingPunct="1"/>
            <a:r>
              <a:rPr lang="en-US" altLang="en-US" sz="4000" dirty="0">
                <a:solidFill>
                  <a:schemeClr val="bg1"/>
                </a:solidFill>
                <a:ea typeface="ＭＳ Ｐゴシック" panose="020B0600070205080204" pitchFamily="34" charset="-128"/>
              </a:rPr>
              <a:t>REVELATION BECOMES MORE FOCUSED AS TIME GOES ON</a:t>
            </a:r>
            <a:endParaRPr lang="en-US" altLang="en-US" dirty="0">
              <a:ea typeface="ＭＳ Ｐゴシック" panose="020B0600070205080204" pitchFamily="34" charset="-128"/>
            </a:endParaRPr>
          </a:p>
        </p:txBody>
      </p:sp>
      <p:sp>
        <p:nvSpPr>
          <p:cNvPr id="44035" name="AutoShape 5">
            <a:extLst>
              <a:ext uri="{FF2B5EF4-FFF2-40B4-BE49-F238E27FC236}">
                <a16:creationId xmlns:a16="http://schemas.microsoft.com/office/drawing/2014/main" id="{5912030C-C278-5793-2606-A0D1C7AE65C7}"/>
              </a:ext>
            </a:extLst>
          </p:cNvPr>
          <p:cNvSpPr>
            <a:spLocks noChangeArrowheads="1"/>
          </p:cNvSpPr>
          <p:nvPr/>
        </p:nvSpPr>
        <p:spPr bwMode="auto">
          <a:xfrm rot="5410770">
            <a:off x="4421188" y="2892674"/>
            <a:ext cx="2451100" cy="917079"/>
          </a:xfrm>
          <a:prstGeom prst="triangle">
            <a:avLst>
              <a:gd name="adj" fmla="val 50000"/>
            </a:avLst>
          </a:prstGeom>
          <a:solidFill>
            <a:srgbClr val="FF0000"/>
          </a:solidFill>
          <a:ln w="9525">
            <a:solidFill>
              <a:schemeClr val="tx1"/>
            </a:solidFill>
            <a:miter lim="800000"/>
            <a:headEnd/>
            <a:tailEnd/>
          </a:ln>
        </p:spPr>
        <p:txBody>
          <a:bodyPr anchor="ct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sp>
        <p:nvSpPr>
          <p:cNvPr id="7174" name="WordArt 6">
            <a:extLst>
              <a:ext uri="{FF2B5EF4-FFF2-40B4-BE49-F238E27FC236}">
                <a16:creationId xmlns:a16="http://schemas.microsoft.com/office/drawing/2014/main" id="{B9D77134-A890-795C-006A-B5BBA5F12E33}"/>
              </a:ext>
            </a:extLst>
          </p:cNvPr>
          <p:cNvSpPr>
            <a:spLocks noChangeArrowheads="1" noChangeShapeType="1" noTextEdit="1"/>
          </p:cNvSpPr>
          <p:nvPr/>
        </p:nvSpPr>
        <p:spPr bwMode="auto">
          <a:xfrm>
            <a:off x="2286000" y="3048001"/>
            <a:ext cx="781050" cy="373063"/>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a:tailEnd/>
                </a:ln>
                <a:solidFill>
                  <a:srgbClr val="FFFFFF"/>
                </a:solidFill>
                <a:latin typeface="Arial Black" panose="020B0604020202020204" pitchFamily="34" charset="0"/>
                <a:cs typeface="Arial Black" panose="020B0604020202020204" pitchFamily="34" charset="0"/>
              </a:rPr>
              <a:t>Pent</a:t>
            </a:r>
          </a:p>
        </p:txBody>
      </p:sp>
      <p:grpSp>
        <p:nvGrpSpPr>
          <p:cNvPr id="2" name="Group 7">
            <a:extLst>
              <a:ext uri="{FF2B5EF4-FFF2-40B4-BE49-F238E27FC236}">
                <a16:creationId xmlns:a16="http://schemas.microsoft.com/office/drawing/2014/main" id="{C9864D90-86A9-FD47-C918-763F5EF89F00}"/>
              </a:ext>
            </a:extLst>
          </p:cNvPr>
          <p:cNvGrpSpPr>
            <a:grpSpLocks/>
          </p:cNvGrpSpPr>
          <p:nvPr/>
        </p:nvGrpSpPr>
        <p:grpSpPr bwMode="auto">
          <a:xfrm>
            <a:off x="3352801" y="2813051"/>
            <a:ext cx="1973263" cy="917575"/>
            <a:chOff x="3984" y="956"/>
            <a:chExt cx="1243" cy="578"/>
          </a:xfrm>
        </p:grpSpPr>
        <p:sp>
          <p:nvSpPr>
            <p:cNvPr id="44052" name="AutoShape 8">
              <a:extLst>
                <a:ext uri="{FF2B5EF4-FFF2-40B4-BE49-F238E27FC236}">
                  <a16:creationId xmlns:a16="http://schemas.microsoft.com/office/drawing/2014/main" id="{69C899CD-B6E1-E6D6-4A24-751A2A8CFCD7}"/>
                </a:ext>
              </a:extLst>
            </p:cNvPr>
            <p:cNvSpPr>
              <a:spLocks noChangeArrowheads="1"/>
            </p:cNvSpPr>
            <p:nvPr/>
          </p:nvSpPr>
          <p:spPr bwMode="auto">
            <a:xfrm>
              <a:off x="3984" y="956"/>
              <a:ext cx="402" cy="578"/>
            </a:xfrm>
            <a:prstGeom prst="rightArrow">
              <a:avLst>
                <a:gd name="adj1" fmla="val 50000"/>
                <a:gd name="adj2" fmla="val 35638"/>
              </a:avLst>
            </a:prstGeom>
            <a:solidFill>
              <a:schemeClr val="accent1"/>
            </a:solidFill>
            <a:ln w="9525">
              <a:solidFill>
                <a:schemeClr val="tx1"/>
              </a:solidFill>
              <a:miter lim="800000"/>
              <a:headEnd/>
              <a:tailEnd/>
            </a:ln>
          </p:spPr>
          <p:txBody>
            <a:bodyPr anchor="ct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sp>
          <p:nvSpPr>
            <p:cNvPr id="44053" name="WordArt 9">
              <a:extLst>
                <a:ext uri="{FF2B5EF4-FFF2-40B4-BE49-F238E27FC236}">
                  <a16:creationId xmlns:a16="http://schemas.microsoft.com/office/drawing/2014/main" id="{9B5BB6ED-849D-C155-4A64-A61192CC0E4A}"/>
                </a:ext>
              </a:extLst>
            </p:cNvPr>
            <p:cNvSpPr>
              <a:spLocks noChangeArrowheads="1" noChangeShapeType="1" noTextEdit="1"/>
            </p:cNvSpPr>
            <p:nvPr/>
          </p:nvSpPr>
          <p:spPr bwMode="auto">
            <a:xfrm>
              <a:off x="4512" y="1104"/>
              <a:ext cx="715" cy="282"/>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a:tailEnd/>
                  </a:ln>
                  <a:solidFill>
                    <a:srgbClr val="FFFFFF"/>
                  </a:solidFill>
                  <a:latin typeface="Arial Black" panose="020B0604020202020204" pitchFamily="34" charset="0"/>
                  <a:cs typeface="Arial Black" panose="020B0604020202020204" pitchFamily="34" charset="0"/>
                </a:rPr>
                <a:t>Psalms</a:t>
              </a:r>
            </a:p>
          </p:txBody>
        </p:sp>
      </p:grpSp>
      <p:grpSp>
        <p:nvGrpSpPr>
          <p:cNvPr id="3" name="Group 10">
            <a:extLst>
              <a:ext uri="{FF2B5EF4-FFF2-40B4-BE49-F238E27FC236}">
                <a16:creationId xmlns:a16="http://schemas.microsoft.com/office/drawing/2014/main" id="{A7E560E4-4728-7B44-C708-C7055498E499}"/>
              </a:ext>
            </a:extLst>
          </p:cNvPr>
          <p:cNvGrpSpPr>
            <a:grpSpLocks/>
          </p:cNvGrpSpPr>
          <p:nvPr/>
        </p:nvGrpSpPr>
        <p:grpSpPr bwMode="auto">
          <a:xfrm>
            <a:off x="5638801" y="2889250"/>
            <a:ext cx="2447925" cy="917576"/>
            <a:chOff x="3888" y="908"/>
            <a:chExt cx="1542" cy="578"/>
          </a:xfrm>
        </p:grpSpPr>
        <p:sp>
          <p:nvSpPr>
            <p:cNvPr id="44050" name="AutoShape 11">
              <a:extLst>
                <a:ext uri="{FF2B5EF4-FFF2-40B4-BE49-F238E27FC236}">
                  <a16:creationId xmlns:a16="http://schemas.microsoft.com/office/drawing/2014/main" id="{7B8A6EE7-0BB9-025B-3A16-197A57E0F1C8}"/>
                </a:ext>
              </a:extLst>
            </p:cNvPr>
            <p:cNvSpPr>
              <a:spLocks noChangeArrowheads="1"/>
            </p:cNvSpPr>
            <p:nvPr/>
          </p:nvSpPr>
          <p:spPr bwMode="auto">
            <a:xfrm>
              <a:off x="3888" y="908"/>
              <a:ext cx="402" cy="578"/>
            </a:xfrm>
            <a:prstGeom prst="rightArrow">
              <a:avLst>
                <a:gd name="adj1" fmla="val 50000"/>
                <a:gd name="adj2" fmla="val 35638"/>
              </a:avLst>
            </a:prstGeom>
            <a:solidFill>
              <a:schemeClr val="accent1"/>
            </a:solidFill>
            <a:ln w="9525">
              <a:solidFill>
                <a:schemeClr val="tx1"/>
              </a:solidFill>
              <a:miter lim="800000"/>
              <a:headEnd/>
              <a:tailEnd/>
            </a:ln>
          </p:spPr>
          <p:txBody>
            <a:bodyPr anchor="ct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sp>
          <p:nvSpPr>
            <p:cNvPr id="44051" name="WordArt 12">
              <a:extLst>
                <a:ext uri="{FF2B5EF4-FFF2-40B4-BE49-F238E27FC236}">
                  <a16:creationId xmlns:a16="http://schemas.microsoft.com/office/drawing/2014/main" id="{0BB0B831-1249-CC6D-3F41-12EE86BACD01}"/>
                </a:ext>
              </a:extLst>
            </p:cNvPr>
            <p:cNvSpPr>
              <a:spLocks noChangeArrowheads="1" noChangeShapeType="1" noTextEdit="1"/>
            </p:cNvSpPr>
            <p:nvPr/>
          </p:nvSpPr>
          <p:spPr bwMode="auto">
            <a:xfrm>
              <a:off x="4464" y="1056"/>
              <a:ext cx="966" cy="291"/>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a:tailEnd/>
                  </a:ln>
                  <a:solidFill>
                    <a:srgbClr val="FFFFFF"/>
                  </a:solidFill>
                  <a:latin typeface="Arial Black" panose="020B0604020202020204" pitchFamily="34" charset="0"/>
                  <a:cs typeface="Arial Black" panose="020B0604020202020204" pitchFamily="34" charset="0"/>
                </a:rPr>
                <a:t>Prophets</a:t>
              </a:r>
            </a:p>
          </p:txBody>
        </p:sp>
      </p:grpSp>
      <p:sp>
        <p:nvSpPr>
          <p:cNvPr id="44039" name="Line 13">
            <a:extLst>
              <a:ext uri="{FF2B5EF4-FFF2-40B4-BE49-F238E27FC236}">
                <a16:creationId xmlns:a16="http://schemas.microsoft.com/office/drawing/2014/main" id="{C63B9648-3517-5558-E821-29F2A1F379AE}"/>
              </a:ext>
            </a:extLst>
          </p:cNvPr>
          <p:cNvSpPr>
            <a:spLocks noChangeShapeType="1"/>
          </p:cNvSpPr>
          <p:nvPr/>
        </p:nvSpPr>
        <p:spPr bwMode="auto">
          <a:xfrm>
            <a:off x="2133600" y="5035550"/>
            <a:ext cx="7239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44040" name="Line 14">
            <a:extLst>
              <a:ext uri="{FF2B5EF4-FFF2-40B4-BE49-F238E27FC236}">
                <a16:creationId xmlns:a16="http://schemas.microsoft.com/office/drawing/2014/main" id="{0DCBB09A-D487-C912-D68D-0CBBE513E94C}"/>
              </a:ext>
            </a:extLst>
          </p:cNvPr>
          <p:cNvSpPr>
            <a:spLocks noChangeShapeType="1"/>
          </p:cNvSpPr>
          <p:nvPr/>
        </p:nvSpPr>
        <p:spPr bwMode="auto">
          <a:xfrm>
            <a:off x="2133600" y="4811714"/>
            <a:ext cx="0" cy="5222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44041" name="Line 15">
            <a:extLst>
              <a:ext uri="{FF2B5EF4-FFF2-40B4-BE49-F238E27FC236}">
                <a16:creationId xmlns:a16="http://schemas.microsoft.com/office/drawing/2014/main" id="{F2270749-BA72-C665-216A-D0D2C4119202}"/>
              </a:ext>
            </a:extLst>
          </p:cNvPr>
          <p:cNvSpPr>
            <a:spLocks noChangeShapeType="1"/>
          </p:cNvSpPr>
          <p:nvPr/>
        </p:nvSpPr>
        <p:spPr bwMode="auto">
          <a:xfrm>
            <a:off x="9372600" y="4811714"/>
            <a:ext cx="0" cy="5222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grpSp>
        <p:nvGrpSpPr>
          <p:cNvPr id="4" name="Group 16">
            <a:extLst>
              <a:ext uri="{FF2B5EF4-FFF2-40B4-BE49-F238E27FC236}">
                <a16:creationId xmlns:a16="http://schemas.microsoft.com/office/drawing/2014/main" id="{DD361DC6-A934-1E77-6EBC-10E1A0183036}"/>
              </a:ext>
            </a:extLst>
          </p:cNvPr>
          <p:cNvGrpSpPr>
            <a:grpSpLocks/>
          </p:cNvGrpSpPr>
          <p:nvPr/>
        </p:nvGrpSpPr>
        <p:grpSpPr bwMode="auto">
          <a:xfrm>
            <a:off x="2346326" y="1782763"/>
            <a:ext cx="8321675" cy="2962275"/>
            <a:chOff x="518" y="1123"/>
            <a:chExt cx="5242" cy="1866"/>
          </a:xfrm>
        </p:grpSpPr>
        <p:sp>
          <p:nvSpPr>
            <p:cNvPr id="44044" name="AutoShape 17">
              <a:extLst>
                <a:ext uri="{FF2B5EF4-FFF2-40B4-BE49-F238E27FC236}">
                  <a16:creationId xmlns:a16="http://schemas.microsoft.com/office/drawing/2014/main" id="{F8687BC7-8AB6-3618-788A-10BE3F251AA1}"/>
                </a:ext>
              </a:extLst>
            </p:cNvPr>
            <p:cNvSpPr>
              <a:spLocks noChangeArrowheads="1"/>
            </p:cNvSpPr>
            <p:nvPr/>
          </p:nvSpPr>
          <p:spPr bwMode="auto">
            <a:xfrm>
              <a:off x="3245" y="1570"/>
              <a:ext cx="671" cy="291"/>
            </a:xfrm>
            <a:prstGeom prst="curvedDownArrow">
              <a:avLst>
                <a:gd name="adj1" fmla="val 35691"/>
                <a:gd name="adj2" fmla="val 71383"/>
                <a:gd name="adj3" fmla="val 33333"/>
              </a:avLst>
            </a:prstGeom>
            <a:solidFill>
              <a:schemeClr val="accent1"/>
            </a:solidFill>
            <a:ln w="9525">
              <a:solidFill>
                <a:schemeClr val="tx1"/>
              </a:solidFill>
              <a:miter lim="800000"/>
              <a:headEnd/>
              <a:tailEnd/>
            </a:ln>
          </p:spPr>
          <p:txBody>
            <a:bodyPr anchor="ct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sp>
          <p:nvSpPr>
            <p:cNvPr id="44045" name="AutoShape 18">
              <a:extLst>
                <a:ext uri="{FF2B5EF4-FFF2-40B4-BE49-F238E27FC236}">
                  <a16:creationId xmlns:a16="http://schemas.microsoft.com/office/drawing/2014/main" id="{CF1490FE-0C8B-A63B-F710-03A34A17E571}"/>
                </a:ext>
              </a:extLst>
            </p:cNvPr>
            <p:cNvSpPr>
              <a:spLocks noChangeArrowheads="1"/>
            </p:cNvSpPr>
            <p:nvPr/>
          </p:nvSpPr>
          <p:spPr bwMode="auto">
            <a:xfrm>
              <a:off x="1770" y="1335"/>
              <a:ext cx="670" cy="291"/>
            </a:xfrm>
            <a:prstGeom prst="curvedDownArrow">
              <a:avLst>
                <a:gd name="adj1" fmla="val 35638"/>
                <a:gd name="adj2" fmla="val 71277"/>
                <a:gd name="adj3" fmla="val 33333"/>
              </a:avLst>
            </a:prstGeom>
            <a:solidFill>
              <a:schemeClr val="accent1"/>
            </a:solidFill>
            <a:ln w="9525">
              <a:solidFill>
                <a:schemeClr val="tx1"/>
              </a:solidFill>
              <a:miter lim="800000"/>
              <a:headEnd/>
              <a:tailEnd/>
            </a:ln>
          </p:spPr>
          <p:txBody>
            <a:bodyPr anchor="ct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sp>
          <p:nvSpPr>
            <p:cNvPr id="44046" name="AutoShape 19">
              <a:extLst>
                <a:ext uri="{FF2B5EF4-FFF2-40B4-BE49-F238E27FC236}">
                  <a16:creationId xmlns:a16="http://schemas.microsoft.com/office/drawing/2014/main" id="{B7FA8254-9158-C8F3-6979-551FA32BDD32}"/>
                </a:ext>
              </a:extLst>
            </p:cNvPr>
            <p:cNvSpPr>
              <a:spLocks noChangeArrowheads="1"/>
            </p:cNvSpPr>
            <p:nvPr/>
          </p:nvSpPr>
          <p:spPr bwMode="auto">
            <a:xfrm>
              <a:off x="518" y="1123"/>
              <a:ext cx="671" cy="291"/>
            </a:xfrm>
            <a:prstGeom prst="curvedDownArrow">
              <a:avLst>
                <a:gd name="adj1" fmla="val 40790"/>
                <a:gd name="adj2" fmla="val 81581"/>
                <a:gd name="adj3" fmla="val 33333"/>
              </a:avLst>
            </a:prstGeom>
            <a:solidFill>
              <a:schemeClr val="accent1"/>
            </a:solidFill>
            <a:ln w="9525">
              <a:solidFill>
                <a:schemeClr val="tx1"/>
              </a:solidFill>
              <a:miter lim="800000"/>
              <a:headEnd/>
              <a:tailEnd/>
            </a:ln>
          </p:spPr>
          <p:txBody>
            <a:bodyPr anchor="ct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sp>
          <p:nvSpPr>
            <p:cNvPr id="44047" name="WordArt 20">
              <a:extLst>
                <a:ext uri="{FF2B5EF4-FFF2-40B4-BE49-F238E27FC236}">
                  <a16:creationId xmlns:a16="http://schemas.microsoft.com/office/drawing/2014/main" id="{89625DD0-45FF-0619-F954-F3CA77CDC987}"/>
                </a:ext>
              </a:extLst>
            </p:cNvPr>
            <p:cNvSpPr>
              <a:spLocks noChangeArrowheads="1" noChangeShapeType="1" noTextEdit="1"/>
            </p:cNvSpPr>
            <p:nvPr/>
          </p:nvSpPr>
          <p:spPr bwMode="auto">
            <a:xfrm>
              <a:off x="4963" y="1776"/>
              <a:ext cx="797" cy="576"/>
            </a:xfrm>
            <a:prstGeom prst="rect">
              <a:avLst/>
            </a:prstGeom>
          </p:spPr>
          <p:txBody>
            <a:bodyPr wrap="none" fromWordArt="1">
              <a:prstTxWarp prst="textFadeUp">
                <a:avLst>
                  <a:gd name="adj" fmla="val 9991"/>
                </a:avLst>
              </a:prstTxWarp>
            </a:bodyPr>
            <a:lstStyle/>
            <a:p>
              <a:r>
                <a:rPr lang="en-US"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4997"/>
                      </a:srgbClr>
                    </a:outerShdw>
                  </a:effectLst>
                  <a:latin typeface="Arial Black" panose="020B0604020202020204" pitchFamily="34" charset="0"/>
                  <a:cs typeface="Arial Black" panose="020B0604020202020204" pitchFamily="34" charset="0"/>
                </a:rPr>
                <a:t>JESUS</a:t>
              </a:r>
            </a:p>
          </p:txBody>
        </p:sp>
        <p:sp>
          <p:nvSpPr>
            <p:cNvPr id="44048" name="AutoShape 21">
              <a:extLst>
                <a:ext uri="{FF2B5EF4-FFF2-40B4-BE49-F238E27FC236}">
                  <a16:creationId xmlns:a16="http://schemas.microsoft.com/office/drawing/2014/main" id="{0190D657-B31A-68C9-B885-93E1392DA490}"/>
                </a:ext>
              </a:extLst>
            </p:cNvPr>
            <p:cNvSpPr>
              <a:spLocks noChangeArrowheads="1"/>
            </p:cNvSpPr>
            <p:nvPr/>
          </p:nvSpPr>
          <p:spPr bwMode="auto">
            <a:xfrm>
              <a:off x="2530" y="2463"/>
              <a:ext cx="626" cy="291"/>
            </a:xfrm>
            <a:prstGeom prst="curvedUpArrow">
              <a:avLst>
                <a:gd name="adj1" fmla="val 33298"/>
                <a:gd name="adj2" fmla="val 66596"/>
                <a:gd name="adj3" fmla="val 33333"/>
              </a:avLst>
            </a:prstGeom>
            <a:solidFill>
              <a:schemeClr val="accent1"/>
            </a:solidFill>
            <a:ln w="9525">
              <a:solidFill>
                <a:schemeClr val="tx1"/>
              </a:solidFill>
              <a:miter lim="800000"/>
              <a:headEnd/>
              <a:tailEnd/>
            </a:ln>
          </p:spPr>
          <p:txBody>
            <a:bodyPr anchor="ct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sp>
          <p:nvSpPr>
            <p:cNvPr id="44049" name="AutoShape 22">
              <a:extLst>
                <a:ext uri="{FF2B5EF4-FFF2-40B4-BE49-F238E27FC236}">
                  <a16:creationId xmlns:a16="http://schemas.microsoft.com/office/drawing/2014/main" id="{833DAA60-997C-CCA4-28C2-4227C0209050}"/>
                </a:ext>
              </a:extLst>
            </p:cNvPr>
            <p:cNvSpPr>
              <a:spLocks noChangeArrowheads="1"/>
            </p:cNvSpPr>
            <p:nvPr/>
          </p:nvSpPr>
          <p:spPr bwMode="auto">
            <a:xfrm>
              <a:off x="1278" y="2698"/>
              <a:ext cx="626" cy="291"/>
            </a:xfrm>
            <a:prstGeom prst="curvedUpArrow">
              <a:avLst>
                <a:gd name="adj1" fmla="val 33298"/>
                <a:gd name="adj2" fmla="val 66596"/>
                <a:gd name="adj3" fmla="val 33333"/>
              </a:avLst>
            </a:prstGeom>
            <a:solidFill>
              <a:schemeClr val="accent1"/>
            </a:solidFill>
            <a:ln w="9525">
              <a:solidFill>
                <a:schemeClr val="tx1"/>
              </a:solidFill>
              <a:miter lim="800000"/>
              <a:headEnd/>
              <a:tailEnd/>
            </a:ln>
          </p:spPr>
          <p:txBody>
            <a:bodyPr anchor="ct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eaLnBrk="1" hangingPunct="1"/>
              <a:endParaRPr lang="en-US" altLang="en-US"/>
            </a:p>
          </p:txBody>
        </p:sp>
      </p:grpSp>
      <p:sp>
        <p:nvSpPr>
          <p:cNvPr id="44043" name="Text Box 24">
            <a:extLst>
              <a:ext uri="{FF2B5EF4-FFF2-40B4-BE49-F238E27FC236}">
                <a16:creationId xmlns:a16="http://schemas.microsoft.com/office/drawing/2014/main" id="{883849A7-049B-C77B-17AF-A031802FDCBD}"/>
              </a:ext>
            </a:extLst>
          </p:cNvPr>
          <p:cNvSpPr txBox="1">
            <a:spLocks noChangeArrowheads="1"/>
          </p:cNvSpPr>
          <p:nvPr/>
        </p:nvSpPr>
        <p:spPr bwMode="auto">
          <a:xfrm>
            <a:off x="2286000" y="5334000"/>
            <a:ext cx="7391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ea typeface="ＭＳ Ｐゴシック" panose="020B0600070205080204" pitchFamily="34" charset="-128"/>
              </a:defRPr>
            </a:lvl1pPr>
            <a:lvl2pPr marL="37931725" indent="-37474525" eaLnBrk="0" hangingPunct="0">
              <a:defRPr sz="2400">
                <a:solidFill>
                  <a:schemeClr val="tx1"/>
                </a:solidFill>
                <a:latin typeface="Times New Roman" panose="02020603050405020304" pitchFamily="18" charset="0"/>
                <a:ea typeface="ＭＳ Ｐゴシック" panose="020B0600070205080204" pitchFamily="34" charset="-128"/>
              </a:defRPr>
            </a:lvl2pPr>
            <a:lvl3pPr eaLnBrk="0" hangingPunct="0">
              <a:defRPr sz="2400">
                <a:solidFill>
                  <a:schemeClr val="tx1"/>
                </a:solidFill>
                <a:latin typeface="Times New Roman" panose="02020603050405020304" pitchFamily="18" charset="0"/>
                <a:ea typeface="ＭＳ Ｐゴシック" panose="020B0600070205080204" pitchFamily="34" charset="-128"/>
              </a:defRPr>
            </a:lvl3pPr>
            <a:lvl4pPr eaLnBrk="0" hangingPunct="0">
              <a:defRPr sz="2400">
                <a:solidFill>
                  <a:schemeClr val="tx1"/>
                </a:solidFill>
                <a:latin typeface="Times New Roman" panose="02020603050405020304" pitchFamily="18" charset="0"/>
                <a:ea typeface="ＭＳ Ｐゴシック" panose="020B0600070205080204" pitchFamily="34" charset="-128"/>
              </a:defRPr>
            </a:lvl4pPr>
            <a:lvl5pPr eaLnBrk="0" hangingPunct="0">
              <a:defRPr sz="2400">
                <a:solidFill>
                  <a:schemeClr val="tx1"/>
                </a:solidFill>
                <a:latin typeface="Times New Roman" panose="02020603050405020304" pitchFamily="18"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pPr algn="l" eaLnBrk="1" hangingPunct="1">
              <a:spcBef>
                <a:spcPct val="50000"/>
              </a:spcBef>
            </a:pPr>
            <a:r>
              <a:rPr lang="en-US" altLang="en-US" sz="3200" b="1">
                <a:solidFill>
                  <a:schemeClr val="bg1"/>
                </a:solidFill>
              </a:rPr>
              <a:t>VALUES DEPOSIT DEVELOPMENT</a:t>
            </a:r>
            <a:endParaRPr lang="en-US" altLang="en-US" sz="32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additive="base">
                                        <p:cTn id="7" dur="500" fill="hold"/>
                                        <p:tgtEl>
                                          <p:spTgt spid="7174"/>
                                        </p:tgtEl>
                                        <p:attrNameLst>
                                          <p:attrName>ppt_x</p:attrName>
                                        </p:attrNameLst>
                                      </p:cBhvr>
                                      <p:tavLst>
                                        <p:tav tm="0">
                                          <p:val>
                                            <p:strVal val="0-#ppt_w/2"/>
                                          </p:val>
                                        </p:tav>
                                        <p:tav tm="100000">
                                          <p:val>
                                            <p:strVal val="#ppt_x"/>
                                          </p:val>
                                        </p:tav>
                                      </p:tavLst>
                                    </p:anim>
                                    <p:anim calcmode="lin" valueType="num">
                                      <p:cBhvr additive="base">
                                        <p:cTn id="8" dur="500" fill="hold"/>
                                        <p:tgtEl>
                                          <p:spTgt spid="717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0-#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8D12E4F9-1F70-2B0D-9AFA-2719451E4F86}"/>
              </a:ext>
            </a:extLst>
          </p:cNvPr>
          <p:cNvSpPr>
            <a:spLocks noGrp="1" noChangeArrowheads="1"/>
          </p:cNvSpPr>
          <p:nvPr>
            <p:ph type="title"/>
          </p:nvPr>
        </p:nvSpPr>
        <p:spPr>
          <a:xfrm>
            <a:off x="0" y="0"/>
            <a:ext cx="12192000" cy="1752600"/>
          </a:xfrm>
        </p:spPr>
        <p:txBody>
          <a:bodyPr/>
          <a:lstStyle/>
          <a:p>
            <a:pPr eaLnBrk="1" hangingPunct="1"/>
            <a:r>
              <a:rPr lang="en-US" altLang="en-US" sz="4000" dirty="0">
                <a:solidFill>
                  <a:schemeClr val="bg1"/>
                </a:solidFill>
                <a:ea typeface="ＭＳ Ｐゴシック" panose="020B0600070205080204" pitchFamily="34" charset="-128"/>
              </a:rPr>
              <a:t>OLD TESTAMENT </a:t>
            </a:r>
            <a:r>
              <a:rPr lang="en-US" altLang="en-US" sz="4000" dirty="0">
                <a:solidFill>
                  <a:srgbClr val="FFFF00"/>
                </a:solidFill>
                <a:ea typeface="ＭＳ Ｐゴシック" panose="020B0600070205080204" pitchFamily="34" charset="-128"/>
              </a:rPr>
              <a:t>PATTERNS</a:t>
            </a:r>
            <a:r>
              <a:rPr lang="en-US" altLang="en-US" sz="4000" dirty="0">
                <a:solidFill>
                  <a:schemeClr val="bg1"/>
                </a:solidFill>
                <a:ea typeface="ＭＳ Ｐゴシック" panose="020B0600070205080204" pitchFamily="34" charset="-128"/>
              </a:rPr>
              <a:t> FOR KNOWING GOD’S WILL:</a:t>
            </a:r>
            <a:br>
              <a:rPr lang="en-US" altLang="en-US" sz="4000" dirty="0">
                <a:solidFill>
                  <a:schemeClr val="bg1"/>
                </a:solidFill>
                <a:ea typeface="ＭＳ Ｐゴシック" panose="020B0600070205080204" pitchFamily="34" charset="-128"/>
              </a:rPr>
            </a:br>
            <a:r>
              <a:rPr lang="en-US" altLang="en-US" sz="4000" i="1" dirty="0">
                <a:solidFill>
                  <a:srgbClr val="FFFF00"/>
                </a:solidFill>
                <a:ea typeface="ＭＳ Ｐゴシック" panose="020B0600070205080204" pitchFamily="34" charset="-128"/>
              </a:rPr>
              <a:t>NON-SANCTIONED</a:t>
            </a:r>
            <a:r>
              <a:rPr lang="en-US" altLang="en-US" sz="4000" i="1" dirty="0">
                <a:solidFill>
                  <a:srgbClr val="FFC000"/>
                </a:solidFill>
                <a:ea typeface="ＭＳ Ｐゴシック" panose="020B0600070205080204" pitchFamily="34" charset="-128"/>
              </a:rPr>
              <a:t> PROVISIONS USED BY PAGANS</a:t>
            </a:r>
          </a:p>
        </p:txBody>
      </p:sp>
      <p:sp>
        <p:nvSpPr>
          <p:cNvPr id="104451" name="Rectangle 3">
            <a:extLst>
              <a:ext uri="{FF2B5EF4-FFF2-40B4-BE49-F238E27FC236}">
                <a16:creationId xmlns:a16="http://schemas.microsoft.com/office/drawing/2014/main" id="{F139B556-86F4-190D-732E-0038203069F2}"/>
              </a:ext>
            </a:extLst>
          </p:cNvPr>
          <p:cNvSpPr>
            <a:spLocks noGrp="1" noChangeArrowheads="1"/>
          </p:cNvSpPr>
          <p:nvPr>
            <p:ph type="body" idx="1"/>
          </p:nvPr>
        </p:nvSpPr>
        <p:spPr>
          <a:xfrm>
            <a:off x="1828800" y="1828800"/>
            <a:ext cx="8839200" cy="5181600"/>
          </a:xfrm>
        </p:spPr>
        <p:txBody>
          <a:bodyPr/>
          <a:lstStyle/>
          <a:p>
            <a:pPr eaLnBrk="1" hangingPunct="1"/>
            <a:r>
              <a:rPr lang="en-US" altLang="en-US" dirty="0">
                <a:solidFill>
                  <a:srgbClr val="FFFF00"/>
                </a:solidFill>
                <a:ea typeface="ＭＳ Ｐゴシック" panose="020B0600070205080204" pitchFamily="34" charset="-128"/>
              </a:rPr>
              <a:t>ANE DIVINATION </a:t>
            </a:r>
            <a:r>
              <a:rPr lang="en-US" altLang="en-US" dirty="0">
                <a:solidFill>
                  <a:schemeClr val="bg1"/>
                </a:solidFill>
                <a:ea typeface="ＭＳ Ｐゴシック" panose="020B0600070205080204" pitchFamily="34" charset="-128"/>
              </a:rPr>
              <a:t>(</a:t>
            </a:r>
            <a:r>
              <a:rPr lang="en-US" altLang="en-US" dirty="0" err="1">
                <a:solidFill>
                  <a:schemeClr val="bg1"/>
                </a:solidFill>
                <a:ea typeface="ＭＳ Ｐゴシック" panose="020B0600070205080204" pitchFamily="34" charset="-128"/>
              </a:rPr>
              <a:t>Deut</a:t>
            </a:r>
            <a:r>
              <a:rPr lang="en-US" altLang="en-US" dirty="0">
                <a:solidFill>
                  <a:schemeClr val="bg1"/>
                </a:solidFill>
                <a:ea typeface="ＭＳ Ｐゴシック" panose="020B0600070205080204" pitchFamily="34" charset="-128"/>
              </a:rPr>
              <a:t> 18:10-11; cf. Waltke)</a:t>
            </a:r>
          </a:p>
          <a:p>
            <a:pPr lvl="1" eaLnBrk="1" hangingPunct="1"/>
            <a:r>
              <a:rPr lang="en-US" altLang="en-US" dirty="0">
                <a:solidFill>
                  <a:schemeClr val="bg1"/>
                </a:solidFill>
                <a:ea typeface="ＭＳ Ｐゴシック" panose="020B0600070205080204" pitchFamily="34" charset="-128"/>
              </a:rPr>
              <a:t>Cleromancy (Lot casting; Jonah 1:7)</a:t>
            </a:r>
          </a:p>
          <a:p>
            <a:pPr lvl="1" eaLnBrk="1" hangingPunct="1"/>
            <a:r>
              <a:rPr lang="en-US" altLang="en-US" dirty="0">
                <a:solidFill>
                  <a:schemeClr val="bg1"/>
                </a:solidFill>
                <a:ea typeface="ＭＳ Ｐゴシック" panose="020B0600070205080204" pitchFamily="34" charset="-128"/>
              </a:rPr>
              <a:t>Hepatoscopy (Organ reading, e.g. liver=brain!)</a:t>
            </a:r>
          </a:p>
          <a:p>
            <a:pPr lvl="1" eaLnBrk="1" hangingPunct="1"/>
            <a:r>
              <a:rPr lang="en-US" altLang="en-US" dirty="0">
                <a:solidFill>
                  <a:schemeClr val="bg1"/>
                </a:solidFill>
                <a:ea typeface="ＭＳ Ｐゴシック" panose="020B0600070205080204" pitchFamily="34" charset="-128"/>
              </a:rPr>
              <a:t>Rhabdomancy (Arrow casting, </a:t>
            </a:r>
            <a:r>
              <a:rPr lang="en-US" altLang="en-US" dirty="0" err="1">
                <a:solidFill>
                  <a:schemeClr val="bg1"/>
                </a:solidFill>
                <a:ea typeface="ＭＳ Ｐゴシック" panose="020B0600070205080204" pitchFamily="34" charset="-128"/>
              </a:rPr>
              <a:t>Ezek</a:t>
            </a:r>
            <a:r>
              <a:rPr lang="en-US" altLang="en-US" dirty="0">
                <a:solidFill>
                  <a:schemeClr val="bg1"/>
                </a:solidFill>
                <a:ea typeface="ＭＳ Ｐゴシック" panose="020B0600070205080204" pitchFamily="34" charset="-128"/>
              </a:rPr>
              <a:t> 21:21)</a:t>
            </a:r>
          </a:p>
          <a:p>
            <a:pPr lvl="1" eaLnBrk="1" hangingPunct="1"/>
            <a:r>
              <a:rPr lang="en-US" altLang="en-US" dirty="0">
                <a:solidFill>
                  <a:schemeClr val="bg1"/>
                </a:solidFill>
                <a:ea typeface="ＭＳ Ｐゴシック" panose="020B0600070205080204" pitchFamily="34" charset="-128"/>
              </a:rPr>
              <a:t>Hydromancy (Reading water in vessels, Gen 44:5)</a:t>
            </a:r>
          </a:p>
          <a:p>
            <a:pPr lvl="1" eaLnBrk="1" hangingPunct="1"/>
            <a:r>
              <a:rPr lang="en-US" altLang="en-US" dirty="0">
                <a:solidFill>
                  <a:schemeClr val="bg1"/>
                </a:solidFill>
                <a:ea typeface="ＭＳ Ｐゴシック" panose="020B0600070205080204" pitchFamily="34" charset="-128"/>
              </a:rPr>
              <a:t>Astrology (2 Kgs 17:16; 23:4-5; </a:t>
            </a:r>
            <a:r>
              <a:rPr lang="en-US" altLang="en-US" dirty="0" err="1">
                <a:solidFill>
                  <a:schemeClr val="bg1"/>
                </a:solidFill>
                <a:ea typeface="ＭＳ Ｐゴシック" panose="020B0600070205080204" pitchFamily="34" charset="-128"/>
              </a:rPr>
              <a:t>Jer</a:t>
            </a:r>
            <a:r>
              <a:rPr lang="en-US" altLang="en-US" dirty="0">
                <a:solidFill>
                  <a:schemeClr val="bg1"/>
                </a:solidFill>
                <a:ea typeface="ＭＳ Ｐゴシック" panose="020B0600070205080204" pitchFamily="34" charset="-128"/>
              </a:rPr>
              <a:t> 10:2-3)</a:t>
            </a:r>
          </a:p>
          <a:p>
            <a:pPr lvl="1" eaLnBrk="1" hangingPunct="1"/>
            <a:r>
              <a:rPr lang="en-US" altLang="en-US" dirty="0">
                <a:solidFill>
                  <a:schemeClr val="bg1"/>
                </a:solidFill>
                <a:ea typeface="ＭＳ Ｐゴシック" panose="020B0600070205080204" pitchFamily="34" charset="-128"/>
              </a:rPr>
              <a:t>Mediums, Spiritists</a:t>
            </a:r>
          </a:p>
          <a:p>
            <a:pPr lvl="2" eaLnBrk="1" hangingPunct="1"/>
            <a:r>
              <a:rPr lang="en-US" altLang="en-US" dirty="0">
                <a:solidFill>
                  <a:schemeClr val="bg1"/>
                </a:solidFill>
                <a:ea typeface="ＭＳ Ｐゴシック" panose="020B0600070205080204" pitchFamily="34" charset="-128"/>
              </a:rPr>
              <a:t>Leviticus 19:26, 31</a:t>
            </a:r>
          </a:p>
          <a:p>
            <a:pPr lvl="2" eaLnBrk="1" hangingPunct="1"/>
            <a:r>
              <a:rPr lang="en-US" altLang="en-US" dirty="0">
                <a:solidFill>
                  <a:schemeClr val="bg1"/>
                </a:solidFill>
                <a:ea typeface="ＭＳ Ｐゴシック" panose="020B0600070205080204" pitchFamily="34" charset="-128"/>
              </a:rPr>
              <a:t>1 Sam 28 (2 Kgs 17:17)</a:t>
            </a:r>
          </a:p>
          <a:p>
            <a:pPr lvl="2" eaLnBrk="1" hangingPunct="1"/>
            <a:r>
              <a:rPr lang="en-US" altLang="en-US" dirty="0">
                <a:solidFill>
                  <a:schemeClr val="bg1"/>
                </a:solidFill>
                <a:ea typeface="ＭＳ Ｐゴシック" panose="020B0600070205080204" pitchFamily="34" charset="-128"/>
              </a:rPr>
              <a:t>Isaiah 8:19-20</a:t>
            </a:r>
          </a:p>
          <a:p>
            <a:pPr lvl="1" eaLnBrk="1" hangingPunct="1"/>
            <a:endParaRPr lang="en-US" altLang="en-US" dirty="0">
              <a:solidFill>
                <a:schemeClr val="bg1"/>
              </a:solidFill>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p:cTn id="7" dur="1000" fill="hold"/>
                                        <p:tgtEl>
                                          <p:spTgt spid="10445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04450"/>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04450"/>
                                        </p:tgtEl>
                                        <p:attrNameLst>
                                          <p:attrName>ppt_y</p:attrName>
                                        </p:attrNameLst>
                                      </p:cBhvr>
                                      <p:tavLst>
                                        <p:tav tm="0">
                                          <p:val>
                                            <p:strVal val="#ppt_y"/>
                                          </p:val>
                                        </p:tav>
                                        <p:tav tm="100000">
                                          <p:val>
                                            <p:strVal val="#ppt_y"/>
                                          </p:val>
                                        </p:tav>
                                      </p:tavLst>
                                    </p:anim>
                                    <p:animEffect transition="in" filter="fade">
                                      <p:cBhvr>
                                        <p:cTn id="10" dur="1000"/>
                                        <p:tgtEl>
                                          <p:spTgt spid="10445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7" presetClass="entr" presetSubtype="4" fill="hold" nodeType="clickEffect">
                                  <p:stCondLst>
                                    <p:cond delay="0"/>
                                  </p:stCondLst>
                                  <p:childTnLst>
                                    <p:set>
                                      <p:cBhvr>
                                        <p:cTn id="14" dur="1" fill="hold">
                                          <p:stCondLst>
                                            <p:cond delay="0"/>
                                          </p:stCondLst>
                                        </p:cTn>
                                        <p:tgtEl>
                                          <p:spTgt spid="104451">
                                            <p:txEl>
                                              <p:pRg st="0" end="0"/>
                                            </p:txEl>
                                          </p:spTgt>
                                        </p:tgtEl>
                                        <p:attrNameLst>
                                          <p:attrName>style.visibility</p:attrName>
                                        </p:attrNameLst>
                                      </p:cBhvr>
                                      <p:to>
                                        <p:strVal val="visible"/>
                                      </p:to>
                                    </p:set>
                                    <p:anim calcmode="lin" valueType="num">
                                      <p:cBhvr additive="base">
                                        <p:cTn id="15" dur="5000" fill="hold"/>
                                        <p:tgtEl>
                                          <p:spTgt spid="104451">
                                            <p:txEl>
                                              <p:pRg st="0" end="0"/>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104451">
                                            <p:txEl>
                                              <p:pRg st="0" end="0"/>
                                            </p:txEl>
                                          </p:spTgt>
                                        </p:tgtEl>
                                        <p:attrNameLst>
                                          <p:attrName>ppt_y</p:attrName>
                                        </p:attrNameLst>
                                      </p:cBhvr>
                                      <p:tavLst>
                                        <p:tav tm="0">
                                          <p:val>
                                            <p:strVal val="1+#ppt_h/2"/>
                                          </p:val>
                                        </p:tav>
                                        <p:tav tm="100000">
                                          <p:val>
                                            <p:strVal val="#ppt_y"/>
                                          </p:val>
                                        </p:tav>
                                      </p:tavLst>
                                    </p:anim>
                                  </p:childTnLst>
                                </p:cTn>
                              </p:par>
                              <p:par>
                                <p:cTn id="17" presetID="7" presetClass="entr" presetSubtype="4" fill="hold" nodeType="withEffect">
                                  <p:stCondLst>
                                    <p:cond delay="0"/>
                                  </p:stCondLst>
                                  <p:childTnLst>
                                    <p:set>
                                      <p:cBhvr>
                                        <p:cTn id="18" dur="1" fill="hold">
                                          <p:stCondLst>
                                            <p:cond delay="0"/>
                                          </p:stCondLst>
                                        </p:cTn>
                                        <p:tgtEl>
                                          <p:spTgt spid="104451">
                                            <p:txEl>
                                              <p:pRg st="1" end="1"/>
                                            </p:txEl>
                                          </p:spTgt>
                                        </p:tgtEl>
                                        <p:attrNameLst>
                                          <p:attrName>style.visibility</p:attrName>
                                        </p:attrNameLst>
                                      </p:cBhvr>
                                      <p:to>
                                        <p:strVal val="visible"/>
                                      </p:to>
                                    </p:set>
                                    <p:anim calcmode="lin" valueType="num">
                                      <p:cBhvr additive="base">
                                        <p:cTn id="19" dur="5000" fill="hold"/>
                                        <p:tgtEl>
                                          <p:spTgt spid="104451">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104451">
                                            <p:txEl>
                                              <p:pRg st="1" end="1"/>
                                            </p:txEl>
                                          </p:spTgt>
                                        </p:tgtEl>
                                        <p:attrNameLst>
                                          <p:attrName>ppt_y</p:attrName>
                                        </p:attrNameLst>
                                      </p:cBhvr>
                                      <p:tavLst>
                                        <p:tav tm="0">
                                          <p:val>
                                            <p:strVal val="1+#ppt_h/2"/>
                                          </p:val>
                                        </p:tav>
                                        <p:tav tm="100000">
                                          <p:val>
                                            <p:strVal val="#ppt_y"/>
                                          </p:val>
                                        </p:tav>
                                      </p:tavLst>
                                    </p:anim>
                                  </p:childTnLst>
                                </p:cTn>
                              </p:par>
                              <p:par>
                                <p:cTn id="21" presetID="7" presetClass="entr" presetSubtype="4" fill="hold" nodeType="withEffect">
                                  <p:stCondLst>
                                    <p:cond delay="0"/>
                                  </p:stCondLst>
                                  <p:childTnLst>
                                    <p:set>
                                      <p:cBhvr>
                                        <p:cTn id="22" dur="1" fill="hold">
                                          <p:stCondLst>
                                            <p:cond delay="0"/>
                                          </p:stCondLst>
                                        </p:cTn>
                                        <p:tgtEl>
                                          <p:spTgt spid="104451">
                                            <p:txEl>
                                              <p:pRg st="2" end="2"/>
                                            </p:txEl>
                                          </p:spTgt>
                                        </p:tgtEl>
                                        <p:attrNameLst>
                                          <p:attrName>style.visibility</p:attrName>
                                        </p:attrNameLst>
                                      </p:cBhvr>
                                      <p:to>
                                        <p:strVal val="visible"/>
                                      </p:to>
                                    </p:set>
                                    <p:anim calcmode="lin" valueType="num">
                                      <p:cBhvr additive="base">
                                        <p:cTn id="23" dur="5000" fill="hold"/>
                                        <p:tgtEl>
                                          <p:spTgt spid="104451">
                                            <p:txEl>
                                              <p:pRg st="2" end="2"/>
                                            </p:txEl>
                                          </p:spTgt>
                                        </p:tgtEl>
                                        <p:attrNameLst>
                                          <p:attrName>ppt_x</p:attrName>
                                        </p:attrNameLst>
                                      </p:cBhvr>
                                      <p:tavLst>
                                        <p:tav tm="0">
                                          <p:val>
                                            <p:strVal val="#ppt_x"/>
                                          </p:val>
                                        </p:tav>
                                        <p:tav tm="100000">
                                          <p:val>
                                            <p:strVal val="#ppt_x"/>
                                          </p:val>
                                        </p:tav>
                                      </p:tavLst>
                                    </p:anim>
                                    <p:anim calcmode="lin" valueType="num">
                                      <p:cBhvr additive="base">
                                        <p:cTn id="24" dur="5000" fill="hold"/>
                                        <p:tgtEl>
                                          <p:spTgt spid="104451">
                                            <p:txEl>
                                              <p:pRg st="2" end="2"/>
                                            </p:txEl>
                                          </p:spTgt>
                                        </p:tgtEl>
                                        <p:attrNameLst>
                                          <p:attrName>ppt_y</p:attrName>
                                        </p:attrNameLst>
                                      </p:cBhvr>
                                      <p:tavLst>
                                        <p:tav tm="0">
                                          <p:val>
                                            <p:strVal val="1+#ppt_h/2"/>
                                          </p:val>
                                        </p:tav>
                                        <p:tav tm="100000">
                                          <p:val>
                                            <p:strVal val="#ppt_y"/>
                                          </p:val>
                                        </p:tav>
                                      </p:tavLst>
                                    </p:anim>
                                  </p:childTnLst>
                                </p:cTn>
                              </p:par>
                              <p:par>
                                <p:cTn id="25" presetID="7" presetClass="entr" presetSubtype="4" fill="hold" nodeType="withEffect">
                                  <p:stCondLst>
                                    <p:cond delay="0"/>
                                  </p:stCondLst>
                                  <p:childTnLst>
                                    <p:set>
                                      <p:cBhvr>
                                        <p:cTn id="26" dur="1" fill="hold">
                                          <p:stCondLst>
                                            <p:cond delay="0"/>
                                          </p:stCondLst>
                                        </p:cTn>
                                        <p:tgtEl>
                                          <p:spTgt spid="104451">
                                            <p:txEl>
                                              <p:pRg st="3" end="3"/>
                                            </p:txEl>
                                          </p:spTgt>
                                        </p:tgtEl>
                                        <p:attrNameLst>
                                          <p:attrName>style.visibility</p:attrName>
                                        </p:attrNameLst>
                                      </p:cBhvr>
                                      <p:to>
                                        <p:strVal val="visible"/>
                                      </p:to>
                                    </p:set>
                                    <p:anim calcmode="lin" valueType="num">
                                      <p:cBhvr additive="base">
                                        <p:cTn id="27" dur="5000" fill="hold"/>
                                        <p:tgtEl>
                                          <p:spTgt spid="104451">
                                            <p:txEl>
                                              <p:pRg st="3" end="3"/>
                                            </p:txEl>
                                          </p:spTgt>
                                        </p:tgtEl>
                                        <p:attrNameLst>
                                          <p:attrName>ppt_x</p:attrName>
                                        </p:attrNameLst>
                                      </p:cBhvr>
                                      <p:tavLst>
                                        <p:tav tm="0">
                                          <p:val>
                                            <p:strVal val="#ppt_x"/>
                                          </p:val>
                                        </p:tav>
                                        <p:tav tm="100000">
                                          <p:val>
                                            <p:strVal val="#ppt_x"/>
                                          </p:val>
                                        </p:tav>
                                      </p:tavLst>
                                    </p:anim>
                                    <p:anim calcmode="lin" valueType="num">
                                      <p:cBhvr additive="base">
                                        <p:cTn id="28" dur="5000" fill="hold"/>
                                        <p:tgtEl>
                                          <p:spTgt spid="104451">
                                            <p:txEl>
                                              <p:pRg st="3" end="3"/>
                                            </p:txEl>
                                          </p:spTgt>
                                        </p:tgtEl>
                                        <p:attrNameLst>
                                          <p:attrName>ppt_y</p:attrName>
                                        </p:attrNameLst>
                                      </p:cBhvr>
                                      <p:tavLst>
                                        <p:tav tm="0">
                                          <p:val>
                                            <p:strVal val="1+#ppt_h/2"/>
                                          </p:val>
                                        </p:tav>
                                        <p:tav tm="100000">
                                          <p:val>
                                            <p:strVal val="#ppt_y"/>
                                          </p:val>
                                        </p:tav>
                                      </p:tavLst>
                                    </p:anim>
                                  </p:childTnLst>
                                </p:cTn>
                              </p:par>
                              <p:par>
                                <p:cTn id="29" presetID="7" presetClass="entr" presetSubtype="4" fill="hold" nodeType="withEffect">
                                  <p:stCondLst>
                                    <p:cond delay="0"/>
                                  </p:stCondLst>
                                  <p:childTnLst>
                                    <p:set>
                                      <p:cBhvr>
                                        <p:cTn id="30" dur="1" fill="hold">
                                          <p:stCondLst>
                                            <p:cond delay="0"/>
                                          </p:stCondLst>
                                        </p:cTn>
                                        <p:tgtEl>
                                          <p:spTgt spid="104451">
                                            <p:txEl>
                                              <p:pRg st="4" end="4"/>
                                            </p:txEl>
                                          </p:spTgt>
                                        </p:tgtEl>
                                        <p:attrNameLst>
                                          <p:attrName>style.visibility</p:attrName>
                                        </p:attrNameLst>
                                      </p:cBhvr>
                                      <p:to>
                                        <p:strVal val="visible"/>
                                      </p:to>
                                    </p:set>
                                    <p:anim calcmode="lin" valueType="num">
                                      <p:cBhvr additive="base">
                                        <p:cTn id="31" dur="5000" fill="hold"/>
                                        <p:tgtEl>
                                          <p:spTgt spid="104451">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104451">
                                            <p:txEl>
                                              <p:pRg st="4" end="4"/>
                                            </p:txEl>
                                          </p:spTgt>
                                        </p:tgtEl>
                                        <p:attrNameLst>
                                          <p:attrName>ppt_y</p:attrName>
                                        </p:attrNameLst>
                                      </p:cBhvr>
                                      <p:tavLst>
                                        <p:tav tm="0">
                                          <p:val>
                                            <p:strVal val="1+#ppt_h/2"/>
                                          </p:val>
                                        </p:tav>
                                        <p:tav tm="100000">
                                          <p:val>
                                            <p:strVal val="#ppt_y"/>
                                          </p:val>
                                        </p:tav>
                                      </p:tavLst>
                                    </p:anim>
                                  </p:childTnLst>
                                </p:cTn>
                              </p:par>
                              <p:par>
                                <p:cTn id="33" presetID="7" presetClass="entr" presetSubtype="4" fill="hold" nodeType="withEffect">
                                  <p:stCondLst>
                                    <p:cond delay="0"/>
                                  </p:stCondLst>
                                  <p:childTnLst>
                                    <p:set>
                                      <p:cBhvr>
                                        <p:cTn id="34" dur="1" fill="hold">
                                          <p:stCondLst>
                                            <p:cond delay="0"/>
                                          </p:stCondLst>
                                        </p:cTn>
                                        <p:tgtEl>
                                          <p:spTgt spid="104451">
                                            <p:txEl>
                                              <p:pRg st="5" end="5"/>
                                            </p:txEl>
                                          </p:spTgt>
                                        </p:tgtEl>
                                        <p:attrNameLst>
                                          <p:attrName>style.visibility</p:attrName>
                                        </p:attrNameLst>
                                      </p:cBhvr>
                                      <p:to>
                                        <p:strVal val="visible"/>
                                      </p:to>
                                    </p:set>
                                    <p:anim calcmode="lin" valueType="num">
                                      <p:cBhvr additive="base">
                                        <p:cTn id="35" dur="5000" fill="hold"/>
                                        <p:tgtEl>
                                          <p:spTgt spid="104451">
                                            <p:txEl>
                                              <p:pRg st="5" end="5"/>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104451">
                                            <p:txEl>
                                              <p:pRg st="5" end="5"/>
                                            </p:txEl>
                                          </p:spTgt>
                                        </p:tgtEl>
                                        <p:attrNameLst>
                                          <p:attrName>ppt_y</p:attrName>
                                        </p:attrNameLst>
                                      </p:cBhvr>
                                      <p:tavLst>
                                        <p:tav tm="0">
                                          <p:val>
                                            <p:strVal val="1+#ppt_h/2"/>
                                          </p:val>
                                        </p:tav>
                                        <p:tav tm="100000">
                                          <p:val>
                                            <p:strVal val="#ppt_y"/>
                                          </p:val>
                                        </p:tav>
                                      </p:tavLst>
                                    </p:anim>
                                  </p:childTnLst>
                                </p:cTn>
                              </p:par>
                              <p:par>
                                <p:cTn id="37" presetID="7" presetClass="entr" presetSubtype="4" fill="hold" nodeType="withEffect">
                                  <p:stCondLst>
                                    <p:cond delay="0"/>
                                  </p:stCondLst>
                                  <p:childTnLst>
                                    <p:set>
                                      <p:cBhvr>
                                        <p:cTn id="38" dur="1" fill="hold">
                                          <p:stCondLst>
                                            <p:cond delay="0"/>
                                          </p:stCondLst>
                                        </p:cTn>
                                        <p:tgtEl>
                                          <p:spTgt spid="104451">
                                            <p:txEl>
                                              <p:pRg st="6" end="6"/>
                                            </p:txEl>
                                          </p:spTgt>
                                        </p:tgtEl>
                                        <p:attrNameLst>
                                          <p:attrName>style.visibility</p:attrName>
                                        </p:attrNameLst>
                                      </p:cBhvr>
                                      <p:to>
                                        <p:strVal val="visible"/>
                                      </p:to>
                                    </p:set>
                                    <p:anim calcmode="lin" valueType="num">
                                      <p:cBhvr additive="base">
                                        <p:cTn id="39" dur="5000" fill="hold"/>
                                        <p:tgtEl>
                                          <p:spTgt spid="104451">
                                            <p:txEl>
                                              <p:pRg st="6" end="6"/>
                                            </p:txEl>
                                          </p:spTgt>
                                        </p:tgtEl>
                                        <p:attrNameLst>
                                          <p:attrName>ppt_x</p:attrName>
                                        </p:attrNameLst>
                                      </p:cBhvr>
                                      <p:tavLst>
                                        <p:tav tm="0">
                                          <p:val>
                                            <p:strVal val="#ppt_x"/>
                                          </p:val>
                                        </p:tav>
                                        <p:tav tm="100000">
                                          <p:val>
                                            <p:strVal val="#ppt_x"/>
                                          </p:val>
                                        </p:tav>
                                      </p:tavLst>
                                    </p:anim>
                                    <p:anim calcmode="lin" valueType="num">
                                      <p:cBhvr additive="base">
                                        <p:cTn id="40" dur="5000" fill="hold"/>
                                        <p:tgtEl>
                                          <p:spTgt spid="104451">
                                            <p:txEl>
                                              <p:pRg st="6" end="6"/>
                                            </p:txEl>
                                          </p:spTgt>
                                        </p:tgtEl>
                                        <p:attrNameLst>
                                          <p:attrName>ppt_y</p:attrName>
                                        </p:attrNameLst>
                                      </p:cBhvr>
                                      <p:tavLst>
                                        <p:tav tm="0">
                                          <p:val>
                                            <p:strVal val="1+#ppt_h/2"/>
                                          </p:val>
                                        </p:tav>
                                        <p:tav tm="100000">
                                          <p:val>
                                            <p:strVal val="#ppt_y"/>
                                          </p:val>
                                        </p:tav>
                                      </p:tavLst>
                                    </p:anim>
                                  </p:childTnLst>
                                </p:cTn>
                              </p:par>
                              <p:par>
                                <p:cTn id="41" presetID="7" presetClass="entr" presetSubtype="4" fill="hold" nodeType="withEffect">
                                  <p:stCondLst>
                                    <p:cond delay="0"/>
                                  </p:stCondLst>
                                  <p:childTnLst>
                                    <p:set>
                                      <p:cBhvr>
                                        <p:cTn id="42" dur="1" fill="hold">
                                          <p:stCondLst>
                                            <p:cond delay="0"/>
                                          </p:stCondLst>
                                        </p:cTn>
                                        <p:tgtEl>
                                          <p:spTgt spid="104451">
                                            <p:txEl>
                                              <p:pRg st="7" end="7"/>
                                            </p:txEl>
                                          </p:spTgt>
                                        </p:tgtEl>
                                        <p:attrNameLst>
                                          <p:attrName>style.visibility</p:attrName>
                                        </p:attrNameLst>
                                      </p:cBhvr>
                                      <p:to>
                                        <p:strVal val="visible"/>
                                      </p:to>
                                    </p:set>
                                    <p:anim calcmode="lin" valueType="num">
                                      <p:cBhvr additive="base">
                                        <p:cTn id="43" dur="5000" fill="hold"/>
                                        <p:tgtEl>
                                          <p:spTgt spid="104451">
                                            <p:txEl>
                                              <p:pRg st="7" end="7"/>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104451">
                                            <p:txEl>
                                              <p:pRg st="7" end="7"/>
                                            </p:txEl>
                                          </p:spTgt>
                                        </p:tgtEl>
                                        <p:attrNameLst>
                                          <p:attrName>ppt_y</p:attrName>
                                        </p:attrNameLst>
                                      </p:cBhvr>
                                      <p:tavLst>
                                        <p:tav tm="0">
                                          <p:val>
                                            <p:strVal val="1+#ppt_h/2"/>
                                          </p:val>
                                        </p:tav>
                                        <p:tav tm="100000">
                                          <p:val>
                                            <p:strVal val="#ppt_y"/>
                                          </p:val>
                                        </p:tav>
                                      </p:tavLst>
                                    </p:anim>
                                  </p:childTnLst>
                                </p:cTn>
                              </p:par>
                              <p:par>
                                <p:cTn id="45" presetID="7" presetClass="entr" presetSubtype="4" fill="hold" nodeType="withEffect">
                                  <p:stCondLst>
                                    <p:cond delay="0"/>
                                  </p:stCondLst>
                                  <p:childTnLst>
                                    <p:set>
                                      <p:cBhvr>
                                        <p:cTn id="46" dur="1" fill="hold">
                                          <p:stCondLst>
                                            <p:cond delay="0"/>
                                          </p:stCondLst>
                                        </p:cTn>
                                        <p:tgtEl>
                                          <p:spTgt spid="104451">
                                            <p:txEl>
                                              <p:pRg st="8" end="8"/>
                                            </p:txEl>
                                          </p:spTgt>
                                        </p:tgtEl>
                                        <p:attrNameLst>
                                          <p:attrName>style.visibility</p:attrName>
                                        </p:attrNameLst>
                                      </p:cBhvr>
                                      <p:to>
                                        <p:strVal val="visible"/>
                                      </p:to>
                                    </p:set>
                                    <p:anim calcmode="lin" valueType="num">
                                      <p:cBhvr additive="base">
                                        <p:cTn id="47" dur="5000" fill="hold"/>
                                        <p:tgtEl>
                                          <p:spTgt spid="104451">
                                            <p:txEl>
                                              <p:pRg st="8" end="8"/>
                                            </p:txEl>
                                          </p:spTgt>
                                        </p:tgtEl>
                                        <p:attrNameLst>
                                          <p:attrName>ppt_x</p:attrName>
                                        </p:attrNameLst>
                                      </p:cBhvr>
                                      <p:tavLst>
                                        <p:tav tm="0">
                                          <p:val>
                                            <p:strVal val="#ppt_x"/>
                                          </p:val>
                                        </p:tav>
                                        <p:tav tm="100000">
                                          <p:val>
                                            <p:strVal val="#ppt_x"/>
                                          </p:val>
                                        </p:tav>
                                      </p:tavLst>
                                    </p:anim>
                                    <p:anim calcmode="lin" valueType="num">
                                      <p:cBhvr additive="base">
                                        <p:cTn id="48" dur="5000" fill="hold"/>
                                        <p:tgtEl>
                                          <p:spTgt spid="104451">
                                            <p:txEl>
                                              <p:pRg st="8" end="8"/>
                                            </p:txEl>
                                          </p:spTgt>
                                        </p:tgtEl>
                                        <p:attrNameLst>
                                          <p:attrName>ppt_y</p:attrName>
                                        </p:attrNameLst>
                                      </p:cBhvr>
                                      <p:tavLst>
                                        <p:tav tm="0">
                                          <p:val>
                                            <p:strVal val="1+#ppt_h/2"/>
                                          </p:val>
                                        </p:tav>
                                        <p:tav tm="100000">
                                          <p:val>
                                            <p:strVal val="#ppt_y"/>
                                          </p:val>
                                        </p:tav>
                                      </p:tavLst>
                                    </p:anim>
                                  </p:childTnLst>
                                </p:cTn>
                              </p:par>
                              <p:par>
                                <p:cTn id="49" presetID="7" presetClass="entr" presetSubtype="4" fill="hold" nodeType="withEffect">
                                  <p:stCondLst>
                                    <p:cond delay="0"/>
                                  </p:stCondLst>
                                  <p:childTnLst>
                                    <p:set>
                                      <p:cBhvr>
                                        <p:cTn id="50" dur="1" fill="hold">
                                          <p:stCondLst>
                                            <p:cond delay="0"/>
                                          </p:stCondLst>
                                        </p:cTn>
                                        <p:tgtEl>
                                          <p:spTgt spid="104451">
                                            <p:txEl>
                                              <p:pRg st="9" end="9"/>
                                            </p:txEl>
                                          </p:spTgt>
                                        </p:tgtEl>
                                        <p:attrNameLst>
                                          <p:attrName>style.visibility</p:attrName>
                                        </p:attrNameLst>
                                      </p:cBhvr>
                                      <p:to>
                                        <p:strVal val="visible"/>
                                      </p:to>
                                    </p:set>
                                    <p:anim calcmode="lin" valueType="num">
                                      <p:cBhvr additive="base">
                                        <p:cTn id="51" dur="5000" fill="hold"/>
                                        <p:tgtEl>
                                          <p:spTgt spid="104451">
                                            <p:txEl>
                                              <p:pRg st="9" end="9"/>
                                            </p:txEl>
                                          </p:spTgt>
                                        </p:tgtEl>
                                        <p:attrNameLst>
                                          <p:attrName>ppt_x</p:attrName>
                                        </p:attrNameLst>
                                      </p:cBhvr>
                                      <p:tavLst>
                                        <p:tav tm="0">
                                          <p:val>
                                            <p:strVal val="#ppt_x"/>
                                          </p:val>
                                        </p:tav>
                                        <p:tav tm="100000">
                                          <p:val>
                                            <p:strVal val="#ppt_x"/>
                                          </p:val>
                                        </p:tav>
                                      </p:tavLst>
                                    </p:anim>
                                    <p:anim calcmode="lin" valueType="num">
                                      <p:cBhvr additive="base">
                                        <p:cTn id="52" dur="5000" fill="hold"/>
                                        <p:tgtEl>
                                          <p:spTgt spid="10445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p:bldP spid="104451" grpId="0" build="p"/>
    </p:bldLst>
  </p:timing>
</p:sld>
</file>

<file path=ppt/theme/theme1.xml><?xml version="1.0" encoding="utf-8"?>
<a:theme xmlns:a="http://schemas.openxmlformats.org/drawingml/2006/main" name="Default Design">
  <a:themeElements>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20933</TotalTime>
  <Words>2108</Words>
  <Application>Microsoft Macintosh PowerPoint</Application>
  <PresentationFormat>Widescreen</PresentationFormat>
  <Paragraphs>235</Paragraphs>
  <Slides>29</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ＭＳ Ｐゴシック</vt:lpstr>
      <vt:lpstr>Arial Black</vt:lpstr>
      <vt:lpstr>Calibri</vt:lpstr>
      <vt:lpstr>Helvetica</vt:lpstr>
      <vt:lpstr>Helvetica Neue</vt:lpstr>
      <vt:lpstr>Helvetica Neue Light</vt:lpstr>
      <vt:lpstr>Times New Roman</vt:lpstr>
      <vt:lpstr>Default Design</vt:lpstr>
      <vt:lpstr>BiblicalELearning.org  KNOWING GOD’S WILL:   HOW TO READ THE OLD TESTAMENT  Gary T. Meadors, Th.D.  THE OLD TESTAMENT [GM 4] (Chapter 4 in DMGW) </vt:lpstr>
      <vt:lpstr>EVALUATING ASPECTS OF THE OT:  CATEGORIES TO CONSIDER</vt:lpstr>
      <vt:lpstr>1.  OLD TESTAMENT PATTERNS FOR KNOWING GOD’S WILL</vt:lpstr>
      <vt:lpstr>OT PATTERNS FOR KNOWING GOD’S WILL: DIRECT REVELATION [SEE SUPP. NOTES]</vt:lpstr>
      <vt:lpstr>OLD TESTAMENT PATTERNS FOR KNOWING GOD’S WILL:  THE “VALUES DEPOSIT”</vt:lpstr>
      <vt:lpstr>VALUES DEPOSIT Example of Abraham and Lot</vt:lpstr>
      <vt:lpstr>Joshua 1:6-8 and Ch. 24 Illustrate the “Values Deposit” [Observe terminal points]</vt:lpstr>
      <vt:lpstr>REVELATION BECOMES MORE FOCUSED AS TIME GOES ON</vt:lpstr>
      <vt:lpstr>OLD TESTAMENT PATTERNS FOR KNOWING GOD’S WILL: NON-SANCTIONED PROVISIONS USED BY PAGANS</vt:lpstr>
      <vt:lpstr>OLD TESTAMENT PATTERNS FOR KNOWING GOD’S WILL: SPECIAL PROVISIONS</vt:lpstr>
      <vt:lpstr>OLD TESTAMENT PATTERNS FOR KNOWING GOD’S WILL:  SPECIAL PROVISIONS</vt:lpstr>
      <vt:lpstr>PowerPoint Presentation</vt:lpstr>
      <vt:lpstr>SIDENOTE OF CURIOSITY</vt:lpstr>
      <vt:lpstr>SUMMARY OBSERVATIONS</vt:lpstr>
      <vt:lpstr>2.  WILL OF GOD NOMENCLATURE IN THE OLD TESTAMENT</vt:lpstr>
      <vt:lpstr>WILL OF GOD NOMENCLATURE IN THE OLD TESTAMENT: THE TERM “WILL”</vt:lpstr>
      <vt:lpstr>Continuum for Term ‘Will’</vt:lpstr>
      <vt:lpstr>THE GREEK PHRASE “WILL OF GOD”</vt:lpstr>
      <vt:lpstr>SECOND TEMPLE “WILL OF GOD” NOMENCLATURE</vt:lpstr>
      <vt:lpstr>WILL OF GOD NOMENCLATURE IN THE OT: CATEGORIES OF GOD’S WILL</vt:lpstr>
      <vt:lpstr>3.  THE PATTERN OF DANIEL’S MODEL</vt:lpstr>
      <vt:lpstr>4.  SELECT SAMPLES OF ABUSED WILL OF GOD TEXTS IN THE OLD TESTAMENT</vt:lpstr>
      <vt:lpstr>5.  DEFINING WISDOM IN THE BIBLE</vt:lpstr>
      <vt:lpstr>TEXTS THAT RENDER HOKMAH AS SKILL</vt:lpstr>
      <vt:lpstr>Classic Text on Wisdom</vt:lpstr>
      <vt:lpstr>WISDOM IS SKILLFUL LIVING</vt:lpstr>
      <vt:lpstr>FRIESEN ON “WISDOM”</vt:lpstr>
      <vt:lpstr>Select Readings in Wisdom </vt:lpstr>
      <vt:lpstr>6.  CONCLUSIONS  TO THE OT AND GOD’S WILL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Gary T. Meadors</dc:creator>
  <cp:lastModifiedBy>Gary T. Meadors</cp:lastModifiedBy>
  <cp:revision>18</cp:revision>
  <cp:lastPrinted>2024-12-16T21:45:02Z</cp:lastPrinted>
  <dcterms:created xsi:type="dcterms:W3CDTF">2024-06-17T17:58:19Z</dcterms:created>
  <dcterms:modified xsi:type="dcterms:W3CDTF">2024-12-20T01:32:44Z</dcterms:modified>
</cp:coreProperties>
</file>