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77" r:id="rId2"/>
    <p:sldId id="364" r:id="rId3"/>
    <p:sldId id="365" r:id="rId4"/>
    <p:sldId id="367" r:id="rId5"/>
    <p:sldId id="269" r:id="rId6"/>
    <p:sldId id="343" r:id="rId7"/>
    <p:sldId id="366" r:id="rId8"/>
    <p:sldId id="363" r:id="rId9"/>
    <p:sldId id="3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5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123"/>
    <p:restoredTop sz="94613"/>
  </p:normalViewPr>
  <p:slideViewPr>
    <p:cSldViewPr snapToGrid="0">
      <p:cViewPr varScale="1">
        <p:scale>
          <a:sx n="72" d="100"/>
          <a:sy n="72" d="100"/>
        </p:scale>
        <p:origin x="224" y="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E71F0-C3AC-6147-B76E-EAA1B5432375}" type="datetimeFigureOut">
              <a:rPr lang="en-US" smtClean="0"/>
              <a:t>12/12/24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62760-E521-3941-B2D4-CE93019867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29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909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77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8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022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03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353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691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30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01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80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6874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30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8203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75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29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57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757" y="0"/>
            <a:ext cx="11519064" cy="6629400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PATTERNS OF CHURCH DISCERNMENT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b="1" dirty="0">
                <a:solidFill>
                  <a:srgbClr val="FF9933"/>
                </a:solidFill>
              </a:rPr>
              <a:t> [GM 3 SLIDES]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2CB4A-39E2-2D6F-009A-D3BE496CA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752600"/>
          </a:xfrm>
        </p:spPr>
        <p:txBody>
          <a:bodyPr/>
          <a:lstStyle/>
          <a:p>
            <a:r>
              <a:rPr lang="en-US" dirty="0">
                <a:solidFill>
                  <a:srgbClr val="FF8524"/>
                </a:solidFill>
              </a:rPr>
              <a:t>CATEGORIES THE CHURCH HAS EXAMINED</a:t>
            </a:r>
            <a:br>
              <a:rPr lang="en-US" dirty="0">
                <a:solidFill>
                  <a:srgbClr val="FF8524"/>
                </a:solidFill>
              </a:rPr>
            </a:br>
            <a:r>
              <a:rPr lang="en-US" dirty="0">
                <a:solidFill>
                  <a:srgbClr val="FF8524"/>
                </a:solidFill>
              </a:rPr>
              <a:t>IN THE PROCESS OF DISCERNMENT (pp. 1-3)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B7FC9-3AAA-3A01-5148-FCE9A707F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759" y="1752600"/>
            <a:ext cx="11530939" cy="5105400"/>
          </a:xfrm>
        </p:spPr>
        <p:txBody>
          <a:bodyPr/>
          <a:lstStyle/>
          <a:p>
            <a:r>
              <a:rPr lang="en-US" sz="4400" dirty="0">
                <a:solidFill>
                  <a:srgbClr val="FFFF00"/>
                </a:solidFill>
              </a:rPr>
              <a:t>SCRIPTURE  (pp. 3-4)</a:t>
            </a:r>
          </a:p>
          <a:p>
            <a:r>
              <a:rPr lang="en-US" sz="4400" dirty="0">
                <a:solidFill>
                  <a:srgbClr val="FFFF00"/>
                </a:solidFill>
              </a:rPr>
              <a:t>REASON        (p. 4)</a:t>
            </a:r>
          </a:p>
          <a:p>
            <a:r>
              <a:rPr lang="en-US" sz="4400" dirty="0">
                <a:solidFill>
                  <a:srgbClr val="FFFF00"/>
                </a:solidFill>
              </a:rPr>
              <a:t>TRADITION   (p. 5)</a:t>
            </a:r>
          </a:p>
          <a:p>
            <a:r>
              <a:rPr lang="en-US" sz="4400" dirty="0">
                <a:solidFill>
                  <a:srgbClr val="FFFF00"/>
                </a:solidFill>
              </a:rPr>
              <a:t>EXPERIENCE (CORPORATE)  (p. 5)</a:t>
            </a:r>
          </a:p>
          <a:p>
            <a:endParaRPr lang="en-US" sz="44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5400" dirty="0">
                <a:solidFill>
                  <a:srgbClr val="FFFF00"/>
                </a:solidFill>
              </a:rPr>
              <a:t>[See GM3 NOTES for these slides]</a:t>
            </a:r>
            <a:endParaRPr lang="en-US" sz="54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09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98589-6CA1-A789-C07D-D35EEAE1E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066494" cy="1752600"/>
          </a:xfrm>
        </p:spPr>
        <p:txBody>
          <a:bodyPr/>
          <a:lstStyle/>
          <a:p>
            <a:r>
              <a:rPr lang="en-US" dirty="0">
                <a:solidFill>
                  <a:srgbClr val="FF8524"/>
                </a:solidFill>
              </a:rPr>
              <a:t>ISSUES OF HOW “SCRIPTURE” GUIDES 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E9BFB-6284-76EB-F664-BA09AEB417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1251284"/>
            <a:ext cx="11645153" cy="5606716"/>
          </a:xfrm>
        </p:spPr>
        <p:txBody>
          <a:bodyPr/>
          <a:lstStyle/>
          <a:p>
            <a:endParaRPr lang="en-US" sz="4400" dirty="0">
              <a:solidFill>
                <a:schemeClr val="bg1"/>
              </a:solidFill>
            </a:endParaRPr>
          </a:p>
          <a:p>
            <a:r>
              <a:rPr lang="en-US" sz="4400" dirty="0">
                <a:solidFill>
                  <a:srgbClr val="FFFF00"/>
                </a:solidFill>
              </a:rPr>
              <a:t>REVIEW HAY’S MATERIAL IN NOTES (p. 3)</a:t>
            </a:r>
          </a:p>
          <a:p>
            <a:endParaRPr lang="en-US" sz="4400" dirty="0">
              <a:solidFill>
                <a:srgbClr val="FFFF00"/>
              </a:solidFill>
            </a:endParaRPr>
          </a:p>
          <a:p>
            <a:r>
              <a:rPr lang="en-US" sz="4400" dirty="0">
                <a:solidFill>
                  <a:srgbClr val="FFFF00"/>
                </a:solidFill>
              </a:rPr>
              <a:t>REVIEW MEADORS’ “THREE LEVELS” MODEL IN NOTES (Excursus pp. 5-9)</a:t>
            </a:r>
          </a:p>
        </p:txBody>
      </p:sp>
    </p:spTree>
    <p:extLst>
      <p:ext uri="{BB962C8B-B14F-4D97-AF65-F5344CB8AC3E}">
        <p14:creationId xmlns:p14="http://schemas.microsoft.com/office/powerpoint/2010/main" val="991453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1">
            <a:extLst>
              <a:ext uri="{FF2B5EF4-FFF2-40B4-BE49-F238E27FC236}">
                <a16:creationId xmlns:a16="http://schemas.microsoft.com/office/drawing/2014/main" id="{5CB53078-6AAC-6C87-852E-77C9106F53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8763000" cy="1063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MINISTRY THEOLOGY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Doing theology in the context of ministry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200"/>
          </a:p>
        </p:txBody>
      </p:sp>
      <p:sp>
        <p:nvSpPr>
          <p:cNvPr id="7" name="Text Box 10">
            <a:extLst>
              <a:ext uri="{FF2B5EF4-FFF2-40B4-BE49-F238E27FC236}">
                <a16:creationId xmlns:a16="http://schemas.microsoft.com/office/drawing/2014/main" id="{39FEBC4E-D69E-910C-2FEA-F9796566F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8200"/>
            <a:ext cx="8382000" cy="12017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APOLOGETICAL THEOLOGY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Theology’s defense of it conceptual framework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6D01634-9404-D1D1-308B-239710E2D1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8001000" cy="12017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PHILOSOPHICAL THEOLOGY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Theology’s evaluation and interaction with creation’s struggles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D23C992C-276C-9FFE-4B9C-5624B9AA7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514600"/>
            <a:ext cx="7391400" cy="1476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SYSTEMATIC THEOLOGY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A Church or tradition brings into reflective focus its own teaching based on its derived conceptual model (current questions of the culture)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C639A762-1DBD-7B54-63D1-395943206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581400"/>
            <a:ext cx="6096000" cy="1476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HISTORICAL THEOLOGY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 record of the church’s reflection upon its own theological development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B251CCD0-6BDB-078A-8F02-5E2E63BB1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48200"/>
            <a:ext cx="5257800" cy="1476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BIBLICAL THEOLOGY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Provides structural and conceptual modes within which exegesis operates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CF25D3AD-45AD-27BA-85EC-12C81739A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715000"/>
            <a:ext cx="4038600" cy="1063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/>
              <a:t>EXEGESIS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Competency to make reasoned judgments about texts</a:t>
            </a:r>
          </a:p>
        </p:txBody>
      </p:sp>
    </p:spTree>
    <p:extLst>
      <p:ext uri="{BB962C8B-B14F-4D97-AF65-F5344CB8AC3E}">
        <p14:creationId xmlns:p14="http://schemas.microsoft.com/office/powerpoint/2010/main" val="1098828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2D5A2A1-6275-B4E9-7C7C-6CC017F576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-304801"/>
            <a:ext cx="8991600" cy="2000249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  <a:t>Review of </a:t>
            </a:r>
            <a:r>
              <a:rPr lang="en-US" alt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  <a:t>Meadors</a:t>
            </a: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  <a:t>’ Three Levels</a:t>
            </a:r>
            <a:b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  <a:t>of How the Bible Teaches</a:t>
            </a:r>
            <a:endParaRPr lang="en-US" altLang="en-US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26627" name="AutoShape 3">
            <a:extLst>
              <a:ext uri="{FF2B5EF4-FFF2-40B4-BE49-F238E27FC236}">
                <a16:creationId xmlns:a16="http://schemas.microsoft.com/office/drawing/2014/main" id="{6FAE148A-A106-D9D1-020D-DF5C9C3AC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09700"/>
            <a:ext cx="6096000" cy="54102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98E983F4-D479-C6CA-F622-AEB8B0473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6255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01269902-0B09-83E3-5B17-DBC7C5660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328988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71A3E696-87F4-304B-E256-3F94B6BF3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638801"/>
            <a:ext cx="205740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808080"/>
              </a:buClr>
              <a:buSzPct val="75000"/>
            </a:pPr>
            <a:r>
              <a:rPr lang="en-US" altLang="en-US" sz="2800" b="1" dirty="0">
                <a:solidFill>
                  <a:srgbClr val="FFFFFF"/>
                </a:solidFill>
              </a:rPr>
              <a:t>DIRECT</a:t>
            </a: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EFE55E89-CDC3-4E53-DB69-DF56E932F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886201"/>
            <a:ext cx="213360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808080"/>
              </a:buClr>
              <a:buSzPct val="75000"/>
            </a:pPr>
            <a:r>
              <a:rPr lang="en-US" altLang="en-US" sz="2800" b="1" dirty="0">
                <a:solidFill>
                  <a:srgbClr val="FFFFFF"/>
                </a:solidFill>
              </a:rPr>
              <a:t>IMPLIED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549C4DB8-E44A-7EB7-40C5-6B973B5BB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1695447"/>
            <a:ext cx="2667000" cy="117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808080"/>
              </a:buClr>
              <a:buSzPct val="75000"/>
            </a:pPr>
            <a:r>
              <a:rPr lang="en-US" altLang="en-US" sz="2800" b="1" dirty="0">
                <a:solidFill>
                  <a:srgbClr val="FFFFFF"/>
                </a:solidFill>
              </a:rPr>
              <a:t>CREATIVE 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808080"/>
              </a:buClr>
              <a:buSzPct val="75000"/>
            </a:pPr>
            <a:r>
              <a:rPr lang="en-US" altLang="en-US" sz="2800" b="1" dirty="0">
                <a:solidFill>
                  <a:srgbClr val="FFFFFF"/>
                </a:solidFill>
              </a:rPr>
              <a:t>CONSTRUCTS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21350EAA-337A-2716-BE6B-DBE20B06F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2098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THEOLOGICAL ANALYSIS</a:t>
            </a:r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3496D2BD-22FB-DF75-BC92-B10968C5C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TEACHING INTENT</a:t>
            </a:r>
          </a:p>
        </p:txBody>
      </p:sp>
      <p:sp>
        <p:nvSpPr>
          <p:cNvPr id="26635" name="AutoShape 11">
            <a:extLst>
              <a:ext uri="{FF2B5EF4-FFF2-40B4-BE49-F238E27FC236}">
                <a16:creationId xmlns:a16="http://schemas.microsoft.com/office/drawing/2014/main" id="{11826AA5-09F5-918C-637F-23074DD11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200400"/>
            <a:ext cx="381000" cy="1828800"/>
          </a:xfrm>
          <a:prstGeom prst="upArrow">
            <a:avLst>
              <a:gd name="adj1" fmla="val 50000"/>
              <a:gd name="adj2" fmla="val 12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animBg="1"/>
      <p:bldP spid="26630" grpId="0"/>
      <p:bldP spid="26631" grpId="0"/>
      <p:bldP spid="26632" grpId="0" autoUpdateAnimBg="0"/>
      <p:bldP spid="26633" grpId="0" autoUpdateAnimBg="0"/>
      <p:bldP spid="26634" grpId="0" autoUpdateAnimBg="0"/>
      <p:bldP spid="266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F0064717-F8F0-61D5-021E-FF5C7102A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14478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ADDITIONAL ISSUES TO CONSIDER(Notes p. 9)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2B1FFCA1-61D8-BF1B-1D9A-DBBB34A9E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0316" y="1295400"/>
            <a:ext cx="11831052" cy="55626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WHAT IS “NORMATIVE” TEACHING IN THE BIBLE?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PRESCRIPTIVE AND DESCRIPTIVE ANALYSIS; 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BOOK OF ACTS?</a:t>
            </a:r>
          </a:p>
          <a:p>
            <a:pPr lvl="1"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TEACHING INTENT AND THEOLOGICAL ANALYSIS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“BEYOND THE BIBLE” PROPOSALS</a:t>
            </a:r>
          </a:p>
          <a:p>
            <a:pPr algn="ctr"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Gary T </a:t>
            </a:r>
            <a:r>
              <a:rPr lang="en-US" altLang="en-US" dirty="0" err="1">
                <a:solidFill>
                  <a:schemeClr val="bg1"/>
                </a:solidFill>
                <a:ea typeface="ＭＳ Ｐゴシック" panose="020B0600070205080204" pitchFamily="34" charset="-128"/>
              </a:rPr>
              <a:t>Meadors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, editor. 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Moving Beyond the Bible to Theology 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(Zondervan, 2009)</a:t>
            </a:r>
          </a:p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ETHICS TEXTS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Charles Cosgrove,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5 Rules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Richard Hays,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Moral Vision of the NT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Dennis Hollinger, </a:t>
            </a:r>
            <a:r>
              <a:rPr lang="en-US" altLang="en-US" i="1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Choosing the Good</a:t>
            </a: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871DD-F8D3-9AA2-FA62-ACB3315F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73768"/>
            <a:ext cx="12192000" cy="5422232"/>
          </a:xfrm>
        </p:spPr>
        <p:txBody>
          <a:bodyPr/>
          <a:lstStyle/>
          <a:p>
            <a:pPr marL="0" indent="0" algn="ctr">
              <a:buNone/>
            </a:pPr>
            <a:r>
              <a:rPr lang="en-US" sz="6000" dirty="0">
                <a:solidFill>
                  <a:srgbClr val="FFFF00"/>
                </a:solidFill>
              </a:rPr>
              <a:t>THE PROBLEM OF PROOF-TEXTS RATHER THAN CONTEXT ... </a:t>
            </a:r>
          </a:p>
          <a:p>
            <a:pPr marL="0" indent="0" algn="ctr">
              <a:buNone/>
            </a:pPr>
            <a:endParaRPr lang="en-US" sz="60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en-US" sz="6000" dirty="0">
                <a:solidFill>
                  <a:srgbClr val="FFFF00"/>
                </a:solidFill>
              </a:rPr>
              <a:t>WE MUST READ THE BIBLE ON ITS OWN TERMS = CONTEXT</a:t>
            </a:r>
          </a:p>
        </p:txBody>
      </p:sp>
    </p:spTree>
    <p:extLst>
      <p:ext uri="{BB962C8B-B14F-4D97-AF65-F5344CB8AC3E}">
        <p14:creationId xmlns:p14="http://schemas.microsoft.com/office/powerpoint/2010/main" val="379486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>
            <a:extLst>
              <a:ext uri="{FF2B5EF4-FFF2-40B4-BE49-F238E27FC236}">
                <a16:creationId xmlns:a16="http://schemas.microsoft.com/office/drawing/2014/main" id="{7D9ED703-BB40-AEFB-18F6-2D15D3712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670048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9933"/>
                </a:solidFill>
                <a:ea typeface="ＭＳ Ｐゴシック" panose="020B0600070205080204" pitchFamily="34" charset="-128"/>
              </a:rPr>
              <a:t>DEALING WITH THE DILLEMA OF KNOWING GOD’S WILL...</a:t>
            </a:r>
          </a:p>
        </p:txBody>
      </p:sp>
      <p:sp>
        <p:nvSpPr>
          <p:cNvPr id="77827" name="Content Placeholder 2">
            <a:extLst>
              <a:ext uri="{FF2B5EF4-FFF2-40B4-BE49-F238E27FC236}">
                <a16:creationId xmlns:a16="http://schemas.microsoft.com/office/drawing/2014/main" id="{8398EEE8-8FCA-E0AA-5F20-21B9DBF09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35808"/>
            <a:ext cx="11381874" cy="306019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BIBLE DOES NOT PROVIDE A DIRECT ANSWER TO MANY OF OUR QUESTIONS…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SO WE NEED MODELS TO THINK “BIBLICALLY” ABOUT THE ISSUES OF LIFE THAT WE CONFRONT.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6099E-7851-A0E2-7B58-5238C708E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0"/>
            <a:ext cx="11887199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REFLECTING ON THE REALITY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OF HOW THE CHURCH HAS DEVELOPED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(pp. 10-11)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1B3EA-AAE6-E662-0C31-AE2E18381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943876"/>
            <a:ext cx="11887199" cy="4914123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THE APOSTOLIC ERA...NT RECORD</a:t>
            </a:r>
          </a:p>
          <a:p>
            <a:r>
              <a:rPr lang="en-US" dirty="0">
                <a:solidFill>
                  <a:schemeClr val="bg1"/>
                </a:solidFill>
              </a:rPr>
              <a:t>POST-APOSTOLIC ERA...COUNCILS (but diversity historically!!)</a:t>
            </a:r>
          </a:p>
          <a:p>
            <a:r>
              <a:rPr lang="en-US" dirty="0">
                <a:solidFill>
                  <a:schemeClr val="bg1"/>
                </a:solidFill>
              </a:rPr>
              <a:t>RECOGNITION OF SOVEREIGN AND MORAL WILL</a:t>
            </a:r>
          </a:p>
          <a:p>
            <a:r>
              <a:rPr lang="en-US" dirty="0">
                <a:solidFill>
                  <a:schemeClr val="bg1"/>
                </a:solidFill>
              </a:rPr>
              <a:t>MASSIVE DIVERSITY...DENOMINATIONS ...</a:t>
            </a:r>
          </a:p>
          <a:p>
            <a:r>
              <a:rPr lang="en-US" dirty="0">
                <a:solidFill>
                  <a:schemeClr val="bg1"/>
                </a:solidFill>
              </a:rPr>
              <a:t>CONTINUING CHALLENGES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CHURCH HISTORY IS DOMINATED BY DIVERSITY.  WHY WOULD AN ALL KNOWING GOD DESIGN /ALLOW THIS??</a:t>
            </a:r>
          </a:p>
        </p:txBody>
      </p:sp>
    </p:spTree>
    <p:extLst>
      <p:ext uri="{BB962C8B-B14F-4D97-AF65-F5344CB8AC3E}">
        <p14:creationId xmlns:p14="http://schemas.microsoft.com/office/powerpoint/2010/main" val="89705386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436</Words>
  <Application>Microsoft Macintosh PowerPoint</Application>
  <PresentationFormat>Widescreen</PresentationFormat>
  <Paragraphs>61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Default Design</vt:lpstr>
      <vt:lpstr>BiblicalELearning.org  KNOWING GOD’S WILL:   PATTERNS OF CHURCH DISCERNMENT  Gary T. Meadors, Th.D.   [GM 3 SLIDES] </vt:lpstr>
      <vt:lpstr>CATEGORIES THE CHURCH HAS EXAMINED IN THE PROCESS OF DISCERNMENT (pp. 1-3)</vt:lpstr>
      <vt:lpstr>ISSUES OF HOW “SCRIPTURE” GUIDES US?</vt:lpstr>
      <vt:lpstr>PowerPoint Presentation</vt:lpstr>
      <vt:lpstr>Review of Meadors’ Three Levels of How the Bible Teaches</vt:lpstr>
      <vt:lpstr>ADDITIONAL ISSUES TO CONSIDER(Notes p. 9)</vt:lpstr>
      <vt:lpstr>PowerPoint Presentation</vt:lpstr>
      <vt:lpstr>DEALING WITH THE DILLEMA OF KNOWING GOD’S WILL...</vt:lpstr>
      <vt:lpstr>REFLECTING ON THE REALITY OF HOW THE CHURCH HAS DEVELOPED (pp. 10-11)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9</cp:revision>
  <cp:lastPrinted>2024-12-05T17:43:51Z</cp:lastPrinted>
  <dcterms:created xsi:type="dcterms:W3CDTF">2024-06-17T20:26:44Z</dcterms:created>
  <dcterms:modified xsi:type="dcterms:W3CDTF">2024-12-13T21:37:34Z</dcterms:modified>
</cp:coreProperties>
</file>