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sldIdLst>
    <p:sldId id="277" r:id="rId2"/>
    <p:sldId id="288" r:id="rId3"/>
    <p:sldId id="289" r:id="rId4"/>
    <p:sldId id="291" r:id="rId5"/>
    <p:sldId id="292" r:id="rId6"/>
    <p:sldId id="295" r:id="rId7"/>
    <p:sldId id="296" r:id="rId8"/>
    <p:sldId id="297" r:id="rId9"/>
    <p:sldId id="298" r:id="rId10"/>
    <p:sldId id="293" r:id="rId11"/>
    <p:sldId id="294" r:id="rId12"/>
    <p:sldId id="263" r:id="rId13"/>
    <p:sldId id="354" r:id="rId14"/>
    <p:sldId id="290" r:id="rId15"/>
    <p:sldId id="287" r:id="rId16"/>
    <p:sldId id="28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350"/>
    <p:restoredTop sz="94351"/>
  </p:normalViewPr>
  <p:slideViewPr>
    <p:cSldViewPr snapToGrid="0">
      <p:cViewPr varScale="1">
        <p:scale>
          <a:sx n="90" d="100"/>
          <a:sy n="90" d="100"/>
        </p:scale>
        <p:origin x="208"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28FDC5-00E6-524D-B1CF-7FEEA52E3A33}" type="datetimeFigureOut">
              <a:rPr lang="en-US" smtClean="0"/>
              <a:t>12/23/24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F42259-7ABC-7C4F-93FA-81ECA91CDF42}" type="slidenum">
              <a:rPr lang="en-US" smtClean="0"/>
              <a:t>‹#›</a:t>
            </a:fld>
            <a:endParaRPr lang="en-US"/>
          </a:p>
        </p:txBody>
      </p:sp>
    </p:spTree>
    <p:extLst>
      <p:ext uri="{BB962C8B-B14F-4D97-AF65-F5344CB8AC3E}">
        <p14:creationId xmlns:p14="http://schemas.microsoft.com/office/powerpoint/2010/main" val="958797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7D833E1-F135-034C-89A2-0663B23511E4}" type="slidenum">
              <a:rPr kumimoji="0" 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ＭＳ Ｐゴシック"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endParaRPr>
          </a:p>
        </p:txBody>
      </p:sp>
    </p:spTree>
    <p:extLst>
      <p:ext uri="{BB962C8B-B14F-4D97-AF65-F5344CB8AC3E}">
        <p14:creationId xmlns:p14="http://schemas.microsoft.com/office/powerpoint/2010/main" val="4051125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41AFBC9-3E25-35AA-6D96-A300C80A225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55A4421-9A2E-B002-0DA6-7E160ABFCDB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35561DE-32C2-2846-1164-CB735A6751C0}"/>
              </a:ext>
            </a:extLst>
          </p:cNvPr>
          <p:cNvSpPr>
            <a:spLocks noGrp="1" noChangeArrowheads="1"/>
          </p:cNvSpPr>
          <p:nvPr>
            <p:ph type="sldNum" sz="quarter" idx="12"/>
          </p:nvPr>
        </p:nvSpPr>
        <p:spPr>
          <a:ln/>
        </p:spPr>
        <p:txBody>
          <a:bodyPr/>
          <a:lstStyle>
            <a:lvl1pPr>
              <a:defRPr/>
            </a:lvl1pPr>
          </a:lstStyle>
          <a:p>
            <a:fld id="{3A32B11D-4679-5249-897F-972A3B76AE74}" type="slidenum">
              <a:rPr lang="en-US" altLang="en-US"/>
              <a:pPr/>
              <a:t>‹#›</a:t>
            </a:fld>
            <a:endParaRPr lang="en-US" altLang="en-US"/>
          </a:p>
        </p:txBody>
      </p:sp>
    </p:spTree>
    <p:extLst>
      <p:ext uri="{BB962C8B-B14F-4D97-AF65-F5344CB8AC3E}">
        <p14:creationId xmlns:p14="http://schemas.microsoft.com/office/powerpoint/2010/main" val="591014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FD1183C-08BA-9245-2AAE-85F892C693B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03D6215-A91B-F46B-8FD5-30A20D12F52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83D03CE-C550-11F6-95BA-8B58BFF28339}"/>
              </a:ext>
            </a:extLst>
          </p:cNvPr>
          <p:cNvSpPr>
            <a:spLocks noGrp="1" noChangeArrowheads="1"/>
          </p:cNvSpPr>
          <p:nvPr>
            <p:ph type="sldNum" sz="quarter" idx="12"/>
          </p:nvPr>
        </p:nvSpPr>
        <p:spPr>
          <a:ln/>
        </p:spPr>
        <p:txBody>
          <a:bodyPr/>
          <a:lstStyle>
            <a:lvl1pPr>
              <a:defRPr/>
            </a:lvl1pPr>
          </a:lstStyle>
          <a:p>
            <a:fld id="{31322B85-AA51-F94D-9408-2A1EB516FE87}" type="slidenum">
              <a:rPr lang="en-US" altLang="en-US"/>
              <a:pPr/>
              <a:t>‹#›</a:t>
            </a:fld>
            <a:endParaRPr lang="en-US" altLang="en-US"/>
          </a:p>
        </p:txBody>
      </p:sp>
    </p:spTree>
    <p:extLst>
      <p:ext uri="{BB962C8B-B14F-4D97-AF65-F5344CB8AC3E}">
        <p14:creationId xmlns:p14="http://schemas.microsoft.com/office/powerpoint/2010/main" val="191465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F86804A-C092-495C-EFD1-88B18C40683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9DDCF5B-296A-F874-9629-80C610130B0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F5B03B5-36D3-B6A2-2CB0-ABC33713C6E6}"/>
              </a:ext>
            </a:extLst>
          </p:cNvPr>
          <p:cNvSpPr>
            <a:spLocks noGrp="1" noChangeArrowheads="1"/>
          </p:cNvSpPr>
          <p:nvPr>
            <p:ph type="sldNum" sz="quarter" idx="12"/>
          </p:nvPr>
        </p:nvSpPr>
        <p:spPr>
          <a:ln/>
        </p:spPr>
        <p:txBody>
          <a:bodyPr/>
          <a:lstStyle>
            <a:lvl1pPr>
              <a:defRPr/>
            </a:lvl1pPr>
          </a:lstStyle>
          <a:p>
            <a:fld id="{DC42E3F0-F67D-1640-8449-28631ED5E0DB}" type="slidenum">
              <a:rPr lang="en-US" altLang="en-US"/>
              <a:pPr/>
              <a:t>‹#›</a:t>
            </a:fld>
            <a:endParaRPr lang="en-US" altLang="en-US"/>
          </a:p>
        </p:txBody>
      </p:sp>
    </p:spTree>
    <p:extLst>
      <p:ext uri="{BB962C8B-B14F-4D97-AF65-F5344CB8AC3E}">
        <p14:creationId xmlns:p14="http://schemas.microsoft.com/office/powerpoint/2010/main" val="3998151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ClipArt Placeholder 2"/>
          <p:cNvSpPr>
            <a:spLocks noGrp="1"/>
          </p:cNvSpPr>
          <p:nvPr>
            <p:ph type="clipArt" sz="half" idx="1"/>
          </p:nvPr>
        </p:nvSpPr>
        <p:spPr>
          <a:xfrm>
            <a:off x="914400" y="1981200"/>
            <a:ext cx="5080000" cy="4114800"/>
          </a:xfrm>
        </p:spPr>
        <p:txBody>
          <a:bodyPr/>
          <a:lstStyle/>
          <a:p>
            <a:pPr lvl="0"/>
            <a:endParaRPr lang="en-US" noProof="0"/>
          </a:p>
        </p:txBody>
      </p:sp>
      <p:sp>
        <p:nvSpPr>
          <p:cNvPr id="4" name="Text Placeholder 3"/>
          <p:cNvSpPr>
            <a:spLocks noGrp="1"/>
          </p:cNvSpPr>
          <p:nvPr>
            <p:ph type="body"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77A44672-F6CD-8E45-AF88-99F7A6D2191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BA9EDFF-A583-B36A-B86C-CF88BF29018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0BFE77E-0F4A-EB05-4893-874DE48AF84B}"/>
              </a:ext>
            </a:extLst>
          </p:cNvPr>
          <p:cNvSpPr>
            <a:spLocks noGrp="1" noChangeArrowheads="1"/>
          </p:cNvSpPr>
          <p:nvPr>
            <p:ph type="sldNum" sz="quarter" idx="12"/>
          </p:nvPr>
        </p:nvSpPr>
        <p:spPr>
          <a:ln/>
        </p:spPr>
        <p:txBody>
          <a:bodyPr/>
          <a:lstStyle>
            <a:lvl1pPr>
              <a:defRPr/>
            </a:lvl1pPr>
          </a:lstStyle>
          <a:p>
            <a:fld id="{553AF453-56AA-D44D-8136-15431C16D9D4}" type="slidenum">
              <a:rPr lang="en-US" altLang="en-US"/>
              <a:pPr/>
              <a:t>‹#›</a:t>
            </a:fld>
            <a:endParaRPr lang="en-US" altLang="en-US"/>
          </a:p>
        </p:txBody>
      </p:sp>
    </p:spTree>
    <p:extLst>
      <p:ext uri="{BB962C8B-B14F-4D97-AF65-F5344CB8AC3E}">
        <p14:creationId xmlns:p14="http://schemas.microsoft.com/office/powerpoint/2010/main" val="3911312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BD8D28E-2EE3-5FF0-38C5-C6CE9BACD27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2FC842C-AF00-C385-0109-767708CA863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4F56ED7-EE61-8E9F-A23D-FBC046365638}"/>
              </a:ext>
            </a:extLst>
          </p:cNvPr>
          <p:cNvSpPr>
            <a:spLocks noGrp="1" noChangeArrowheads="1"/>
          </p:cNvSpPr>
          <p:nvPr>
            <p:ph type="sldNum" sz="quarter" idx="12"/>
          </p:nvPr>
        </p:nvSpPr>
        <p:spPr>
          <a:ln/>
        </p:spPr>
        <p:txBody>
          <a:bodyPr/>
          <a:lstStyle>
            <a:lvl1pPr>
              <a:defRPr/>
            </a:lvl1pPr>
          </a:lstStyle>
          <a:p>
            <a:fld id="{F2623E3C-0EFC-FD4C-B56A-574DC22F22D9}" type="slidenum">
              <a:rPr lang="en-US" altLang="en-US"/>
              <a:pPr/>
              <a:t>‹#›</a:t>
            </a:fld>
            <a:endParaRPr lang="en-US" altLang="en-US"/>
          </a:p>
        </p:txBody>
      </p:sp>
    </p:spTree>
    <p:extLst>
      <p:ext uri="{BB962C8B-B14F-4D97-AF65-F5344CB8AC3E}">
        <p14:creationId xmlns:p14="http://schemas.microsoft.com/office/powerpoint/2010/main" val="2134553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0F355A0-F4AC-7954-18BA-A6FA0F3F2FE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58C8ED8-A6FE-A5A7-157A-7AFEA30242B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C2CE72D-D88C-5DFE-B81B-49A787C84882}"/>
              </a:ext>
            </a:extLst>
          </p:cNvPr>
          <p:cNvSpPr>
            <a:spLocks noGrp="1" noChangeArrowheads="1"/>
          </p:cNvSpPr>
          <p:nvPr>
            <p:ph type="sldNum" sz="quarter" idx="12"/>
          </p:nvPr>
        </p:nvSpPr>
        <p:spPr>
          <a:ln/>
        </p:spPr>
        <p:txBody>
          <a:bodyPr/>
          <a:lstStyle>
            <a:lvl1pPr>
              <a:defRPr/>
            </a:lvl1pPr>
          </a:lstStyle>
          <a:p>
            <a:fld id="{79747612-CD86-764C-812B-F693076E1D9E}" type="slidenum">
              <a:rPr lang="en-US" altLang="en-US"/>
              <a:pPr/>
              <a:t>‹#›</a:t>
            </a:fld>
            <a:endParaRPr lang="en-US" altLang="en-US"/>
          </a:p>
        </p:txBody>
      </p:sp>
    </p:spTree>
    <p:extLst>
      <p:ext uri="{BB962C8B-B14F-4D97-AF65-F5344CB8AC3E}">
        <p14:creationId xmlns:p14="http://schemas.microsoft.com/office/powerpoint/2010/main" val="449546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D0B5FFE9-3AA6-C25B-E89D-4BC22D00D6D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82F2E26-65F1-292A-1142-E2986BFB919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D23A92A-119C-AE95-D52C-5E3BB5795C57}"/>
              </a:ext>
            </a:extLst>
          </p:cNvPr>
          <p:cNvSpPr>
            <a:spLocks noGrp="1" noChangeArrowheads="1"/>
          </p:cNvSpPr>
          <p:nvPr>
            <p:ph type="sldNum" sz="quarter" idx="12"/>
          </p:nvPr>
        </p:nvSpPr>
        <p:spPr>
          <a:ln/>
        </p:spPr>
        <p:txBody>
          <a:bodyPr/>
          <a:lstStyle>
            <a:lvl1pPr>
              <a:defRPr/>
            </a:lvl1pPr>
          </a:lstStyle>
          <a:p>
            <a:fld id="{48D04F54-CB90-2D4B-8F37-FCC9C688647C}" type="slidenum">
              <a:rPr lang="en-US" altLang="en-US"/>
              <a:pPr/>
              <a:t>‹#›</a:t>
            </a:fld>
            <a:endParaRPr lang="en-US" altLang="en-US"/>
          </a:p>
        </p:txBody>
      </p:sp>
    </p:spTree>
    <p:extLst>
      <p:ext uri="{BB962C8B-B14F-4D97-AF65-F5344CB8AC3E}">
        <p14:creationId xmlns:p14="http://schemas.microsoft.com/office/powerpoint/2010/main" val="3846300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FC38E87-67D1-FE2C-5F87-2B9BC623CAB1}"/>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CF394527-4862-2A5E-ABDB-59C027EBFC7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5C7745D-536F-C3BD-A4D1-1D21213D0150}"/>
              </a:ext>
            </a:extLst>
          </p:cNvPr>
          <p:cNvSpPr>
            <a:spLocks noGrp="1" noChangeArrowheads="1"/>
          </p:cNvSpPr>
          <p:nvPr>
            <p:ph type="sldNum" sz="quarter" idx="12"/>
          </p:nvPr>
        </p:nvSpPr>
        <p:spPr>
          <a:ln/>
        </p:spPr>
        <p:txBody>
          <a:bodyPr/>
          <a:lstStyle>
            <a:lvl1pPr>
              <a:defRPr/>
            </a:lvl1pPr>
          </a:lstStyle>
          <a:p>
            <a:fld id="{4A0A0721-36F4-C84B-A2C0-AE8EDE2B1F44}" type="slidenum">
              <a:rPr lang="en-US" altLang="en-US"/>
              <a:pPr/>
              <a:t>‹#›</a:t>
            </a:fld>
            <a:endParaRPr lang="en-US" altLang="en-US"/>
          </a:p>
        </p:txBody>
      </p:sp>
    </p:spTree>
    <p:extLst>
      <p:ext uri="{BB962C8B-B14F-4D97-AF65-F5344CB8AC3E}">
        <p14:creationId xmlns:p14="http://schemas.microsoft.com/office/powerpoint/2010/main" val="1903222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F8CE23C-7B8F-3864-8E13-DEC6785C6EAE}"/>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B8889A4F-F537-625C-5EB2-510924F5ADC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3BF4536-2455-3575-0A75-BE59437542CC}"/>
              </a:ext>
            </a:extLst>
          </p:cNvPr>
          <p:cNvSpPr>
            <a:spLocks noGrp="1" noChangeArrowheads="1"/>
          </p:cNvSpPr>
          <p:nvPr>
            <p:ph type="sldNum" sz="quarter" idx="12"/>
          </p:nvPr>
        </p:nvSpPr>
        <p:spPr>
          <a:ln/>
        </p:spPr>
        <p:txBody>
          <a:bodyPr/>
          <a:lstStyle>
            <a:lvl1pPr>
              <a:defRPr/>
            </a:lvl1pPr>
          </a:lstStyle>
          <a:p>
            <a:fld id="{389F5148-E167-1748-9635-C65F8AA75833}" type="slidenum">
              <a:rPr lang="en-US" altLang="en-US"/>
              <a:pPr/>
              <a:t>‹#›</a:t>
            </a:fld>
            <a:endParaRPr lang="en-US" altLang="en-US"/>
          </a:p>
        </p:txBody>
      </p:sp>
    </p:spTree>
    <p:extLst>
      <p:ext uri="{BB962C8B-B14F-4D97-AF65-F5344CB8AC3E}">
        <p14:creationId xmlns:p14="http://schemas.microsoft.com/office/powerpoint/2010/main" val="2011349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2EB3B5A-3F4C-C990-3F9F-31FD3453256D}"/>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29ED08EC-0D33-7D76-A3E5-A8BDC01FC66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2C822F20-A142-B1CC-F2BC-E36C9F5B6D24}"/>
              </a:ext>
            </a:extLst>
          </p:cNvPr>
          <p:cNvSpPr>
            <a:spLocks noGrp="1" noChangeArrowheads="1"/>
          </p:cNvSpPr>
          <p:nvPr>
            <p:ph type="sldNum" sz="quarter" idx="12"/>
          </p:nvPr>
        </p:nvSpPr>
        <p:spPr>
          <a:ln/>
        </p:spPr>
        <p:txBody>
          <a:bodyPr/>
          <a:lstStyle>
            <a:lvl1pPr>
              <a:defRPr/>
            </a:lvl1pPr>
          </a:lstStyle>
          <a:p>
            <a:fld id="{0ED63D15-7129-9249-921E-41A260C919F2}" type="slidenum">
              <a:rPr lang="en-US" altLang="en-US"/>
              <a:pPr/>
              <a:t>‹#›</a:t>
            </a:fld>
            <a:endParaRPr lang="en-US" altLang="en-US"/>
          </a:p>
        </p:txBody>
      </p:sp>
    </p:spTree>
    <p:extLst>
      <p:ext uri="{BB962C8B-B14F-4D97-AF65-F5344CB8AC3E}">
        <p14:creationId xmlns:p14="http://schemas.microsoft.com/office/powerpoint/2010/main" val="4022046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A80759A-84E3-6937-16DE-0CF468A7EDF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955A80D-D5D0-39AE-4BFF-078A98762A2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665F734-2DCF-00EC-28B9-9F1BF76301DB}"/>
              </a:ext>
            </a:extLst>
          </p:cNvPr>
          <p:cNvSpPr>
            <a:spLocks noGrp="1" noChangeArrowheads="1"/>
          </p:cNvSpPr>
          <p:nvPr>
            <p:ph type="sldNum" sz="quarter" idx="12"/>
          </p:nvPr>
        </p:nvSpPr>
        <p:spPr>
          <a:ln/>
        </p:spPr>
        <p:txBody>
          <a:bodyPr/>
          <a:lstStyle>
            <a:lvl1pPr>
              <a:defRPr/>
            </a:lvl1pPr>
          </a:lstStyle>
          <a:p>
            <a:fld id="{63F1D90A-E778-3A48-AF2D-1B114F828240}" type="slidenum">
              <a:rPr lang="en-US" altLang="en-US"/>
              <a:pPr/>
              <a:t>‹#›</a:t>
            </a:fld>
            <a:endParaRPr lang="en-US" altLang="en-US"/>
          </a:p>
        </p:txBody>
      </p:sp>
    </p:spTree>
    <p:extLst>
      <p:ext uri="{BB962C8B-B14F-4D97-AF65-F5344CB8AC3E}">
        <p14:creationId xmlns:p14="http://schemas.microsoft.com/office/powerpoint/2010/main" val="150081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736BF7C-9CD7-567C-6EF8-C258B47ADFA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6C57C92-B904-4E51-B7FB-A8C429FE451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9B9B815-4BA8-8D0A-4F64-5D0269B42207}"/>
              </a:ext>
            </a:extLst>
          </p:cNvPr>
          <p:cNvSpPr>
            <a:spLocks noGrp="1" noChangeArrowheads="1"/>
          </p:cNvSpPr>
          <p:nvPr>
            <p:ph type="sldNum" sz="quarter" idx="12"/>
          </p:nvPr>
        </p:nvSpPr>
        <p:spPr>
          <a:ln/>
        </p:spPr>
        <p:txBody>
          <a:bodyPr/>
          <a:lstStyle>
            <a:lvl1pPr>
              <a:defRPr/>
            </a:lvl1pPr>
          </a:lstStyle>
          <a:p>
            <a:fld id="{C95EB7EE-E2B4-0544-9C34-7B72BCEC5C57}" type="slidenum">
              <a:rPr lang="en-US" altLang="en-US"/>
              <a:pPr/>
              <a:t>‹#›</a:t>
            </a:fld>
            <a:endParaRPr lang="en-US" altLang="en-US"/>
          </a:p>
        </p:txBody>
      </p:sp>
    </p:spTree>
    <p:extLst>
      <p:ext uri="{BB962C8B-B14F-4D97-AF65-F5344CB8AC3E}">
        <p14:creationId xmlns:p14="http://schemas.microsoft.com/office/powerpoint/2010/main" val="1341725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CC"/>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A8E5866-23F3-186F-BEC5-3317D35B50F6}"/>
              </a:ext>
            </a:extLst>
          </p:cNvPr>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9EE58B23-6B6E-819B-11BC-06A17FB05A51}"/>
              </a:ext>
            </a:extLst>
          </p:cNvPr>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F919DE6-09FB-DCC7-FF76-A0F6B75EF9BB}"/>
              </a:ext>
            </a:extLst>
          </p:cNvPr>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Times New Roman" charset="0"/>
                <a:ea typeface="+mn-ea"/>
              </a:defRPr>
            </a:lvl1pPr>
          </a:lstStyle>
          <a:p>
            <a:pPr>
              <a:defRPr/>
            </a:pPr>
            <a:endParaRPr lang="en-US"/>
          </a:p>
        </p:txBody>
      </p:sp>
      <p:sp>
        <p:nvSpPr>
          <p:cNvPr id="1029" name="Rectangle 5">
            <a:extLst>
              <a:ext uri="{FF2B5EF4-FFF2-40B4-BE49-F238E27FC236}">
                <a16:creationId xmlns:a16="http://schemas.microsoft.com/office/drawing/2014/main" id="{91C7A8D5-3954-CBD8-6E42-9D37AE6BD1AC}"/>
              </a:ext>
            </a:extLst>
          </p:cNvPr>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charset="0"/>
                <a:ea typeface="+mn-ea"/>
              </a:defRPr>
            </a:lvl1pPr>
          </a:lstStyle>
          <a:p>
            <a:pPr>
              <a:defRPr/>
            </a:pPr>
            <a:endParaRPr lang="en-US"/>
          </a:p>
        </p:txBody>
      </p:sp>
      <p:sp>
        <p:nvSpPr>
          <p:cNvPr id="1030" name="Rectangle 6">
            <a:extLst>
              <a:ext uri="{FF2B5EF4-FFF2-40B4-BE49-F238E27FC236}">
                <a16:creationId xmlns:a16="http://schemas.microsoft.com/office/drawing/2014/main" id="{0A1954E8-F8ED-AFFF-FE56-D9F4C6580164}"/>
              </a:ext>
            </a:extLst>
          </p:cNvPr>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03245A7-BC29-3248-B4C8-D5FCF9FBE5F7}" type="slidenum">
              <a:rPr lang="en-US" altLang="en-US"/>
              <a:pPr/>
              <a:t>‹#›</a:t>
            </a:fld>
            <a:endParaRPr lang="en-US" altLang="en-US"/>
          </a:p>
        </p:txBody>
      </p:sp>
    </p:spTree>
    <p:extLst>
      <p:ext uri="{BB962C8B-B14F-4D97-AF65-F5344CB8AC3E}">
        <p14:creationId xmlns:p14="http://schemas.microsoft.com/office/powerpoint/2010/main" val="6584588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4">
            <a:extLst>
              <a:ext uri="{FF2B5EF4-FFF2-40B4-BE49-F238E27FC236}">
                <a16:creationId xmlns:a16="http://schemas.microsoft.com/office/drawing/2014/main" id="{99768247-8A30-6FBE-34C6-476D98596E5E}"/>
              </a:ext>
            </a:extLst>
          </p:cNvPr>
          <p:cNvSpPr>
            <a:spLocks noGrp="1" noChangeArrowheads="1"/>
          </p:cNvSpPr>
          <p:nvPr>
            <p:ph type="ctrTitle"/>
          </p:nvPr>
        </p:nvSpPr>
        <p:spPr>
          <a:xfrm>
            <a:off x="168812" y="228600"/>
            <a:ext cx="11718388" cy="6400800"/>
          </a:xfrm>
        </p:spPr>
        <p:txBody>
          <a:bodyPr anchor="ctr"/>
          <a:lstStyle/>
          <a:p>
            <a:r>
              <a:rPr lang="en-US" altLang="en-US" dirty="0" err="1">
                <a:solidFill>
                  <a:srgbClr val="FF9933"/>
                </a:solidFill>
              </a:rPr>
              <a:t>BiblicalELearning.org</a:t>
            </a:r>
            <a:br>
              <a:rPr lang="en-US" altLang="en-US" dirty="0">
                <a:solidFill>
                  <a:srgbClr val="FF9933"/>
                </a:solidFill>
              </a:rPr>
            </a:br>
            <a:br>
              <a:rPr lang="en-US" altLang="en-US" dirty="0">
                <a:solidFill>
                  <a:srgbClr val="FF9933"/>
                </a:solidFill>
              </a:rPr>
            </a:br>
            <a:r>
              <a:rPr lang="en-US" altLang="en-US" dirty="0">
                <a:solidFill>
                  <a:srgbClr val="FF9933"/>
                </a:solidFill>
              </a:rPr>
              <a:t>KNOWING GOD’S WILL:  </a:t>
            </a:r>
            <a:br>
              <a:rPr lang="en-US" altLang="en-US" dirty="0">
                <a:solidFill>
                  <a:srgbClr val="FF9933"/>
                </a:solidFill>
              </a:rPr>
            </a:br>
            <a:r>
              <a:rPr lang="en-US" altLang="en-US" dirty="0">
                <a:solidFill>
                  <a:srgbClr val="FF9933"/>
                </a:solidFill>
              </a:rPr>
              <a:t>ISSUES CHRISTIANS FACE</a:t>
            </a:r>
            <a:br>
              <a:rPr lang="en-US" altLang="en-US" dirty="0">
                <a:solidFill>
                  <a:srgbClr val="FF9933"/>
                </a:solidFill>
              </a:rPr>
            </a:br>
            <a:br>
              <a:rPr lang="en-US" altLang="en-US" dirty="0">
                <a:solidFill>
                  <a:srgbClr val="FF9933"/>
                </a:solidFill>
              </a:rPr>
            </a:br>
            <a:r>
              <a:rPr lang="en-US" altLang="en-US" dirty="0">
                <a:solidFill>
                  <a:srgbClr val="FF9933"/>
                </a:solidFill>
              </a:rPr>
              <a:t>Gary T. </a:t>
            </a:r>
            <a:r>
              <a:rPr lang="en-US" altLang="en-US" dirty="0" err="1">
                <a:solidFill>
                  <a:srgbClr val="FF9933"/>
                </a:solidFill>
              </a:rPr>
              <a:t>Meadors</a:t>
            </a:r>
            <a:r>
              <a:rPr lang="en-US" altLang="en-US" dirty="0">
                <a:solidFill>
                  <a:srgbClr val="FF9933"/>
                </a:solidFill>
              </a:rPr>
              <a:t>, Th.D.</a:t>
            </a:r>
            <a:br>
              <a:rPr lang="en-US" altLang="en-US" dirty="0">
                <a:solidFill>
                  <a:srgbClr val="FF9933"/>
                </a:solidFill>
              </a:rPr>
            </a:br>
            <a:br>
              <a:rPr lang="en-US" altLang="en-US" dirty="0">
                <a:solidFill>
                  <a:srgbClr val="FF9933"/>
                </a:solidFill>
              </a:rPr>
            </a:br>
            <a:r>
              <a:rPr lang="en-US" altLang="en-US" sz="5400" b="1" dirty="0">
                <a:solidFill>
                  <a:srgbClr val="FF9933"/>
                </a:solidFill>
              </a:rPr>
              <a:t>DISCERNMENT CASES [GM 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0AAD9-6989-4302-142C-6D797652606C}"/>
              </a:ext>
            </a:extLst>
          </p:cNvPr>
          <p:cNvSpPr>
            <a:spLocks noGrp="1"/>
          </p:cNvSpPr>
          <p:nvPr>
            <p:ph type="title"/>
          </p:nvPr>
        </p:nvSpPr>
        <p:spPr>
          <a:xfrm>
            <a:off x="914400" y="0"/>
            <a:ext cx="10363200" cy="1143000"/>
          </a:xfrm>
        </p:spPr>
        <p:txBody>
          <a:bodyPr/>
          <a:lstStyle/>
          <a:p>
            <a:r>
              <a:rPr lang="en-US" dirty="0">
                <a:solidFill>
                  <a:srgbClr val="FFC000"/>
                </a:solidFill>
              </a:rPr>
              <a:t>DISTINGUISHING GLOBAL AND PERSONAL ISSUES</a:t>
            </a:r>
          </a:p>
        </p:txBody>
      </p:sp>
      <p:sp>
        <p:nvSpPr>
          <p:cNvPr id="3" name="Content Placeholder 2">
            <a:extLst>
              <a:ext uri="{FF2B5EF4-FFF2-40B4-BE49-F238E27FC236}">
                <a16:creationId xmlns:a16="http://schemas.microsoft.com/office/drawing/2014/main" id="{0DF2E661-1259-53EF-02C7-30A93484B264}"/>
              </a:ext>
            </a:extLst>
          </p:cNvPr>
          <p:cNvSpPr>
            <a:spLocks noGrp="1"/>
          </p:cNvSpPr>
          <p:nvPr>
            <p:ph idx="1"/>
          </p:nvPr>
        </p:nvSpPr>
        <p:spPr>
          <a:xfrm>
            <a:off x="147485" y="1143000"/>
            <a:ext cx="11872450" cy="5609492"/>
          </a:xfrm>
        </p:spPr>
        <p:txBody>
          <a:bodyPr/>
          <a:lstStyle/>
          <a:p>
            <a:r>
              <a:rPr lang="en-US" dirty="0">
                <a:solidFill>
                  <a:schemeClr val="bg1"/>
                </a:solidFill>
              </a:rPr>
              <a:t>GLOBAL ISSUES...</a:t>
            </a:r>
          </a:p>
          <a:p>
            <a:pPr lvl="1"/>
            <a:r>
              <a:rPr lang="en-US" dirty="0">
                <a:solidFill>
                  <a:schemeClr val="bg1"/>
                </a:solidFill>
              </a:rPr>
              <a:t>REQUIRES THE WISDOM OF A LARGER COMMUNITY.</a:t>
            </a:r>
          </a:p>
          <a:p>
            <a:pPr lvl="1"/>
            <a:r>
              <a:rPr lang="en-US" dirty="0">
                <a:solidFill>
                  <a:schemeClr val="bg1"/>
                </a:solidFill>
              </a:rPr>
              <a:t>MANY ISSUES TRACKED IN CHURCH HISTORY.</a:t>
            </a:r>
          </a:p>
          <a:p>
            <a:pPr lvl="1"/>
            <a:r>
              <a:rPr lang="en-US" dirty="0">
                <a:solidFill>
                  <a:schemeClr val="bg1"/>
                </a:solidFill>
              </a:rPr>
              <a:t>SHOWS VARIATION/S AMONG EQUALLY GODLY PEOPLE.</a:t>
            </a:r>
          </a:p>
          <a:p>
            <a:pPr lvl="1"/>
            <a:r>
              <a:rPr lang="en-US" dirty="0">
                <a:solidFill>
                  <a:schemeClr val="bg1"/>
                </a:solidFill>
              </a:rPr>
              <a:t>RESOURCES FOR RESEARCH OF ISSUES AVAILABLE</a:t>
            </a:r>
          </a:p>
          <a:p>
            <a:pPr lvl="1"/>
            <a:endParaRPr lang="en-US" dirty="0">
              <a:solidFill>
                <a:schemeClr val="bg1"/>
              </a:solidFill>
            </a:endParaRPr>
          </a:p>
          <a:p>
            <a:r>
              <a:rPr lang="en-US" dirty="0">
                <a:solidFill>
                  <a:schemeClr val="bg1"/>
                </a:solidFill>
              </a:rPr>
              <a:t>PERSONAL ISSUES...</a:t>
            </a:r>
          </a:p>
          <a:p>
            <a:pPr lvl="1"/>
            <a:r>
              <a:rPr lang="en-US" dirty="0">
                <a:solidFill>
                  <a:schemeClr val="bg1"/>
                </a:solidFill>
              </a:rPr>
              <a:t>LESS DIRECT TEACHING; MORE NEED FOR IMPLICATIONAL LEVEL AND CREATIVE CONSTRUCTS</a:t>
            </a:r>
          </a:p>
          <a:p>
            <a:pPr lvl="1"/>
            <a:r>
              <a:rPr lang="en-US" dirty="0">
                <a:solidFill>
                  <a:schemeClr val="bg1"/>
                </a:solidFill>
              </a:rPr>
              <a:t>MORE PERSONAL FREEDOM TO CHOOSE ... WITHIN AN UNDERSTOOD WORLDVIEW AND VALUES SYSTEM.</a:t>
            </a:r>
          </a:p>
        </p:txBody>
      </p:sp>
    </p:spTree>
    <p:extLst>
      <p:ext uri="{BB962C8B-B14F-4D97-AF65-F5344CB8AC3E}">
        <p14:creationId xmlns:p14="http://schemas.microsoft.com/office/powerpoint/2010/main" val="79516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1FD6C-2C66-C852-440E-7AA18113D2A0}"/>
              </a:ext>
            </a:extLst>
          </p:cNvPr>
          <p:cNvSpPr>
            <a:spLocks noGrp="1"/>
          </p:cNvSpPr>
          <p:nvPr>
            <p:ph type="title"/>
          </p:nvPr>
        </p:nvSpPr>
        <p:spPr/>
        <p:txBody>
          <a:bodyPr/>
          <a:lstStyle/>
          <a:p>
            <a:r>
              <a:rPr lang="en-US" dirty="0">
                <a:solidFill>
                  <a:srgbClr val="FFC000"/>
                </a:solidFill>
              </a:rPr>
              <a:t>REVIEW OF MEADORS’ CHART</a:t>
            </a:r>
          </a:p>
        </p:txBody>
      </p:sp>
      <p:sp>
        <p:nvSpPr>
          <p:cNvPr id="3" name="Content Placeholder 2">
            <a:extLst>
              <a:ext uri="{FF2B5EF4-FFF2-40B4-BE49-F238E27FC236}">
                <a16:creationId xmlns:a16="http://schemas.microsoft.com/office/drawing/2014/main" id="{278C3C00-B78A-7374-8B33-CD62885EFE84}"/>
              </a:ext>
            </a:extLst>
          </p:cNvPr>
          <p:cNvSpPr>
            <a:spLocks noGrp="1"/>
          </p:cNvSpPr>
          <p:nvPr>
            <p:ph idx="1"/>
          </p:nvPr>
        </p:nvSpPr>
        <p:spPr>
          <a:xfrm>
            <a:off x="914400" y="1981200"/>
            <a:ext cx="10363200" cy="4876800"/>
          </a:xfrm>
        </p:spPr>
        <p:txBody>
          <a:bodyPr/>
          <a:lstStyle/>
          <a:p>
            <a:r>
              <a:rPr lang="en-US" dirty="0">
                <a:solidFill>
                  <a:schemeClr val="bg1"/>
                </a:solidFill>
              </a:rPr>
              <a:t>THINK ABOUT HOW YOUR STATUS IN LIFE AFFECTS YOUR PERSONAL DECISIONS:</a:t>
            </a:r>
          </a:p>
          <a:p>
            <a:pPr lvl="1"/>
            <a:r>
              <a:rPr lang="en-US" dirty="0">
                <a:solidFill>
                  <a:schemeClr val="bg1"/>
                </a:solidFill>
              </a:rPr>
              <a:t>SINGLE?  MARRIED?  MARRIED WITH KIDS?  MARRIED AND PARENTAL CARE IS NECESSARY?</a:t>
            </a:r>
          </a:p>
          <a:p>
            <a:r>
              <a:rPr lang="en-US" dirty="0">
                <a:solidFill>
                  <a:schemeClr val="bg1"/>
                </a:solidFill>
              </a:rPr>
              <a:t>THINK ABOUT HOW “THAT” CATEGORY IS REGULATED BY BIBLICAL VALUES!</a:t>
            </a:r>
          </a:p>
          <a:p>
            <a:r>
              <a:rPr lang="en-US" dirty="0">
                <a:solidFill>
                  <a:schemeClr val="bg1"/>
                </a:solidFill>
              </a:rPr>
              <a:t>DOES THIS ILLUSTRATE THE FLEXIBILITY AND FREEDOM OF DECISIONS BASED ON LIFE’S DUTY?</a:t>
            </a:r>
          </a:p>
        </p:txBody>
      </p:sp>
    </p:spTree>
    <p:extLst>
      <p:ext uri="{BB962C8B-B14F-4D97-AF65-F5344CB8AC3E}">
        <p14:creationId xmlns:p14="http://schemas.microsoft.com/office/powerpoint/2010/main" val="3776349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Text Box 2">
            <a:extLst>
              <a:ext uri="{FF2B5EF4-FFF2-40B4-BE49-F238E27FC236}">
                <a16:creationId xmlns:a16="http://schemas.microsoft.com/office/drawing/2014/main" id="{A4275CF7-35BF-1E4B-F552-1B7577033D9B}"/>
              </a:ext>
            </a:extLst>
          </p:cNvPr>
          <p:cNvSpPr txBox="1">
            <a:spLocks noChangeArrowheads="1"/>
          </p:cNvSpPr>
          <p:nvPr/>
        </p:nvSpPr>
        <p:spPr bwMode="auto">
          <a:xfrm>
            <a:off x="8885239" y="1"/>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endParaRPr lang="en-US" altLang="en-US" sz="1200"/>
          </a:p>
          <a:p>
            <a:pPr eaLnBrk="0" hangingPunct="0"/>
            <a:endParaRPr lang="en-US" altLang="en-US" sz="1200"/>
          </a:p>
        </p:txBody>
      </p:sp>
      <p:sp>
        <p:nvSpPr>
          <p:cNvPr id="12291" name="Text Box 3">
            <a:extLst>
              <a:ext uri="{FF2B5EF4-FFF2-40B4-BE49-F238E27FC236}">
                <a16:creationId xmlns:a16="http://schemas.microsoft.com/office/drawing/2014/main" id="{D4D6F153-7144-83C2-CDC1-078056C71F45}"/>
              </a:ext>
            </a:extLst>
          </p:cNvPr>
          <p:cNvSpPr txBox="1">
            <a:spLocks noChangeArrowheads="1"/>
          </p:cNvSpPr>
          <p:nvPr/>
        </p:nvSpPr>
        <p:spPr bwMode="auto">
          <a:xfrm>
            <a:off x="4978400" y="628651"/>
            <a:ext cx="223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US" altLang="en-US" b="1"/>
              <a:t>DECISION(S)</a:t>
            </a:r>
          </a:p>
        </p:txBody>
      </p:sp>
      <p:sp>
        <p:nvSpPr>
          <p:cNvPr id="12292" name="AutoShape 4">
            <a:extLst>
              <a:ext uri="{FF2B5EF4-FFF2-40B4-BE49-F238E27FC236}">
                <a16:creationId xmlns:a16="http://schemas.microsoft.com/office/drawing/2014/main" id="{BF1C3E34-0071-EA06-D80E-317642C07E27}"/>
              </a:ext>
            </a:extLst>
          </p:cNvPr>
          <p:cNvSpPr>
            <a:spLocks noChangeArrowheads="1"/>
          </p:cNvSpPr>
          <p:nvPr/>
        </p:nvSpPr>
        <p:spPr bwMode="auto">
          <a:xfrm>
            <a:off x="4724400" y="1257300"/>
            <a:ext cx="2743200" cy="419100"/>
          </a:xfrm>
          <a:prstGeom prst="flowChartAlternateProcess">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1200" b="1"/>
              <a:t>COVERED BY A CLEAR COMMAND?</a:t>
            </a:r>
          </a:p>
        </p:txBody>
      </p:sp>
      <p:sp>
        <p:nvSpPr>
          <p:cNvPr id="12293" name="AutoShape 5">
            <a:extLst>
              <a:ext uri="{FF2B5EF4-FFF2-40B4-BE49-F238E27FC236}">
                <a16:creationId xmlns:a16="http://schemas.microsoft.com/office/drawing/2014/main" id="{A8B94251-FF6C-ED08-6A5A-0134B3A13A16}"/>
              </a:ext>
            </a:extLst>
          </p:cNvPr>
          <p:cNvSpPr>
            <a:spLocks noChangeArrowheads="1"/>
          </p:cNvSpPr>
          <p:nvPr/>
        </p:nvSpPr>
        <p:spPr bwMode="auto">
          <a:xfrm>
            <a:off x="9042400" y="1257300"/>
            <a:ext cx="1422400" cy="342900"/>
          </a:xfrm>
          <a:prstGeom prst="flowChartAlternateProcess">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1200" b="1"/>
              <a:t>OBEY COMMAND</a:t>
            </a:r>
          </a:p>
        </p:txBody>
      </p:sp>
      <p:sp>
        <p:nvSpPr>
          <p:cNvPr id="12294" name="Text Box 6">
            <a:extLst>
              <a:ext uri="{FF2B5EF4-FFF2-40B4-BE49-F238E27FC236}">
                <a16:creationId xmlns:a16="http://schemas.microsoft.com/office/drawing/2014/main" id="{A99D63F6-1774-230D-6CBB-78155CC6C0B1}"/>
              </a:ext>
            </a:extLst>
          </p:cNvPr>
          <p:cNvSpPr txBox="1">
            <a:spLocks noChangeArrowheads="1"/>
          </p:cNvSpPr>
          <p:nvPr/>
        </p:nvSpPr>
        <p:spPr bwMode="auto">
          <a:xfrm>
            <a:off x="7823200" y="1257301"/>
            <a:ext cx="56515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000"/>
              <a:t>YES</a:t>
            </a:r>
            <a:endParaRPr lang="en-US" altLang="en-US" sz="1200"/>
          </a:p>
        </p:txBody>
      </p:sp>
      <p:sp>
        <p:nvSpPr>
          <p:cNvPr id="12295" name="Text Box 7">
            <a:extLst>
              <a:ext uri="{FF2B5EF4-FFF2-40B4-BE49-F238E27FC236}">
                <a16:creationId xmlns:a16="http://schemas.microsoft.com/office/drawing/2014/main" id="{3AD4B3F3-BE31-A26D-D7C8-DF7543821B96}"/>
              </a:ext>
            </a:extLst>
          </p:cNvPr>
          <p:cNvSpPr txBox="1">
            <a:spLocks noChangeArrowheads="1"/>
          </p:cNvSpPr>
          <p:nvPr/>
        </p:nvSpPr>
        <p:spPr bwMode="auto">
          <a:xfrm>
            <a:off x="3759201" y="1257301"/>
            <a:ext cx="81464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1000"/>
              <a:t>NOT</a:t>
            </a:r>
            <a:r>
              <a:rPr lang="en-US" altLang="en-US" sz="1200"/>
              <a:t> </a:t>
            </a:r>
            <a:r>
              <a:rPr lang="en-US" altLang="en-US" sz="1000"/>
              <a:t>SURE</a:t>
            </a:r>
            <a:endParaRPr lang="en-US" altLang="en-US" sz="1200"/>
          </a:p>
        </p:txBody>
      </p:sp>
      <p:sp>
        <p:nvSpPr>
          <p:cNvPr id="12296" name="AutoShape 8">
            <a:extLst>
              <a:ext uri="{FF2B5EF4-FFF2-40B4-BE49-F238E27FC236}">
                <a16:creationId xmlns:a16="http://schemas.microsoft.com/office/drawing/2014/main" id="{5CC3529B-8975-9439-C8E1-72A0735E8865}"/>
              </a:ext>
            </a:extLst>
          </p:cNvPr>
          <p:cNvSpPr>
            <a:spLocks noChangeArrowheads="1"/>
          </p:cNvSpPr>
          <p:nvPr/>
        </p:nvSpPr>
        <p:spPr bwMode="auto">
          <a:xfrm>
            <a:off x="1727200" y="1200150"/>
            <a:ext cx="1727200" cy="457200"/>
          </a:xfrm>
          <a:prstGeom prst="flowChartAlternateProcess">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1200" b="1"/>
              <a:t>STUDY FOR</a:t>
            </a:r>
          </a:p>
          <a:p>
            <a:pPr algn="ctr" eaLnBrk="0" hangingPunct="0"/>
            <a:r>
              <a:rPr lang="en-US" altLang="en-US" sz="1200" b="1"/>
              <a:t>CLARIFICATION</a:t>
            </a:r>
          </a:p>
        </p:txBody>
      </p:sp>
      <p:sp>
        <p:nvSpPr>
          <p:cNvPr id="12297" name="AutoShape 9">
            <a:extLst>
              <a:ext uri="{FF2B5EF4-FFF2-40B4-BE49-F238E27FC236}">
                <a16:creationId xmlns:a16="http://schemas.microsoft.com/office/drawing/2014/main" id="{176446BA-1147-BFCE-4131-F574E3C532A2}"/>
              </a:ext>
            </a:extLst>
          </p:cNvPr>
          <p:cNvSpPr>
            <a:spLocks noChangeArrowheads="1"/>
          </p:cNvSpPr>
          <p:nvPr/>
        </p:nvSpPr>
        <p:spPr bwMode="auto">
          <a:xfrm>
            <a:off x="1828800" y="1885950"/>
            <a:ext cx="1524000" cy="552450"/>
          </a:xfrm>
          <a:prstGeom prst="flowChartAlternateProcess">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1200" b="1"/>
              <a:t>CONSIDER</a:t>
            </a:r>
          </a:p>
          <a:p>
            <a:pPr algn="ctr" eaLnBrk="0" hangingPunct="0"/>
            <a:r>
              <a:rPr lang="en-US" altLang="en-US" sz="1200" b="1"/>
              <a:t>ROM 12-14</a:t>
            </a:r>
          </a:p>
          <a:p>
            <a:pPr algn="ctr" eaLnBrk="0" hangingPunct="0"/>
            <a:r>
              <a:rPr lang="en-US" altLang="en-US" sz="1200" b="1"/>
              <a:t>1 COR 8-10</a:t>
            </a:r>
          </a:p>
        </p:txBody>
      </p:sp>
      <p:cxnSp>
        <p:nvCxnSpPr>
          <p:cNvPr id="12298" name="AutoShape 10">
            <a:extLst>
              <a:ext uri="{FF2B5EF4-FFF2-40B4-BE49-F238E27FC236}">
                <a16:creationId xmlns:a16="http://schemas.microsoft.com/office/drawing/2014/main" id="{EDE618EF-EDB8-F375-CCDA-8ECB74404EB8}"/>
              </a:ext>
            </a:extLst>
          </p:cNvPr>
          <p:cNvCxnSpPr>
            <a:cxnSpLocks noChangeShapeType="1"/>
          </p:cNvCxnSpPr>
          <p:nvPr/>
        </p:nvCxnSpPr>
        <p:spPr bwMode="auto">
          <a:xfrm>
            <a:off x="6096000" y="914400"/>
            <a:ext cx="0" cy="3048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99" name="AutoShape 11">
            <a:extLst>
              <a:ext uri="{FF2B5EF4-FFF2-40B4-BE49-F238E27FC236}">
                <a16:creationId xmlns:a16="http://schemas.microsoft.com/office/drawing/2014/main" id="{D9D5E455-F627-C236-F9EE-35BC0E5A9D12}"/>
              </a:ext>
            </a:extLst>
          </p:cNvPr>
          <p:cNvCxnSpPr>
            <a:cxnSpLocks noChangeShapeType="1"/>
            <a:stCxn id="12296" idx="2"/>
          </p:cNvCxnSpPr>
          <p:nvPr/>
        </p:nvCxnSpPr>
        <p:spPr bwMode="auto">
          <a:xfrm>
            <a:off x="2590800" y="1657350"/>
            <a:ext cx="0" cy="17145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300" name="Text Box 12">
            <a:extLst>
              <a:ext uri="{FF2B5EF4-FFF2-40B4-BE49-F238E27FC236}">
                <a16:creationId xmlns:a16="http://schemas.microsoft.com/office/drawing/2014/main" id="{94BB3966-166E-E511-4382-5E9ABBF5F169}"/>
              </a:ext>
            </a:extLst>
          </p:cNvPr>
          <p:cNvSpPr txBox="1">
            <a:spLocks noChangeArrowheads="1"/>
          </p:cNvSpPr>
          <p:nvPr/>
        </p:nvSpPr>
        <p:spPr bwMode="auto">
          <a:xfrm>
            <a:off x="5791200" y="1907789"/>
            <a:ext cx="609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eaLnBrk="0" hangingPunct="0"/>
            <a:r>
              <a:rPr lang="en-US" altLang="en-US" sz="1200"/>
              <a:t>NO</a:t>
            </a:r>
          </a:p>
        </p:txBody>
      </p:sp>
      <p:sp>
        <p:nvSpPr>
          <p:cNvPr id="12301" name="Text Box 13">
            <a:extLst>
              <a:ext uri="{FF2B5EF4-FFF2-40B4-BE49-F238E27FC236}">
                <a16:creationId xmlns:a16="http://schemas.microsoft.com/office/drawing/2014/main" id="{81035885-2311-1814-A100-D0BDDF4A5423}"/>
              </a:ext>
            </a:extLst>
          </p:cNvPr>
          <p:cNvSpPr txBox="1">
            <a:spLocks noChangeArrowheads="1"/>
          </p:cNvSpPr>
          <p:nvPr/>
        </p:nvSpPr>
        <p:spPr bwMode="auto">
          <a:xfrm>
            <a:off x="3810000" y="2306530"/>
            <a:ext cx="14224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eaLnBrk="0" hangingPunct="0"/>
            <a:r>
              <a:rPr lang="en-US" altLang="en-US" sz="1200"/>
              <a:t>YES, AN  EXPECTATION TO OBEY</a:t>
            </a:r>
          </a:p>
        </p:txBody>
      </p:sp>
      <p:sp>
        <p:nvSpPr>
          <p:cNvPr id="12302" name="Text Box 14">
            <a:extLst>
              <a:ext uri="{FF2B5EF4-FFF2-40B4-BE49-F238E27FC236}">
                <a16:creationId xmlns:a16="http://schemas.microsoft.com/office/drawing/2014/main" id="{C2D78FE5-BE80-0D7F-6225-29B51B1F82FF}"/>
              </a:ext>
            </a:extLst>
          </p:cNvPr>
          <p:cNvSpPr txBox="1">
            <a:spLocks noChangeArrowheads="1"/>
          </p:cNvSpPr>
          <p:nvPr/>
        </p:nvSpPr>
        <p:spPr bwMode="auto">
          <a:xfrm>
            <a:off x="4038601" y="3014664"/>
            <a:ext cx="63976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eaLnBrk="0" hangingPunct="0"/>
            <a:r>
              <a:rPr lang="en-US" altLang="en-US" sz="1200"/>
              <a:t>NO</a:t>
            </a:r>
          </a:p>
        </p:txBody>
      </p:sp>
      <p:sp>
        <p:nvSpPr>
          <p:cNvPr id="12303" name="AutoShape 15">
            <a:extLst>
              <a:ext uri="{FF2B5EF4-FFF2-40B4-BE49-F238E27FC236}">
                <a16:creationId xmlns:a16="http://schemas.microsoft.com/office/drawing/2014/main" id="{E9C6A912-8DD7-3EED-413D-880D7836CBFA}"/>
              </a:ext>
            </a:extLst>
          </p:cNvPr>
          <p:cNvSpPr>
            <a:spLocks noChangeArrowheads="1"/>
          </p:cNvSpPr>
          <p:nvPr/>
        </p:nvSpPr>
        <p:spPr bwMode="auto">
          <a:xfrm>
            <a:off x="1828800" y="2800350"/>
            <a:ext cx="1524000" cy="285750"/>
          </a:xfrm>
          <a:prstGeom prst="flowChartAlternateProcess">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en-US" sz="1200" b="1"/>
              <a:t>CONCLUSION</a:t>
            </a:r>
          </a:p>
        </p:txBody>
      </p:sp>
      <p:cxnSp>
        <p:nvCxnSpPr>
          <p:cNvPr id="12304" name="AutoShape 16">
            <a:extLst>
              <a:ext uri="{FF2B5EF4-FFF2-40B4-BE49-F238E27FC236}">
                <a16:creationId xmlns:a16="http://schemas.microsoft.com/office/drawing/2014/main" id="{BD87DCC9-4DD9-A0AE-2179-1A3176FFBE01}"/>
              </a:ext>
            </a:extLst>
          </p:cNvPr>
          <p:cNvCxnSpPr>
            <a:cxnSpLocks noChangeShapeType="1"/>
          </p:cNvCxnSpPr>
          <p:nvPr/>
        </p:nvCxnSpPr>
        <p:spPr bwMode="auto">
          <a:xfrm>
            <a:off x="2590800" y="2438400"/>
            <a:ext cx="0" cy="3048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05" name="AutoShape 17">
            <a:extLst>
              <a:ext uri="{FF2B5EF4-FFF2-40B4-BE49-F238E27FC236}">
                <a16:creationId xmlns:a16="http://schemas.microsoft.com/office/drawing/2014/main" id="{DF32F738-137A-5D10-72C4-B6DABA63109B}"/>
              </a:ext>
            </a:extLst>
          </p:cNvPr>
          <p:cNvCxnSpPr>
            <a:cxnSpLocks noChangeShapeType="1"/>
          </p:cNvCxnSpPr>
          <p:nvPr/>
        </p:nvCxnSpPr>
        <p:spPr bwMode="auto">
          <a:xfrm flipV="1">
            <a:off x="3429000" y="2743200"/>
            <a:ext cx="457200" cy="204788"/>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06" name="AutoShape 18">
            <a:extLst>
              <a:ext uri="{FF2B5EF4-FFF2-40B4-BE49-F238E27FC236}">
                <a16:creationId xmlns:a16="http://schemas.microsoft.com/office/drawing/2014/main" id="{CF93809A-1A84-E10B-3B44-97493CB01F98}"/>
              </a:ext>
            </a:extLst>
          </p:cNvPr>
          <p:cNvCxnSpPr>
            <a:cxnSpLocks noChangeShapeType="1"/>
            <a:endCxn id="12302" idx="1"/>
          </p:cNvCxnSpPr>
          <p:nvPr/>
        </p:nvCxnSpPr>
        <p:spPr bwMode="auto">
          <a:xfrm>
            <a:off x="3505200" y="2963863"/>
            <a:ext cx="533400" cy="18891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07" name="AutoShape 19">
            <a:extLst>
              <a:ext uri="{FF2B5EF4-FFF2-40B4-BE49-F238E27FC236}">
                <a16:creationId xmlns:a16="http://schemas.microsoft.com/office/drawing/2014/main" id="{D2C1D4F9-596C-2B10-B1A2-75FE477A6B38}"/>
              </a:ext>
            </a:extLst>
          </p:cNvPr>
          <p:cNvCxnSpPr>
            <a:cxnSpLocks noChangeShapeType="1"/>
          </p:cNvCxnSpPr>
          <p:nvPr/>
        </p:nvCxnSpPr>
        <p:spPr bwMode="auto">
          <a:xfrm>
            <a:off x="6096000" y="1676400"/>
            <a:ext cx="0" cy="2286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08" name="AutoShape 20">
            <a:extLst>
              <a:ext uri="{FF2B5EF4-FFF2-40B4-BE49-F238E27FC236}">
                <a16:creationId xmlns:a16="http://schemas.microsoft.com/office/drawing/2014/main" id="{157B5E0E-D3CB-FA0D-CF94-EF343DBA0B17}"/>
              </a:ext>
            </a:extLst>
          </p:cNvPr>
          <p:cNvCxnSpPr>
            <a:cxnSpLocks noChangeShapeType="1"/>
          </p:cNvCxnSpPr>
          <p:nvPr/>
        </p:nvCxnSpPr>
        <p:spPr bwMode="auto">
          <a:xfrm flipV="1">
            <a:off x="5029200" y="1676400"/>
            <a:ext cx="3538538" cy="1004888"/>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309" name="Text Box 21">
            <a:extLst>
              <a:ext uri="{FF2B5EF4-FFF2-40B4-BE49-F238E27FC236}">
                <a16:creationId xmlns:a16="http://schemas.microsoft.com/office/drawing/2014/main" id="{0E4093C7-D94F-A624-47BE-4FBC5545FC94}"/>
              </a:ext>
            </a:extLst>
          </p:cNvPr>
          <p:cNvSpPr txBox="1">
            <a:spLocks noChangeArrowheads="1"/>
          </p:cNvSpPr>
          <p:nvPr/>
        </p:nvSpPr>
        <p:spPr bwMode="auto">
          <a:xfrm>
            <a:off x="4574484" y="3369619"/>
            <a:ext cx="303192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eaLnBrk="0" hangingPunct="0"/>
            <a:r>
              <a:rPr lang="en-US" altLang="en-US" sz="1200" b="1"/>
              <a:t>PROCESS DATA THROUGH YOUR</a:t>
            </a:r>
          </a:p>
          <a:p>
            <a:pPr algn="ctr" eaLnBrk="0" hangingPunct="0"/>
            <a:r>
              <a:rPr lang="en-US" altLang="en-US" sz="1200" b="1"/>
              <a:t>BIBLICAL WORLDVIEW &amp; VALUE SET</a:t>
            </a:r>
          </a:p>
        </p:txBody>
      </p:sp>
      <p:cxnSp>
        <p:nvCxnSpPr>
          <p:cNvPr id="12310" name="AutoShape 22">
            <a:extLst>
              <a:ext uri="{FF2B5EF4-FFF2-40B4-BE49-F238E27FC236}">
                <a16:creationId xmlns:a16="http://schemas.microsoft.com/office/drawing/2014/main" id="{9BA0EF8D-B613-E61E-60C4-4B4645535A53}"/>
              </a:ext>
            </a:extLst>
          </p:cNvPr>
          <p:cNvCxnSpPr>
            <a:cxnSpLocks noChangeShapeType="1"/>
            <a:stCxn id="12302" idx="3"/>
          </p:cNvCxnSpPr>
          <p:nvPr/>
        </p:nvCxnSpPr>
        <p:spPr bwMode="auto">
          <a:xfrm>
            <a:off x="4678364" y="3152775"/>
            <a:ext cx="968375" cy="204788"/>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11" name="AutoShape 23">
            <a:extLst>
              <a:ext uri="{FF2B5EF4-FFF2-40B4-BE49-F238E27FC236}">
                <a16:creationId xmlns:a16="http://schemas.microsoft.com/office/drawing/2014/main" id="{CFBFF674-8647-B20E-F585-34963EF0CF70}"/>
              </a:ext>
            </a:extLst>
          </p:cNvPr>
          <p:cNvCxnSpPr>
            <a:cxnSpLocks noChangeShapeType="1"/>
          </p:cNvCxnSpPr>
          <p:nvPr/>
        </p:nvCxnSpPr>
        <p:spPr bwMode="auto">
          <a:xfrm>
            <a:off x="6096000" y="3810000"/>
            <a:ext cx="0" cy="152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12" name="AutoShape 24">
            <a:extLst>
              <a:ext uri="{FF2B5EF4-FFF2-40B4-BE49-F238E27FC236}">
                <a16:creationId xmlns:a16="http://schemas.microsoft.com/office/drawing/2014/main" id="{EA489B61-CC33-7757-0B8A-432A19CD10D2}"/>
              </a:ext>
            </a:extLst>
          </p:cNvPr>
          <p:cNvCxnSpPr>
            <a:cxnSpLocks noChangeShapeType="1"/>
          </p:cNvCxnSpPr>
          <p:nvPr/>
        </p:nvCxnSpPr>
        <p:spPr bwMode="auto">
          <a:xfrm>
            <a:off x="6096000" y="2209800"/>
            <a:ext cx="0" cy="10668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313" name="Text Box 25">
            <a:extLst>
              <a:ext uri="{FF2B5EF4-FFF2-40B4-BE49-F238E27FC236}">
                <a16:creationId xmlns:a16="http://schemas.microsoft.com/office/drawing/2014/main" id="{3B2B41A5-1D87-6B4D-A4A1-66363B858A83}"/>
              </a:ext>
            </a:extLst>
          </p:cNvPr>
          <p:cNvSpPr txBox="1">
            <a:spLocks noChangeArrowheads="1"/>
          </p:cNvSpPr>
          <p:nvPr/>
        </p:nvSpPr>
        <p:spPr bwMode="auto">
          <a:xfrm>
            <a:off x="3581400" y="5847726"/>
            <a:ext cx="46736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eaLnBrk="0" hangingPunct="0"/>
            <a:r>
              <a:rPr lang="en-US" altLang="en-US" sz="1200" b="1"/>
              <a:t>IDENTIFY AND EVALUATE YOUR OPTIONS</a:t>
            </a:r>
          </a:p>
          <a:p>
            <a:pPr algn="ctr" eaLnBrk="0" hangingPunct="0"/>
            <a:r>
              <a:rPr lang="en-US" altLang="en-US" sz="1200" b="1"/>
              <a:t>MAKE A DECISION (USUALLY)</a:t>
            </a:r>
          </a:p>
          <a:p>
            <a:pPr algn="ctr" eaLnBrk="0" hangingPunct="0"/>
            <a:r>
              <a:rPr lang="en-US" altLang="en-US" sz="1200" b="1"/>
              <a:t>PLOT A COURSE OF ACTION</a:t>
            </a:r>
          </a:p>
          <a:p>
            <a:pPr algn="ctr" eaLnBrk="0" hangingPunct="0"/>
            <a:r>
              <a:rPr lang="en-US" altLang="en-US" sz="1200" b="1"/>
              <a:t>PERIODICALLY REVIEW YOUR DECISION</a:t>
            </a:r>
          </a:p>
          <a:p>
            <a:pPr algn="ctr" eaLnBrk="0" hangingPunct="0"/>
            <a:r>
              <a:rPr lang="en-US" altLang="en-US" sz="1200" b="1"/>
              <a:t>ADJUST OR CONTINUE YOUR DECISION</a:t>
            </a:r>
          </a:p>
        </p:txBody>
      </p:sp>
      <p:cxnSp>
        <p:nvCxnSpPr>
          <p:cNvPr id="12314" name="AutoShape 26">
            <a:extLst>
              <a:ext uri="{FF2B5EF4-FFF2-40B4-BE49-F238E27FC236}">
                <a16:creationId xmlns:a16="http://schemas.microsoft.com/office/drawing/2014/main" id="{7AEDF1AC-7F53-FB55-DAF3-5796540C491C}"/>
              </a:ext>
            </a:extLst>
          </p:cNvPr>
          <p:cNvCxnSpPr>
            <a:cxnSpLocks noChangeShapeType="1"/>
          </p:cNvCxnSpPr>
          <p:nvPr/>
        </p:nvCxnSpPr>
        <p:spPr bwMode="auto">
          <a:xfrm flipH="1">
            <a:off x="3657600" y="1524000"/>
            <a:ext cx="914400" cy="1588"/>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15" name="AutoShape 27">
            <a:extLst>
              <a:ext uri="{FF2B5EF4-FFF2-40B4-BE49-F238E27FC236}">
                <a16:creationId xmlns:a16="http://schemas.microsoft.com/office/drawing/2014/main" id="{F421B145-87D6-2108-13B4-301C05A20C5E}"/>
              </a:ext>
            </a:extLst>
          </p:cNvPr>
          <p:cNvCxnSpPr>
            <a:cxnSpLocks noChangeShapeType="1"/>
          </p:cNvCxnSpPr>
          <p:nvPr/>
        </p:nvCxnSpPr>
        <p:spPr bwMode="auto">
          <a:xfrm>
            <a:off x="7543800" y="1524000"/>
            <a:ext cx="1219200" cy="1588"/>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316" name="Text Box 28">
            <a:extLst>
              <a:ext uri="{FF2B5EF4-FFF2-40B4-BE49-F238E27FC236}">
                <a16:creationId xmlns:a16="http://schemas.microsoft.com/office/drawing/2014/main" id="{CF3DDCAF-9017-E5E4-F907-E44DF4BD63C4}"/>
              </a:ext>
            </a:extLst>
          </p:cNvPr>
          <p:cNvSpPr txBox="1">
            <a:spLocks noChangeArrowheads="1"/>
          </p:cNvSpPr>
          <p:nvPr/>
        </p:nvSpPr>
        <p:spPr bwMode="auto">
          <a:xfrm>
            <a:off x="4408555" y="-36621"/>
            <a:ext cx="340029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eaLnBrk="0" hangingPunct="0"/>
            <a:r>
              <a:rPr lang="en-US" altLang="en-US" sz="1200" b="1"/>
              <a:t>THE DECISION MAKING PROCESS WITHIN</a:t>
            </a:r>
          </a:p>
          <a:p>
            <a:pPr algn="ctr" eaLnBrk="0" hangingPunct="0"/>
            <a:r>
              <a:rPr lang="en-US" altLang="en-US" sz="1200" b="1"/>
              <a:t>THE VALUE SET GRID©</a:t>
            </a:r>
          </a:p>
          <a:p>
            <a:pPr algn="ctr" eaLnBrk="0" hangingPunct="0"/>
            <a:r>
              <a:rPr lang="en-US" altLang="en-US" sz="1200" b="1" i="1"/>
              <a:t>Gary T. Meadors, Th.D.</a:t>
            </a:r>
          </a:p>
        </p:txBody>
      </p:sp>
      <p:sp>
        <p:nvSpPr>
          <p:cNvPr id="12317" name="Text Box 29">
            <a:extLst>
              <a:ext uri="{FF2B5EF4-FFF2-40B4-BE49-F238E27FC236}">
                <a16:creationId xmlns:a16="http://schemas.microsoft.com/office/drawing/2014/main" id="{C2930298-2401-8EBE-669E-D4B22DFE7ED7}"/>
              </a:ext>
            </a:extLst>
          </p:cNvPr>
          <p:cNvSpPr txBox="1">
            <a:spLocks noChangeArrowheads="1"/>
          </p:cNvSpPr>
          <p:nvPr/>
        </p:nvSpPr>
        <p:spPr bwMode="auto">
          <a:xfrm>
            <a:off x="1981200" y="3962400"/>
            <a:ext cx="8331200" cy="19431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US" altLang="en-US" sz="1200" b="1"/>
              <a:t>FIRST, IDENTIFY THE VALUES THAT UNDERLIE THE DECISION, COMPARE THESE TO YOUR VALUE MODEL,  PROBE BIBLICAL TEACHING TO CRITIQUE YOUR SITUATION FROM ALL RELEVANT AREAS…</a:t>
            </a:r>
          </a:p>
          <a:p>
            <a:pPr eaLnBrk="0" hangingPunct="0"/>
            <a:r>
              <a:rPr lang="en-US" altLang="en-US" sz="1200" b="1"/>
              <a:t>Your critical		Your human		Circumstantial            Researched	Your theological</a:t>
            </a:r>
          </a:p>
          <a:p>
            <a:pPr eaLnBrk="0" hangingPunct="0"/>
            <a:r>
              <a:rPr lang="en-US" altLang="en-US" sz="1200" b="1"/>
              <a:t>self-awareness	obligations		providence	              opinion about	tradition and	  		-married?  -kids?		              your current	understandings</a:t>
            </a:r>
          </a:p>
          <a:p>
            <a:pPr eaLnBrk="0" hangingPunct="0"/>
            <a:r>
              <a:rPr lang="en-US" altLang="en-US" sz="1200" b="1"/>
              <a:t>		-single?			              issue</a:t>
            </a:r>
          </a:p>
          <a:p>
            <a:pPr eaLnBrk="0" hangingPunct="0"/>
            <a:endParaRPr lang="en-US" altLang="en-US" sz="1200" b="1"/>
          </a:p>
          <a:p>
            <a:pPr eaLnBrk="0" hangingPunct="0"/>
            <a:r>
              <a:rPr lang="en-US" altLang="en-US" sz="1200" b="1"/>
              <a:t>Your role and	Personal		The counsel of            The views/approval</a:t>
            </a:r>
          </a:p>
          <a:p>
            <a:pPr eaLnBrk="0" hangingPunct="0"/>
            <a:r>
              <a:rPr lang="en-US" altLang="en-US" sz="1200" b="1"/>
              <a:t>obligations in		desires		informed people         of the community               Etceteras</a:t>
            </a:r>
          </a:p>
          <a:p>
            <a:pPr eaLnBrk="0" hangingPunct="0"/>
            <a:r>
              <a:rPr lang="en-US" altLang="en-US" sz="1200" b="1"/>
              <a:t>God’s kingdom			and friends	             to whom you answer</a:t>
            </a:r>
          </a:p>
        </p:txBody>
      </p:sp>
      <p:sp>
        <p:nvSpPr>
          <p:cNvPr id="12319" name="Text Box 31">
            <a:extLst>
              <a:ext uri="{FF2B5EF4-FFF2-40B4-BE49-F238E27FC236}">
                <a16:creationId xmlns:a16="http://schemas.microsoft.com/office/drawing/2014/main" id="{F846F895-AEA7-114F-9CDA-77319D4C512A}"/>
              </a:ext>
            </a:extLst>
          </p:cNvPr>
          <p:cNvSpPr txBox="1">
            <a:spLocks noChangeArrowheads="1"/>
          </p:cNvSpPr>
          <p:nvPr/>
        </p:nvSpPr>
        <p:spPr bwMode="auto">
          <a:xfrm rot="10781803" flipH="1">
            <a:off x="1497648" y="4229100"/>
            <a:ext cx="492443" cy="1474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spAutoFit/>
          </a:bodyPr>
          <a:lstStyle/>
          <a:p>
            <a:pPr algn="ctr" eaLnBrk="0" hangingPunct="0"/>
            <a:r>
              <a:rPr lang="en-US" altLang="en-US" sz="1000" b="1"/>
              <a:t>Carried out with an attitude of</a:t>
            </a:r>
          </a:p>
        </p:txBody>
      </p:sp>
      <p:sp>
        <p:nvSpPr>
          <p:cNvPr id="12320" name="Text Box 32">
            <a:extLst>
              <a:ext uri="{FF2B5EF4-FFF2-40B4-BE49-F238E27FC236}">
                <a16:creationId xmlns:a16="http://schemas.microsoft.com/office/drawing/2014/main" id="{55F2CBFD-E9B5-7E7B-A18C-4E36C4EA7C81}"/>
              </a:ext>
            </a:extLst>
          </p:cNvPr>
          <p:cNvSpPr txBox="1">
            <a:spLocks noChangeArrowheads="1"/>
          </p:cNvSpPr>
          <p:nvPr/>
        </p:nvSpPr>
        <p:spPr bwMode="auto">
          <a:xfrm>
            <a:off x="1981200" y="3779839"/>
            <a:ext cx="3759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eaLnBrk="0" hangingPunct="0"/>
            <a:r>
              <a:rPr lang="en-US" altLang="en-US" sz="1000" b="1"/>
              <a:t>Prayer for discerning wisdom </a:t>
            </a:r>
          </a:p>
        </p:txBody>
      </p:sp>
      <p:sp>
        <p:nvSpPr>
          <p:cNvPr id="12321" name="Text Box 33">
            <a:extLst>
              <a:ext uri="{FF2B5EF4-FFF2-40B4-BE49-F238E27FC236}">
                <a16:creationId xmlns:a16="http://schemas.microsoft.com/office/drawing/2014/main" id="{10E409B3-37D1-0C93-B808-FD3DD17B7CDB}"/>
              </a:ext>
            </a:extLst>
          </p:cNvPr>
          <p:cNvSpPr txBox="1">
            <a:spLocks noChangeArrowheads="1"/>
          </p:cNvSpPr>
          <p:nvPr/>
        </p:nvSpPr>
        <p:spPr bwMode="auto">
          <a:xfrm>
            <a:off x="6858001" y="3779839"/>
            <a:ext cx="24050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eaLnBrk="0" hangingPunct="0"/>
            <a:r>
              <a:rPr lang="en-US" altLang="en-US" sz="1000" b="1"/>
              <a:t>And an attitude of submission</a:t>
            </a:r>
          </a:p>
        </p:txBody>
      </p:sp>
      <p:sp>
        <p:nvSpPr>
          <p:cNvPr id="12322" name="Text Box 34">
            <a:extLst>
              <a:ext uri="{FF2B5EF4-FFF2-40B4-BE49-F238E27FC236}">
                <a16:creationId xmlns:a16="http://schemas.microsoft.com/office/drawing/2014/main" id="{15050A29-60E7-F490-3430-ADA1F56F345A}"/>
              </a:ext>
            </a:extLst>
          </p:cNvPr>
          <p:cNvSpPr txBox="1">
            <a:spLocks noChangeArrowheads="1"/>
          </p:cNvSpPr>
          <p:nvPr/>
        </p:nvSpPr>
        <p:spPr bwMode="auto">
          <a:xfrm rot="5410765">
            <a:off x="9270207" y="4845845"/>
            <a:ext cx="24685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eaLnBrk="0" hangingPunct="0"/>
            <a:r>
              <a:rPr lang="en-US" altLang="en-US" sz="1000" b="1"/>
              <a:t>To God’s sovereignty/providence</a:t>
            </a:r>
          </a:p>
        </p:txBody>
      </p:sp>
      <p:sp>
        <p:nvSpPr>
          <p:cNvPr id="12323" name="Text Box 35">
            <a:extLst>
              <a:ext uri="{FF2B5EF4-FFF2-40B4-BE49-F238E27FC236}">
                <a16:creationId xmlns:a16="http://schemas.microsoft.com/office/drawing/2014/main" id="{868AA6CF-7258-66FD-457C-00FF79033EAB}"/>
              </a:ext>
            </a:extLst>
          </p:cNvPr>
          <p:cNvSpPr txBox="1">
            <a:spLocks noChangeArrowheads="1"/>
          </p:cNvSpPr>
          <p:nvPr/>
        </p:nvSpPr>
        <p:spPr bwMode="auto">
          <a:xfrm>
            <a:off x="7620000" y="2286000"/>
            <a:ext cx="2819400" cy="850900"/>
          </a:xfrm>
          <a:prstGeom prst="rect">
            <a:avLst/>
          </a:prstGeom>
          <a:noFill/>
          <a:ln w="28575">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i="1"/>
              <a:t>Decisions about issues that lack indisputably clear commands require a higher degree of sophistication in biblical worldview and values reflection.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17A3D-9E81-CBE5-06C2-84888CF7A508}"/>
              </a:ext>
            </a:extLst>
          </p:cNvPr>
          <p:cNvSpPr>
            <a:spLocks noGrp="1"/>
          </p:cNvSpPr>
          <p:nvPr>
            <p:ph type="title"/>
          </p:nvPr>
        </p:nvSpPr>
        <p:spPr>
          <a:xfrm>
            <a:off x="914400" y="0"/>
            <a:ext cx="10363200" cy="1221730"/>
          </a:xfrm>
        </p:spPr>
        <p:txBody>
          <a:bodyPr/>
          <a:lstStyle/>
          <a:p>
            <a:r>
              <a:rPr lang="en-US" dirty="0">
                <a:solidFill>
                  <a:schemeClr val="bg1"/>
                </a:solidFill>
              </a:rPr>
              <a:t>PROCESS FOR WRITING </a:t>
            </a:r>
            <a:br>
              <a:rPr lang="en-US" dirty="0">
                <a:solidFill>
                  <a:schemeClr val="bg1"/>
                </a:solidFill>
              </a:rPr>
            </a:br>
            <a:r>
              <a:rPr lang="en-US" dirty="0">
                <a:solidFill>
                  <a:schemeClr val="bg1"/>
                </a:solidFill>
              </a:rPr>
              <a:t>A DECISION-MAKING CASE STUDY</a:t>
            </a:r>
          </a:p>
        </p:txBody>
      </p:sp>
      <p:graphicFrame>
        <p:nvGraphicFramePr>
          <p:cNvPr id="5" name="Content Placeholder 4">
            <a:extLst>
              <a:ext uri="{FF2B5EF4-FFF2-40B4-BE49-F238E27FC236}">
                <a16:creationId xmlns:a16="http://schemas.microsoft.com/office/drawing/2014/main" id="{C66BD703-0F8F-99E3-B630-DA12486FA282}"/>
              </a:ext>
            </a:extLst>
          </p:cNvPr>
          <p:cNvGraphicFramePr>
            <a:graphicFrameLocks noGrp="1"/>
          </p:cNvGraphicFramePr>
          <p:nvPr>
            <p:ph idx="1"/>
          </p:nvPr>
        </p:nvGraphicFramePr>
        <p:xfrm>
          <a:off x="914400" y="1398494"/>
          <a:ext cx="10363195" cy="5773964"/>
        </p:xfrm>
        <a:graphic>
          <a:graphicData uri="http://schemas.openxmlformats.org/drawingml/2006/table">
            <a:tbl>
              <a:tblPr firstRow="1" bandRow="1">
                <a:tableStyleId>{5C22544A-7EE6-4342-B048-85BDC9FD1C3A}</a:tableStyleId>
              </a:tblPr>
              <a:tblGrid>
                <a:gridCol w="2563906">
                  <a:extLst>
                    <a:ext uri="{9D8B030D-6E8A-4147-A177-3AD203B41FA5}">
                      <a16:colId xmlns:a16="http://schemas.microsoft.com/office/drawing/2014/main" val="1804212503"/>
                    </a:ext>
                  </a:extLst>
                </a:gridCol>
                <a:gridCol w="2330823">
                  <a:extLst>
                    <a:ext uri="{9D8B030D-6E8A-4147-A177-3AD203B41FA5}">
                      <a16:colId xmlns:a16="http://schemas.microsoft.com/office/drawing/2014/main" val="1356748518"/>
                    </a:ext>
                  </a:extLst>
                </a:gridCol>
                <a:gridCol w="2958353">
                  <a:extLst>
                    <a:ext uri="{9D8B030D-6E8A-4147-A177-3AD203B41FA5}">
                      <a16:colId xmlns:a16="http://schemas.microsoft.com/office/drawing/2014/main" val="545680599"/>
                    </a:ext>
                  </a:extLst>
                </a:gridCol>
                <a:gridCol w="1703294">
                  <a:extLst>
                    <a:ext uri="{9D8B030D-6E8A-4147-A177-3AD203B41FA5}">
                      <a16:colId xmlns:a16="http://schemas.microsoft.com/office/drawing/2014/main" val="3217159139"/>
                    </a:ext>
                  </a:extLst>
                </a:gridCol>
                <a:gridCol w="806819">
                  <a:extLst>
                    <a:ext uri="{9D8B030D-6E8A-4147-A177-3AD203B41FA5}">
                      <a16:colId xmlns:a16="http://schemas.microsoft.com/office/drawing/2014/main" val="81541865"/>
                    </a:ext>
                  </a:extLst>
                </a:gridCol>
              </a:tblGrid>
              <a:tr h="4219820">
                <a:tc>
                  <a:txBody>
                    <a:bodyPr/>
                    <a:lstStyle/>
                    <a:p>
                      <a:r>
                        <a:rPr lang="en-US" dirty="0"/>
                        <a:t>CLEARLY STATE THE DECISION TO BE EVALUATED</a:t>
                      </a:r>
                    </a:p>
                    <a:p>
                      <a:endParaRPr lang="en-US" dirty="0"/>
                    </a:p>
                    <a:p>
                      <a:r>
                        <a:rPr lang="en-US" dirty="0"/>
                        <a:t>DEFINE IT IN WRITING</a:t>
                      </a:r>
                    </a:p>
                    <a:p>
                      <a:endParaRPr lang="en-US" dirty="0"/>
                    </a:p>
                    <a:p>
                      <a:r>
                        <a:rPr lang="en-US" dirty="0"/>
                        <a:t>CREAE A CASE STUDY IN ORDER TO FLESH OUT THE DETAILS</a:t>
                      </a:r>
                    </a:p>
                  </a:txBody>
                  <a:tcPr/>
                </a:tc>
                <a:tc>
                  <a:txBody>
                    <a:bodyPr/>
                    <a:lstStyle/>
                    <a:p>
                      <a:r>
                        <a:rPr lang="en-US" dirty="0"/>
                        <a:t>RUN THE DECISION THROUGH THE DECISION MAKING GRID</a:t>
                      </a:r>
                    </a:p>
                    <a:p>
                      <a:endParaRPr lang="en-US" dirty="0"/>
                    </a:p>
                    <a:p>
                      <a:r>
                        <a:rPr lang="en-US" dirty="0"/>
                        <a:t>RAISE/CLARIFY QUESTIONS TO RESEARCH IN ORDER TO DEAL WITH THE DECISION</a:t>
                      </a:r>
                    </a:p>
                    <a:p>
                      <a:endParaRPr lang="en-US" dirty="0"/>
                    </a:p>
                    <a:p>
                      <a:endParaRPr lang="en-US" dirty="0"/>
                    </a:p>
                  </a:txBody>
                  <a:tcPr/>
                </a:tc>
                <a:tc>
                  <a:txBody>
                    <a:bodyPr/>
                    <a:lstStyle/>
                    <a:p>
                      <a:r>
                        <a:rPr lang="en-US" dirty="0"/>
                        <a:t>RESEARCH THE QUESTIONS THAT HAVE BEEN RAISED IN CONSORT WITH THE DECMKING GRID</a:t>
                      </a:r>
                    </a:p>
                    <a:p>
                      <a:endParaRPr lang="en-US" dirty="0"/>
                    </a:p>
                    <a:p>
                      <a:r>
                        <a:rPr lang="en-US" dirty="0"/>
                        <a:t>BRING YOU FINDINGS BACK TO THE DECISION MAKING GRID</a:t>
                      </a:r>
                    </a:p>
                    <a:p>
                      <a:endParaRPr lang="en-US" dirty="0"/>
                    </a:p>
                    <a:p>
                      <a:r>
                        <a:rPr lang="en-US" dirty="0"/>
                        <a:t>LIST PROS AND CONS</a:t>
                      </a:r>
                    </a:p>
                    <a:p>
                      <a:endParaRPr lang="en-US" dirty="0"/>
                    </a:p>
                    <a:p>
                      <a:r>
                        <a:rPr lang="en-US" dirty="0"/>
                        <a:t>REFLECT</a:t>
                      </a:r>
                    </a:p>
                    <a:p>
                      <a:endParaRPr lang="en-US" dirty="0"/>
                    </a:p>
                    <a:p>
                      <a:endParaRPr lang="en-US" dirty="0"/>
                    </a:p>
                  </a:txBody>
                  <a:tcPr/>
                </a:tc>
                <a:tc>
                  <a:txBody>
                    <a:bodyPr/>
                    <a:lstStyle/>
                    <a:p>
                      <a:r>
                        <a:rPr lang="en-US" dirty="0"/>
                        <a:t>STATE </a:t>
                      </a:r>
                      <a:r>
                        <a:rPr lang="en-US"/>
                        <a:t>IN WRITING </a:t>
                      </a:r>
                      <a:r>
                        <a:rPr lang="en-US" dirty="0"/>
                        <a:t>THE OPTIONS YOU SEE WITHIN LEGITIMATE DECISION MAKING SCENARIOS</a:t>
                      </a:r>
                    </a:p>
                    <a:p>
                      <a:endParaRPr lang="en-US" dirty="0"/>
                    </a:p>
                    <a:p>
                      <a:endParaRPr lang="en-US" dirty="0"/>
                    </a:p>
                    <a:p>
                      <a:endParaRPr lang="en-US" dirty="0"/>
                    </a:p>
                    <a:p>
                      <a:endParaRPr lang="en-US" dirty="0"/>
                    </a:p>
                    <a:p>
                      <a:endParaRPr lang="en-US" dirty="0"/>
                    </a:p>
                    <a:p>
                      <a:endParaRPr lang="en-US" dirty="0"/>
                    </a:p>
                  </a:txBody>
                  <a:tcPr/>
                </a:tc>
                <a:tc>
                  <a:txBody>
                    <a:bodyPr/>
                    <a:lstStyle/>
                    <a:p>
                      <a:pPr algn="ctr"/>
                      <a:endParaRPr lang="en-US" dirty="0"/>
                    </a:p>
                    <a:p>
                      <a:pPr algn="ctr"/>
                      <a:r>
                        <a:rPr lang="en-US" dirty="0"/>
                        <a:t>M</a:t>
                      </a:r>
                    </a:p>
                    <a:p>
                      <a:pPr algn="ctr"/>
                      <a:r>
                        <a:rPr lang="en-US" dirty="0"/>
                        <a:t>A</a:t>
                      </a:r>
                    </a:p>
                    <a:p>
                      <a:pPr algn="ctr"/>
                      <a:r>
                        <a:rPr lang="en-US" dirty="0"/>
                        <a:t>K</a:t>
                      </a:r>
                    </a:p>
                    <a:p>
                      <a:pPr algn="ctr"/>
                      <a:r>
                        <a:rPr lang="en-US" dirty="0"/>
                        <a:t>E </a:t>
                      </a:r>
                    </a:p>
                    <a:p>
                      <a:pPr algn="ctr"/>
                      <a:endParaRPr lang="en-US" dirty="0"/>
                    </a:p>
                    <a:p>
                      <a:pPr algn="ctr"/>
                      <a:r>
                        <a:rPr lang="en-US" dirty="0"/>
                        <a:t>A</a:t>
                      </a:r>
                    </a:p>
                    <a:p>
                      <a:pPr algn="ctr"/>
                      <a:endParaRPr lang="en-US" dirty="0"/>
                    </a:p>
                    <a:p>
                      <a:pPr algn="ctr"/>
                      <a:r>
                        <a:rPr lang="en-US" dirty="0"/>
                        <a:t>D</a:t>
                      </a:r>
                    </a:p>
                    <a:p>
                      <a:pPr algn="ctr"/>
                      <a:r>
                        <a:rPr lang="en-US" dirty="0"/>
                        <a:t>E</a:t>
                      </a:r>
                    </a:p>
                    <a:p>
                      <a:pPr algn="ctr"/>
                      <a:r>
                        <a:rPr lang="en-US" dirty="0"/>
                        <a:t>C</a:t>
                      </a:r>
                    </a:p>
                    <a:p>
                      <a:pPr algn="ctr"/>
                      <a:r>
                        <a:rPr lang="en-US" dirty="0"/>
                        <a:t>I</a:t>
                      </a:r>
                    </a:p>
                    <a:p>
                      <a:pPr algn="ctr"/>
                      <a:r>
                        <a:rPr lang="en-US" dirty="0"/>
                        <a:t>S</a:t>
                      </a:r>
                    </a:p>
                    <a:p>
                      <a:pPr algn="ctr"/>
                      <a:r>
                        <a:rPr lang="en-US" dirty="0"/>
                        <a:t>I</a:t>
                      </a:r>
                    </a:p>
                    <a:p>
                      <a:pPr algn="ctr"/>
                      <a:r>
                        <a:rPr lang="en-US" dirty="0"/>
                        <a:t>O</a:t>
                      </a:r>
                    </a:p>
                    <a:p>
                      <a:pPr algn="ctr"/>
                      <a:r>
                        <a:rPr lang="en-US" dirty="0"/>
                        <a:t>N</a:t>
                      </a:r>
                    </a:p>
                  </a:txBody>
                  <a:tcPr/>
                </a:tc>
                <a:extLst>
                  <a:ext uri="{0D108BD9-81ED-4DB2-BD59-A6C34878D82A}">
                    <a16:rowId xmlns:a16="http://schemas.microsoft.com/office/drawing/2014/main" val="3218681596"/>
                  </a:ext>
                </a:extLst>
              </a:tr>
              <a:tr h="1293404">
                <a:tc gridSpan="5">
                  <a:txBody>
                    <a:bodyPr/>
                    <a:lstStyle/>
                    <a:p>
                      <a:pPr algn="ctr"/>
                      <a:endParaRPr lang="en-US" dirty="0"/>
                    </a:p>
                    <a:p>
                      <a:pPr algn="ctr"/>
                      <a:r>
                        <a:rPr lang="en-US" dirty="0"/>
                        <a:t>REVIEW, RECYCLE YOUR THINKING, AND REMAIN OPEN FOR</a:t>
                      </a:r>
                    </a:p>
                    <a:p>
                      <a:pPr algn="ctr"/>
                      <a:r>
                        <a:rPr lang="en-US" dirty="0"/>
                        <a:t>REVISION AS APPROPRIATE</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073278188"/>
                  </a:ext>
                </a:extLst>
              </a:tr>
            </a:tbl>
          </a:graphicData>
        </a:graphic>
      </p:graphicFrame>
      <p:sp>
        <p:nvSpPr>
          <p:cNvPr id="6" name="Right Arrow 5">
            <a:extLst>
              <a:ext uri="{FF2B5EF4-FFF2-40B4-BE49-F238E27FC236}">
                <a16:creationId xmlns:a16="http://schemas.microsoft.com/office/drawing/2014/main" id="{7628C651-A4CC-0CF2-FB6E-6FB3374C4ADE}"/>
              </a:ext>
            </a:extLst>
          </p:cNvPr>
          <p:cNvSpPr/>
          <p:nvPr/>
        </p:nvSpPr>
        <p:spPr bwMode="auto">
          <a:xfrm>
            <a:off x="1362635" y="5217190"/>
            <a:ext cx="1498361" cy="4846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8" name="Right Arrow 7">
            <a:extLst>
              <a:ext uri="{FF2B5EF4-FFF2-40B4-BE49-F238E27FC236}">
                <a16:creationId xmlns:a16="http://schemas.microsoft.com/office/drawing/2014/main" id="{D3A70A32-1626-86E9-BA19-483F52A2E80C}"/>
              </a:ext>
            </a:extLst>
          </p:cNvPr>
          <p:cNvSpPr/>
          <p:nvPr/>
        </p:nvSpPr>
        <p:spPr bwMode="auto">
          <a:xfrm>
            <a:off x="3890681" y="5217190"/>
            <a:ext cx="1498361" cy="4846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9" name="Right Arrow 8">
            <a:extLst>
              <a:ext uri="{FF2B5EF4-FFF2-40B4-BE49-F238E27FC236}">
                <a16:creationId xmlns:a16="http://schemas.microsoft.com/office/drawing/2014/main" id="{973D3E25-1E5F-D6EB-36A7-D95816EB7233}"/>
              </a:ext>
            </a:extLst>
          </p:cNvPr>
          <p:cNvSpPr/>
          <p:nvPr/>
        </p:nvSpPr>
        <p:spPr bwMode="auto">
          <a:xfrm>
            <a:off x="6382871" y="5217190"/>
            <a:ext cx="1326776" cy="4846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10" name="Right Arrow 9">
            <a:extLst>
              <a:ext uri="{FF2B5EF4-FFF2-40B4-BE49-F238E27FC236}">
                <a16:creationId xmlns:a16="http://schemas.microsoft.com/office/drawing/2014/main" id="{6F1FF4E7-7701-078A-3541-286E73EA1F52}"/>
              </a:ext>
            </a:extLst>
          </p:cNvPr>
          <p:cNvSpPr/>
          <p:nvPr/>
        </p:nvSpPr>
        <p:spPr bwMode="auto">
          <a:xfrm>
            <a:off x="8830233" y="5217190"/>
            <a:ext cx="1326776" cy="4846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13" name="Down Arrow 12">
            <a:extLst>
              <a:ext uri="{FF2B5EF4-FFF2-40B4-BE49-F238E27FC236}">
                <a16:creationId xmlns:a16="http://schemas.microsoft.com/office/drawing/2014/main" id="{550F41A2-1CDD-7A32-A8DE-5B73C55F83C6}"/>
              </a:ext>
            </a:extLst>
          </p:cNvPr>
          <p:cNvSpPr/>
          <p:nvPr/>
        </p:nvSpPr>
        <p:spPr bwMode="auto">
          <a:xfrm rot="3142976">
            <a:off x="10642288" y="6057402"/>
            <a:ext cx="371550" cy="594467"/>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14" name="Left Arrow 13">
            <a:extLst>
              <a:ext uri="{FF2B5EF4-FFF2-40B4-BE49-F238E27FC236}">
                <a16:creationId xmlns:a16="http://schemas.microsoft.com/office/drawing/2014/main" id="{CB15E638-D6EC-B0D1-B2FD-3BF65C670A06}"/>
              </a:ext>
            </a:extLst>
          </p:cNvPr>
          <p:cNvSpPr/>
          <p:nvPr/>
        </p:nvSpPr>
        <p:spPr bwMode="auto">
          <a:xfrm>
            <a:off x="9493621" y="6141511"/>
            <a:ext cx="833720" cy="484632"/>
          </a:xfrm>
          <a:prstGeom prst="leftArrow">
            <a:avLst>
              <a:gd name="adj1" fmla="val 35202"/>
              <a:gd name="adj2" fmla="val 61099"/>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15" name="Left Arrow 14">
            <a:extLst>
              <a:ext uri="{FF2B5EF4-FFF2-40B4-BE49-F238E27FC236}">
                <a16:creationId xmlns:a16="http://schemas.microsoft.com/office/drawing/2014/main" id="{3E498C05-5C67-046B-EEE6-1DE666172E50}"/>
              </a:ext>
            </a:extLst>
          </p:cNvPr>
          <p:cNvSpPr/>
          <p:nvPr/>
        </p:nvSpPr>
        <p:spPr bwMode="auto">
          <a:xfrm>
            <a:off x="1864659" y="6156607"/>
            <a:ext cx="833720" cy="484632"/>
          </a:xfrm>
          <a:prstGeom prst="leftArrow">
            <a:avLst>
              <a:gd name="adj1" fmla="val 35202"/>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16" name="Up Arrow 15">
            <a:extLst>
              <a:ext uri="{FF2B5EF4-FFF2-40B4-BE49-F238E27FC236}">
                <a16:creationId xmlns:a16="http://schemas.microsoft.com/office/drawing/2014/main" id="{4A188EF5-4467-90B9-61F1-54288245B88C}"/>
              </a:ext>
            </a:extLst>
          </p:cNvPr>
          <p:cNvSpPr/>
          <p:nvPr/>
        </p:nvSpPr>
        <p:spPr bwMode="auto">
          <a:xfrm rot="20551657">
            <a:off x="1306083" y="5931710"/>
            <a:ext cx="462815" cy="709000"/>
          </a:xfrm>
          <a:prstGeom prst="upArrow">
            <a:avLst>
              <a:gd name="adj1" fmla="val 46153"/>
              <a:gd name="adj2" fmla="val 62589"/>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6218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BECD9-2785-A8BD-1DAB-8E36A9B6F396}"/>
              </a:ext>
            </a:extLst>
          </p:cNvPr>
          <p:cNvSpPr>
            <a:spLocks noGrp="1"/>
          </p:cNvSpPr>
          <p:nvPr>
            <p:ph type="title"/>
          </p:nvPr>
        </p:nvSpPr>
        <p:spPr>
          <a:xfrm>
            <a:off x="914400" y="0"/>
            <a:ext cx="10363200" cy="1143000"/>
          </a:xfrm>
        </p:spPr>
        <p:txBody>
          <a:bodyPr/>
          <a:lstStyle/>
          <a:p>
            <a:r>
              <a:rPr lang="en-US" dirty="0">
                <a:solidFill>
                  <a:schemeClr val="bg1"/>
                </a:solidFill>
              </a:rPr>
              <a:t>FURTHER STUDY...</a:t>
            </a:r>
          </a:p>
        </p:txBody>
      </p:sp>
      <p:sp>
        <p:nvSpPr>
          <p:cNvPr id="3" name="Content Placeholder 2">
            <a:extLst>
              <a:ext uri="{FF2B5EF4-FFF2-40B4-BE49-F238E27FC236}">
                <a16:creationId xmlns:a16="http://schemas.microsoft.com/office/drawing/2014/main" id="{7ED10FEA-0534-AF52-3232-6BA67F2523F9}"/>
              </a:ext>
            </a:extLst>
          </p:cNvPr>
          <p:cNvSpPr>
            <a:spLocks noGrp="1"/>
          </p:cNvSpPr>
          <p:nvPr>
            <p:ph idx="1"/>
          </p:nvPr>
        </p:nvSpPr>
        <p:spPr>
          <a:xfrm>
            <a:off x="0" y="1143000"/>
            <a:ext cx="12192000" cy="5715000"/>
          </a:xfrm>
        </p:spPr>
        <p:txBody>
          <a:bodyPr/>
          <a:lstStyle/>
          <a:p>
            <a:pPr marL="0" indent="0">
              <a:buNone/>
            </a:pPr>
            <a:r>
              <a:rPr lang="en-US" dirty="0">
                <a:solidFill>
                  <a:schemeClr val="bg1"/>
                </a:solidFill>
              </a:rPr>
              <a:t>THE FOLLOWING ARE A START ON ISSUES NOTED.</a:t>
            </a:r>
          </a:p>
          <a:p>
            <a:r>
              <a:rPr lang="en-US" dirty="0">
                <a:solidFill>
                  <a:schemeClr val="bg1"/>
                </a:solidFill>
              </a:rPr>
              <a:t>Hays, Richard B.  </a:t>
            </a:r>
            <a:r>
              <a:rPr lang="en-US" i="1" dirty="0">
                <a:solidFill>
                  <a:schemeClr val="bg1"/>
                </a:solidFill>
              </a:rPr>
              <a:t>The Moral Vision of the New Testament.</a:t>
            </a:r>
            <a:r>
              <a:rPr lang="en-US" dirty="0">
                <a:solidFill>
                  <a:schemeClr val="bg1"/>
                </a:solidFill>
              </a:rPr>
              <a:t>  Harper Collins, 1996.</a:t>
            </a:r>
          </a:p>
          <a:p>
            <a:r>
              <a:rPr lang="en-US" dirty="0">
                <a:solidFill>
                  <a:schemeClr val="bg1"/>
                </a:solidFill>
              </a:rPr>
              <a:t>Holmes, Arthur F.  </a:t>
            </a:r>
            <a:r>
              <a:rPr lang="en-US" i="1" dirty="0">
                <a:solidFill>
                  <a:schemeClr val="bg1"/>
                </a:solidFill>
              </a:rPr>
              <a:t>Ethics:  Approaching Moral Decisions.</a:t>
            </a:r>
            <a:r>
              <a:rPr lang="en-US" dirty="0">
                <a:solidFill>
                  <a:schemeClr val="bg1"/>
                </a:solidFill>
              </a:rPr>
              <a:t>  Inter-Varsity Press, 2007.</a:t>
            </a:r>
          </a:p>
          <a:p>
            <a:r>
              <a:rPr lang="en-US" dirty="0">
                <a:solidFill>
                  <a:schemeClr val="bg1"/>
                </a:solidFill>
              </a:rPr>
              <a:t>McQuilkin, Robertson and Copan, Paul.  </a:t>
            </a:r>
            <a:r>
              <a:rPr lang="en-US" i="1" dirty="0">
                <a:solidFill>
                  <a:schemeClr val="bg1"/>
                </a:solidFill>
              </a:rPr>
              <a:t>An </a:t>
            </a:r>
            <a:r>
              <a:rPr lang="en-US" i="1" dirty="0" err="1">
                <a:solidFill>
                  <a:schemeClr val="bg1"/>
                </a:solidFill>
              </a:rPr>
              <a:t>Introductio</a:t>
            </a:r>
            <a:r>
              <a:rPr lang="en-US" i="1" dirty="0">
                <a:solidFill>
                  <a:schemeClr val="bg1"/>
                </a:solidFill>
              </a:rPr>
              <a:t> to Biblical Ethics:  Walking in the Way of Wisdom.</a:t>
            </a:r>
            <a:r>
              <a:rPr lang="en-US" dirty="0">
                <a:solidFill>
                  <a:schemeClr val="bg1"/>
                </a:solidFill>
              </a:rPr>
              <a:t>  Inter-Varsity Press, 2014.</a:t>
            </a:r>
          </a:p>
          <a:p>
            <a:r>
              <a:rPr lang="en-US" dirty="0">
                <a:solidFill>
                  <a:schemeClr val="bg1"/>
                </a:solidFill>
              </a:rPr>
              <a:t>Rae, Scott B.  </a:t>
            </a:r>
            <a:r>
              <a:rPr lang="en-US" i="1" dirty="0">
                <a:solidFill>
                  <a:schemeClr val="bg1"/>
                </a:solidFill>
              </a:rPr>
              <a:t>An Introduction to Ethics:  Moral Choices</a:t>
            </a:r>
            <a:r>
              <a:rPr lang="en-US" dirty="0">
                <a:solidFill>
                  <a:schemeClr val="bg1"/>
                </a:solidFill>
              </a:rPr>
              <a:t>.  Second edition.  Zondervan, 2000.</a:t>
            </a:r>
          </a:p>
          <a:p>
            <a:endParaRPr lang="en-US" dirty="0">
              <a:solidFill>
                <a:schemeClr val="bg1"/>
              </a:solidFill>
            </a:endParaRPr>
          </a:p>
          <a:p>
            <a:endParaRPr lang="en-US" dirty="0">
              <a:solidFill>
                <a:schemeClr val="bg1"/>
              </a:solidFill>
            </a:endParaRPr>
          </a:p>
          <a:p>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1013157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C4CEB-F343-5C01-A020-FC8240C57446}"/>
              </a:ext>
            </a:extLst>
          </p:cNvPr>
          <p:cNvSpPr>
            <a:spLocks noGrp="1"/>
          </p:cNvSpPr>
          <p:nvPr>
            <p:ph type="title"/>
          </p:nvPr>
        </p:nvSpPr>
        <p:spPr>
          <a:xfrm>
            <a:off x="914400" y="0"/>
            <a:ext cx="10363200" cy="2064774"/>
          </a:xfrm>
        </p:spPr>
        <p:txBody>
          <a:bodyPr/>
          <a:lstStyle/>
          <a:p>
            <a:r>
              <a:rPr lang="en-US" dirty="0">
                <a:solidFill>
                  <a:schemeClr val="bg1"/>
                </a:solidFill>
              </a:rPr>
              <a:t>Additional Bibliography</a:t>
            </a:r>
            <a:br>
              <a:rPr lang="en-US" dirty="0">
                <a:solidFill>
                  <a:schemeClr val="bg1"/>
                </a:solidFill>
              </a:rPr>
            </a:br>
            <a:r>
              <a:rPr lang="en-US" dirty="0">
                <a:solidFill>
                  <a:schemeClr val="bg1"/>
                </a:solidFill>
              </a:rPr>
              <a:t>“Reading is the path to knowing”</a:t>
            </a:r>
            <a:br>
              <a:rPr lang="en-US" dirty="0">
                <a:solidFill>
                  <a:schemeClr val="bg1"/>
                </a:solidFill>
              </a:rPr>
            </a:br>
            <a:endParaRPr lang="en-US" dirty="0">
              <a:solidFill>
                <a:schemeClr val="bg1"/>
              </a:solidFill>
            </a:endParaRPr>
          </a:p>
        </p:txBody>
      </p:sp>
      <p:sp>
        <p:nvSpPr>
          <p:cNvPr id="3" name="Content Placeholder 2">
            <a:extLst>
              <a:ext uri="{FF2B5EF4-FFF2-40B4-BE49-F238E27FC236}">
                <a16:creationId xmlns:a16="http://schemas.microsoft.com/office/drawing/2014/main" id="{1D80A921-641E-2861-F0B3-B1D456DC53D7}"/>
              </a:ext>
            </a:extLst>
          </p:cNvPr>
          <p:cNvSpPr>
            <a:spLocks noGrp="1"/>
          </p:cNvSpPr>
          <p:nvPr>
            <p:ph idx="1"/>
          </p:nvPr>
        </p:nvSpPr>
        <p:spPr>
          <a:xfrm>
            <a:off x="0" y="1696066"/>
            <a:ext cx="12192000" cy="5161934"/>
          </a:xfrm>
        </p:spPr>
        <p:txBody>
          <a:bodyPr/>
          <a:lstStyle/>
          <a:p>
            <a:r>
              <a:rPr lang="en-US" dirty="0">
                <a:solidFill>
                  <a:schemeClr val="bg1"/>
                </a:solidFill>
              </a:rPr>
              <a:t>Cosgrove, </a:t>
            </a:r>
          </a:p>
          <a:p>
            <a:r>
              <a:rPr lang="en-US" dirty="0">
                <a:solidFill>
                  <a:schemeClr val="bg1"/>
                </a:solidFill>
              </a:rPr>
              <a:t>Furnish, Victor Paul.  </a:t>
            </a:r>
            <a:r>
              <a:rPr lang="en-US" i="1" dirty="0">
                <a:solidFill>
                  <a:schemeClr val="bg1"/>
                </a:solidFill>
              </a:rPr>
              <a:t>Theology and Ethics in Paul</a:t>
            </a:r>
            <a:r>
              <a:rPr lang="en-US" dirty="0">
                <a:solidFill>
                  <a:schemeClr val="bg1"/>
                </a:solidFill>
              </a:rPr>
              <a:t>.  Abingdon Press, 1964 [Fifth Printing 1982 ... Shows value]</a:t>
            </a:r>
          </a:p>
          <a:p>
            <a:r>
              <a:rPr lang="en-US" dirty="0">
                <a:solidFill>
                  <a:schemeClr val="bg1"/>
                </a:solidFill>
              </a:rPr>
              <a:t>Titus, Harold H.  </a:t>
            </a:r>
            <a:r>
              <a:rPr lang="en-US" i="1" dirty="0">
                <a:solidFill>
                  <a:schemeClr val="bg1"/>
                </a:solidFill>
              </a:rPr>
              <a:t>Living Issues in Philosophy</a:t>
            </a:r>
            <a:r>
              <a:rPr lang="en-US" dirty="0">
                <a:solidFill>
                  <a:schemeClr val="bg1"/>
                </a:solidFill>
              </a:rPr>
              <a:t>.  Fourth edition.  American Book Company, 1964.  [while old, this is the best intro to the core of philosophy:  Ontology, Epistemology, Axiology...]</a:t>
            </a:r>
          </a:p>
          <a:p>
            <a:r>
              <a:rPr lang="en-US" dirty="0">
                <a:solidFill>
                  <a:schemeClr val="bg1"/>
                </a:solidFill>
              </a:rPr>
              <a:t>White, R.E.O.  </a:t>
            </a:r>
            <a:r>
              <a:rPr lang="en-US" i="1" dirty="0">
                <a:solidFill>
                  <a:schemeClr val="bg1"/>
                </a:solidFill>
              </a:rPr>
              <a:t>Christian Ethics. </a:t>
            </a:r>
            <a:r>
              <a:rPr lang="en-US" dirty="0">
                <a:solidFill>
                  <a:schemeClr val="bg1"/>
                </a:solidFill>
              </a:rPr>
              <a:t> Mercer University Press, 1994.</a:t>
            </a:r>
          </a:p>
        </p:txBody>
      </p:sp>
    </p:spTree>
    <p:extLst>
      <p:ext uri="{BB962C8B-B14F-4D97-AF65-F5344CB8AC3E}">
        <p14:creationId xmlns:p14="http://schemas.microsoft.com/office/powerpoint/2010/main" val="1796144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CB104EFA-05EC-5060-4625-4EE75C57890F}"/>
              </a:ext>
            </a:extLst>
          </p:cNvPr>
          <p:cNvSpPr>
            <a:spLocks noGrp="1" noChangeArrowheads="1"/>
          </p:cNvSpPr>
          <p:nvPr>
            <p:ph type="title"/>
          </p:nvPr>
        </p:nvSpPr>
        <p:spPr>
          <a:xfrm>
            <a:off x="685800" y="0"/>
            <a:ext cx="10767060" cy="1371600"/>
          </a:xfrm>
        </p:spPr>
        <p:txBody>
          <a:bodyPr/>
          <a:lstStyle/>
          <a:p>
            <a:pPr eaLnBrk="1" hangingPunct="1"/>
            <a:r>
              <a:rPr lang="en-US" altLang="en-US" dirty="0">
                <a:solidFill>
                  <a:srgbClr val="FF9933"/>
                </a:solidFill>
                <a:ea typeface="ＭＳ Ｐゴシック" panose="020B0600070205080204" pitchFamily="34" charset="-128"/>
              </a:rPr>
              <a:t>ILLUSTRATIONS </a:t>
            </a:r>
            <a:br>
              <a:rPr lang="en-US" altLang="en-US" dirty="0">
                <a:solidFill>
                  <a:srgbClr val="FF9933"/>
                </a:solidFill>
                <a:ea typeface="ＭＳ Ｐゴシック" panose="020B0600070205080204" pitchFamily="34" charset="-128"/>
              </a:rPr>
            </a:br>
            <a:r>
              <a:rPr lang="en-US" altLang="en-US" dirty="0">
                <a:solidFill>
                  <a:srgbClr val="FF9933"/>
                </a:solidFill>
                <a:ea typeface="ＭＳ Ｐゴシック" panose="020B0600070205080204" pitchFamily="34" charset="-128"/>
              </a:rPr>
              <a:t>FOR DISCERNING GOD’S WILL</a:t>
            </a:r>
          </a:p>
        </p:txBody>
      </p:sp>
      <p:sp>
        <p:nvSpPr>
          <p:cNvPr id="79875" name="Rectangle 3">
            <a:extLst>
              <a:ext uri="{FF2B5EF4-FFF2-40B4-BE49-F238E27FC236}">
                <a16:creationId xmlns:a16="http://schemas.microsoft.com/office/drawing/2014/main" id="{3E0F7F67-39D6-7079-36BD-5128E3AE14A0}"/>
              </a:ext>
            </a:extLst>
          </p:cNvPr>
          <p:cNvSpPr>
            <a:spLocks noGrp="1" noChangeArrowheads="1"/>
          </p:cNvSpPr>
          <p:nvPr>
            <p:ph type="body" idx="1"/>
          </p:nvPr>
        </p:nvSpPr>
        <p:spPr>
          <a:xfrm>
            <a:off x="0" y="1371600"/>
            <a:ext cx="12192000" cy="5486400"/>
          </a:xfrm>
        </p:spPr>
        <p:txBody>
          <a:bodyPr/>
          <a:lstStyle/>
          <a:p>
            <a:pPr algn="ctr" eaLnBrk="1" hangingPunct="1">
              <a:buFontTx/>
              <a:buNone/>
            </a:pPr>
            <a:r>
              <a:rPr lang="en-US" altLang="en-US" dirty="0">
                <a:solidFill>
                  <a:schemeClr val="bg1"/>
                </a:solidFill>
                <a:ea typeface="ＭＳ Ｐゴシック" panose="020B0600070205080204" pitchFamily="34" charset="-128"/>
              </a:rPr>
              <a:t>Case Study </a:t>
            </a:r>
          </a:p>
          <a:p>
            <a:pPr eaLnBrk="1" hangingPunct="1">
              <a:buFontTx/>
              <a:buNone/>
            </a:pPr>
            <a:r>
              <a:rPr lang="en-US" altLang="en-US" dirty="0">
                <a:solidFill>
                  <a:schemeClr val="bg1"/>
                </a:solidFill>
                <a:ea typeface="ＭＳ Ｐゴシック" panose="020B0600070205080204" pitchFamily="34" charset="-128"/>
              </a:rPr>
              <a:t>Joe and Karen, brother and sister, came to my office stressed over their father’s prayer at every supper.  Their dad was a pastor.  About a year ago he made a pastoral change and had several choices.  He felt it was God’s will for him to accept a call to a troubled church, although other options would have been “better” for his family.  BUT the troubled  Church was stressing him and his whole family beyond reason.  He prayed each day for God’s forgiveness for making a decision “out of God’s will.”  His children were confused and seeking clarity about God’s will.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7A53E-EA92-50AB-CB31-26493F75B5DA}"/>
              </a:ext>
            </a:extLst>
          </p:cNvPr>
          <p:cNvSpPr>
            <a:spLocks noGrp="1"/>
          </p:cNvSpPr>
          <p:nvPr>
            <p:ph type="ctrTitle"/>
          </p:nvPr>
        </p:nvSpPr>
        <p:spPr>
          <a:xfrm>
            <a:off x="1012874" y="-168812"/>
            <a:ext cx="10363200" cy="1470025"/>
          </a:xfrm>
        </p:spPr>
        <p:txBody>
          <a:bodyPr/>
          <a:lstStyle/>
          <a:p>
            <a:r>
              <a:rPr lang="en-US" dirty="0">
                <a:solidFill>
                  <a:srgbClr val="FFC000"/>
                </a:solidFill>
              </a:rPr>
              <a:t>SERIOUS GLOBAL ITEMS FOR DISCERNING GOD’S WILL</a:t>
            </a:r>
          </a:p>
        </p:txBody>
      </p:sp>
      <p:sp>
        <p:nvSpPr>
          <p:cNvPr id="3" name="Subtitle 2">
            <a:extLst>
              <a:ext uri="{FF2B5EF4-FFF2-40B4-BE49-F238E27FC236}">
                <a16:creationId xmlns:a16="http://schemas.microsoft.com/office/drawing/2014/main" id="{C9E3FAE3-E643-54F1-7DDF-64074C562ACF}"/>
              </a:ext>
            </a:extLst>
          </p:cNvPr>
          <p:cNvSpPr>
            <a:spLocks noGrp="1"/>
          </p:cNvSpPr>
          <p:nvPr>
            <p:ph type="subTitle" idx="1"/>
          </p:nvPr>
        </p:nvSpPr>
        <p:spPr>
          <a:xfrm>
            <a:off x="0" y="1153551"/>
            <a:ext cx="12191999" cy="5704449"/>
          </a:xfrm>
        </p:spPr>
        <p:txBody>
          <a:bodyPr/>
          <a:lstStyle/>
          <a:p>
            <a:pPr marL="457200" indent="-457200" algn="l">
              <a:buFont typeface="Arial" panose="020B0604020202020204" pitchFamily="34" charset="0"/>
              <a:buChar char="•"/>
            </a:pPr>
            <a:r>
              <a:rPr lang="en-US" dirty="0">
                <a:solidFill>
                  <a:schemeClr val="bg1"/>
                </a:solidFill>
              </a:rPr>
              <a:t>BIRTH CONTROL</a:t>
            </a:r>
          </a:p>
          <a:p>
            <a:pPr marL="457200" indent="-457200" algn="l">
              <a:buFont typeface="Arial" panose="020B0604020202020204" pitchFamily="34" charset="0"/>
              <a:buChar char="•"/>
            </a:pPr>
            <a:r>
              <a:rPr lang="en-US" dirty="0">
                <a:solidFill>
                  <a:schemeClr val="bg1"/>
                </a:solidFill>
              </a:rPr>
              <a:t>REPRODUCTIVE TECHNOLOGIES</a:t>
            </a:r>
          </a:p>
          <a:p>
            <a:pPr marL="457200" indent="-457200" algn="l">
              <a:buFont typeface="Arial" panose="020B0604020202020204" pitchFamily="34" charset="0"/>
              <a:buChar char="•"/>
            </a:pPr>
            <a:r>
              <a:rPr lang="en-US" dirty="0">
                <a:solidFill>
                  <a:schemeClr val="bg1"/>
                </a:solidFill>
              </a:rPr>
              <a:t>ABORTION</a:t>
            </a:r>
          </a:p>
          <a:p>
            <a:pPr marL="457200" indent="-457200" algn="l">
              <a:buFont typeface="Arial" panose="020B0604020202020204" pitchFamily="34" charset="0"/>
              <a:buChar char="•"/>
            </a:pPr>
            <a:r>
              <a:rPr lang="en-US" dirty="0">
                <a:solidFill>
                  <a:schemeClr val="bg1"/>
                </a:solidFill>
              </a:rPr>
              <a:t>EUTHANASIA; PHYSICIAN ASSISTED...</a:t>
            </a:r>
          </a:p>
          <a:p>
            <a:pPr marL="457200" indent="-457200" algn="l">
              <a:buFont typeface="Arial" panose="020B0604020202020204" pitchFamily="34" charset="0"/>
              <a:buChar char="•"/>
            </a:pPr>
            <a:r>
              <a:rPr lang="en-US" dirty="0">
                <a:solidFill>
                  <a:schemeClr val="bg1"/>
                </a:solidFill>
              </a:rPr>
              <a:t>GENETIC SCIENCE...CLONING, USE OF FETAL TISSUE, </a:t>
            </a:r>
          </a:p>
          <a:p>
            <a:pPr marL="457200" indent="-457200" algn="l">
              <a:buFont typeface="Arial" panose="020B0604020202020204" pitchFamily="34" charset="0"/>
              <a:buChar char="•"/>
            </a:pPr>
            <a:r>
              <a:rPr lang="en-US" dirty="0">
                <a:solidFill>
                  <a:schemeClr val="bg1"/>
                </a:solidFill>
              </a:rPr>
              <a:t>TRANSGENDER ISSUES</a:t>
            </a:r>
          </a:p>
          <a:p>
            <a:pPr marL="457200" indent="-457200" algn="l">
              <a:buFont typeface="Arial" panose="020B0604020202020204" pitchFamily="34" charset="0"/>
              <a:buChar char="•"/>
            </a:pPr>
            <a:r>
              <a:rPr lang="en-US" dirty="0">
                <a:solidFill>
                  <a:schemeClr val="bg1"/>
                </a:solidFill>
              </a:rPr>
              <a:t>SEXUALITY ISSUES</a:t>
            </a:r>
          </a:p>
          <a:p>
            <a:pPr marL="914400" lvl="1" indent="-457200" algn="l">
              <a:buFont typeface="Arial" panose="020B0604020202020204" pitchFamily="34" charset="0"/>
              <a:buChar char="•"/>
            </a:pPr>
            <a:r>
              <a:rPr lang="en-US" dirty="0">
                <a:solidFill>
                  <a:schemeClr val="bg1"/>
                </a:solidFill>
              </a:rPr>
              <a:t>HOMOSEXUALITY, LESBIANISM</a:t>
            </a:r>
          </a:p>
          <a:p>
            <a:pPr marL="914400" lvl="1" indent="-457200" algn="l">
              <a:buFont typeface="Arial" panose="020B0604020202020204" pitchFamily="34" charset="0"/>
              <a:buChar char="•"/>
            </a:pPr>
            <a:r>
              <a:rPr lang="en-US" dirty="0">
                <a:solidFill>
                  <a:schemeClr val="bg1"/>
                </a:solidFill>
              </a:rPr>
              <a:t>GAY MARRIAGE</a:t>
            </a:r>
          </a:p>
          <a:p>
            <a:pPr marL="457200" indent="-457200" algn="l">
              <a:buFont typeface="Arial" panose="020B0604020202020204" pitchFamily="34" charset="0"/>
              <a:buChar char="•"/>
            </a:pPr>
            <a:r>
              <a:rPr lang="en-US" dirty="0">
                <a:solidFill>
                  <a:schemeClr val="bg1"/>
                </a:solidFill>
              </a:rPr>
              <a:t>WAR...SELF DEFENCE TO SANCTIONED MURDER; PACIFISM</a:t>
            </a:r>
          </a:p>
          <a:p>
            <a:pPr marL="457200" indent="-457200" algn="l">
              <a:buFont typeface="Arial" panose="020B0604020202020204" pitchFamily="34" charset="0"/>
              <a:buChar char="•"/>
            </a:pPr>
            <a:endParaRPr lang="en-US" dirty="0">
              <a:solidFill>
                <a:schemeClr val="bg1"/>
              </a:solidFill>
            </a:endParaRPr>
          </a:p>
        </p:txBody>
      </p:sp>
    </p:spTree>
    <p:extLst>
      <p:ext uri="{BB962C8B-B14F-4D97-AF65-F5344CB8AC3E}">
        <p14:creationId xmlns:p14="http://schemas.microsoft.com/office/powerpoint/2010/main" val="3755817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2A71D-A11F-04A8-34C4-D3F768D8118A}"/>
              </a:ext>
            </a:extLst>
          </p:cNvPr>
          <p:cNvSpPr>
            <a:spLocks noGrp="1"/>
          </p:cNvSpPr>
          <p:nvPr>
            <p:ph type="title"/>
          </p:nvPr>
        </p:nvSpPr>
        <p:spPr>
          <a:xfrm>
            <a:off x="914400" y="-107852"/>
            <a:ext cx="10363200" cy="1143000"/>
          </a:xfrm>
        </p:spPr>
        <p:txBody>
          <a:bodyPr/>
          <a:lstStyle/>
          <a:p>
            <a:r>
              <a:rPr lang="en-US" dirty="0">
                <a:solidFill>
                  <a:srgbClr val="FFC000"/>
                </a:solidFill>
              </a:rPr>
              <a:t>SERIOUS GLOBAL ISSUES CONT.</a:t>
            </a:r>
          </a:p>
        </p:txBody>
      </p:sp>
      <p:sp>
        <p:nvSpPr>
          <p:cNvPr id="3" name="Content Placeholder 2">
            <a:extLst>
              <a:ext uri="{FF2B5EF4-FFF2-40B4-BE49-F238E27FC236}">
                <a16:creationId xmlns:a16="http://schemas.microsoft.com/office/drawing/2014/main" id="{7A349A99-5DF2-17AC-7F9E-E25CC3C439B9}"/>
              </a:ext>
            </a:extLst>
          </p:cNvPr>
          <p:cNvSpPr>
            <a:spLocks noGrp="1"/>
          </p:cNvSpPr>
          <p:nvPr>
            <p:ph idx="1"/>
          </p:nvPr>
        </p:nvSpPr>
        <p:spPr>
          <a:xfrm>
            <a:off x="914400" y="771379"/>
            <a:ext cx="10363200" cy="6220264"/>
          </a:xfrm>
        </p:spPr>
        <p:txBody>
          <a:bodyPr/>
          <a:lstStyle/>
          <a:p>
            <a:r>
              <a:rPr lang="en-US" dirty="0">
                <a:solidFill>
                  <a:schemeClr val="bg1"/>
                </a:solidFill>
              </a:rPr>
              <a:t>DIVORCE AND REMARRIAGE</a:t>
            </a:r>
          </a:p>
          <a:p>
            <a:pPr lvl="1"/>
            <a:r>
              <a:rPr lang="en-US" dirty="0">
                <a:solidFill>
                  <a:schemeClr val="bg1"/>
                </a:solidFill>
              </a:rPr>
              <a:t>INDIVIDUALS; CHURCH LEADERS (E.G. PASTORS, DEACONS)</a:t>
            </a:r>
          </a:p>
          <a:p>
            <a:r>
              <a:rPr lang="en-US" dirty="0">
                <a:solidFill>
                  <a:schemeClr val="bg1"/>
                </a:solidFill>
              </a:rPr>
              <a:t>DISPOSSESION MOTIFS? (ACTS, SOCIALISM IDEAS)</a:t>
            </a:r>
          </a:p>
          <a:p>
            <a:r>
              <a:rPr lang="en-US" dirty="0">
                <a:solidFill>
                  <a:schemeClr val="bg1"/>
                </a:solidFill>
              </a:rPr>
              <a:t>CARE FOR THE [NON-BELIEVING] POOR, that is, using the Bible to promote universal social issues.</a:t>
            </a:r>
          </a:p>
          <a:p>
            <a:r>
              <a:rPr lang="en-US" dirty="0">
                <a:solidFill>
                  <a:schemeClr val="bg1"/>
                </a:solidFill>
              </a:rPr>
              <a:t>RACISM, REPARATIONS</a:t>
            </a:r>
          </a:p>
          <a:p>
            <a:r>
              <a:rPr lang="en-US" dirty="0">
                <a:solidFill>
                  <a:schemeClr val="bg1"/>
                </a:solidFill>
              </a:rPr>
              <a:t>CAN A CHRISTIAN BE A POLITICIAN?</a:t>
            </a:r>
          </a:p>
          <a:p>
            <a:r>
              <a:rPr lang="en-US" dirty="0">
                <a:solidFill>
                  <a:schemeClr val="bg1"/>
                </a:solidFill>
              </a:rPr>
              <a:t>CAN A CHRISTIAN BE A DEFENSE ATTORNEY?</a:t>
            </a:r>
          </a:p>
          <a:p>
            <a:r>
              <a:rPr lang="en-US" dirty="0">
                <a:solidFill>
                  <a:schemeClr val="bg1"/>
                </a:solidFill>
              </a:rPr>
              <a:t>TREATMENT OF CRIMINALS, CAPITAL PUNISHMENT</a:t>
            </a:r>
          </a:p>
        </p:txBody>
      </p:sp>
    </p:spTree>
    <p:extLst>
      <p:ext uri="{BB962C8B-B14F-4D97-AF65-F5344CB8AC3E}">
        <p14:creationId xmlns:p14="http://schemas.microsoft.com/office/powerpoint/2010/main" val="917365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24DD6-5B5A-8D75-7A7E-4BCFC89955D2}"/>
              </a:ext>
            </a:extLst>
          </p:cNvPr>
          <p:cNvSpPr>
            <a:spLocks noGrp="1"/>
          </p:cNvSpPr>
          <p:nvPr>
            <p:ph type="title"/>
          </p:nvPr>
        </p:nvSpPr>
        <p:spPr>
          <a:xfrm>
            <a:off x="914400" y="0"/>
            <a:ext cx="10363200" cy="1143000"/>
          </a:xfrm>
        </p:spPr>
        <p:txBody>
          <a:bodyPr/>
          <a:lstStyle/>
          <a:p>
            <a:r>
              <a:rPr lang="en-US" dirty="0">
                <a:solidFill>
                  <a:srgbClr val="FFC000"/>
                </a:solidFill>
              </a:rPr>
              <a:t>SERIOUS PERSONAL ISSUES....</a:t>
            </a:r>
          </a:p>
        </p:txBody>
      </p:sp>
      <p:sp>
        <p:nvSpPr>
          <p:cNvPr id="3" name="Content Placeholder 2">
            <a:extLst>
              <a:ext uri="{FF2B5EF4-FFF2-40B4-BE49-F238E27FC236}">
                <a16:creationId xmlns:a16="http://schemas.microsoft.com/office/drawing/2014/main" id="{AC3067C4-9F6F-4730-3893-D5F4CBF9E240}"/>
              </a:ext>
            </a:extLst>
          </p:cNvPr>
          <p:cNvSpPr>
            <a:spLocks noGrp="1"/>
          </p:cNvSpPr>
          <p:nvPr>
            <p:ph idx="1"/>
          </p:nvPr>
        </p:nvSpPr>
        <p:spPr>
          <a:xfrm>
            <a:off x="112542" y="801857"/>
            <a:ext cx="11971606" cy="5936567"/>
          </a:xfrm>
        </p:spPr>
        <p:txBody>
          <a:bodyPr/>
          <a:lstStyle/>
          <a:p>
            <a:r>
              <a:rPr lang="en-US" dirty="0">
                <a:solidFill>
                  <a:schemeClr val="bg1"/>
                </a:solidFill>
              </a:rPr>
              <a:t>IN WHAT WAY DO I OBEY MY UNBELIEVING PARENTS (assume a child less than 18 living at home).</a:t>
            </a:r>
          </a:p>
          <a:p>
            <a:r>
              <a:rPr lang="en-US" dirty="0">
                <a:solidFill>
                  <a:schemeClr val="bg1"/>
                </a:solidFill>
              </a:rPr>
              <a:t>IS A CHRISTIAN WIFE OBLIGATED TO OBEY HER HUSBAND?</a:t>
            </a:r>
          </a:p>
          <a:p>
            <a:r>
              <a:rPr lang="en-US" dirty="0">
                <a:solidFill>
                  <a:schemeClr val="bg1"/>
                </a:solidFill>
              </a:rPr>
              <a:t>WHOM SHOULD I MARRY?  [what about marriage at all?  Is being single a choice I can make?]</a:t>
            </a:r>
          </a:p>
          <a:p>
            <a:r>
              <a:rPr lang="en-US" dirty="0">
                <a:solidFill>
                  <a:schemeClr val="bg1"/>
                </a:solidFill>
              </a:rPr>
              <a:t>WHAT CAREER SHOULD I PURSUE?</a:t>
            </a:r>
          </a:p>
          <a:p>
            <a:r>
              <a:rPr lang="en-US" dirty="0">
                <a:solidFill>
                  <a:schemeClr val="bg1"/>
                </a:solidFill>
              </a:rPr>
              <a:t>WHAT CHURCH SHOULD I / MY WIFE AND I / OUR CHILDREN ATTEND?</a:t>
            </a:r>
          </a:p>
          <a:p>
            <a:r>
              <a:rPr lang="en-US" dirty="0">
                <a:solidFill>
                  <a:schemeClr val="bg1"/>
                </a:solidFill>
              </a:rPr>
              <a:t>I WANT TO CHANGE CHURCHES?  MAY I?</a:t>
            </a:r>
          </a:p>
          <a:p>
            <a:r>
              <a:rPr lang="en-US" dirty="0">
                <a:solidFill>
                  <a:schemeClr val="bg1"/>
                </a:solidFill>
              </a:rPr>
              <a:t>SHOULD I BE A PASTOR?  A DEACON?  A TEACHER?  AN EVANGELIST?  A MISSIONARY (WHERE?) ?</a:t>
            </a:r>
          </a:p>
        </p:txBody>
      </p:sp>
    </p:spTree>
    <p:extLst>
      <p:ext uri="{BB962C8B-B14F-4D97-AF65-F5344CB8AC3E}">
        <p14:creationId xmlns:p14="http://schemas.microsoft.com/office/powerpoint/2010/main" val="4216192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9F753-3B86-E842-6ADB-B003FC932ABA}"/>
              </a:ext>
            </a:extLst>
          </p:cNvPr>
          <p:cNvSpPr>
            <a:spLocks noGrp="1"/>
          </p:cNvSpPr>
          <p:nvPr>
            <p:ph type="title"/>
          </p:nvPr>
        </p:nvSpPr>
        <p:spPr>
          <a:xfrm>
            <a:off x="914400" y="0"/>
            <a:ext cx="10363200" cy="1143000"/>
          </a:xfrm>
        </p:spPr>
        <p:txBody>
          <a:bodyPr/>
          <a:lstStyle/>
          <a:p>
            <a:r>
              <a:rPr lang="en-US" dirty="0">
                <a:solidFill>
                  <a:srgbClr val="FFC000"/>
                </a:solidFill>
              </a:rPr>
              <a:t>SERIOUS PERSONAL ISSUES CONT.</a:t>
            </a:r>
          </a:p>
        </p:txBody>
      </p:sp>
      <p:sp>
        <p:nvSpPr>
          <p:cNvPr id="3" name="Content Placeholder 2">
            <a:extLst>
              <a:ext uri="{FF2B5EF4-FFF2-40B4-BE49-F238E27FC236}">
                <a16:creationId xmlns:a16="http://schemas.microsoft.com/office/drawing/2014/main" id="{1C472C96-B7A4-6AA0-89F2-8965BDD2928D}"/>
              </a:ext>
            </a:extLst>
          </p:cNvPr>
          <p:cNvSpPr>
            <a:spLocks noGrp="1"/>
          </p:cNvSpPr>
          <p:nvPr>
            <p:ph idx="1"/>
          </p:nvPr>
        </p:nvSpPr>
        <p:spPr>
          <a:xfrm>
            <a:off x="914400" y="855784"/>
            <a:ext cx="10363200" cy="5826369"/>
          </a:xfrm>
        </p:spPr>
        <p:txBody>
          <a:bodyPr/>
          <a:lstStyle/>
          <a:p>
            <a:r>
              <a:rPr lang="en-US" dirty="0">
                <a:solidFill>
                  <a:schemeClr val="bg1"/>
                </a:solidFill>
              </a:rPr>
              <a:t>CAN A WOMEN BE A PASTOR?  IS THE GIFT OF PASTOR AND THE OFFICE OF PASTOR THE SAME?</a:t>
            </a:r>
          </a:p>
          <a:p>
            <a:r>
              <a:rPr lang="en-US" dirty="0">
                <a:solidFill>
                  <a:schemeClr val="bg1"/>
                </a:solidFill>
              </a:rPr>
              <a:t>CAN A DIVORCEE BE A PASTOR OR A DEACON?</a:t>
            </a:r>
          </a:p>
          <a:p>
            <a:r>
              <a:rPr lang="en-US" dirty="0">
                <a:solidFill>
                  <a:schemeClr val="bg1"/>
                </a:solidFill>
              </a:rPr>
              <a:t>IS THE USE OF WINE PERMISSIBLE?</a:t>
            </a:r>
          </a:p>
          <a:p>
            <a:r>
              <a:rPr lang="en-US" dirty="0">
                <a:solidFill>
                  <a:schemeClr val="bg1"/>
                </a:solidFill>
              </a:rPr>
              <a:t>WHAT IS GOD’S VIEW OF “SLAVERY”?</a:t>
            </a:r>
          </a:p>
          <a:p>
            <a:r>
              <a:rPr lang="en-US" dirty="0">
                <a:solidFill>
                  <a:schemeClr val="bg1"/>
                </a:solidFill>
              </a:rPr>
              <a:t>WHAT ABOUT MAJOR CAREER CHANGES...WHEN SINGLE, WHEN MARRIED, WHEN MARRIED WITH CHILDREN?</a:t>
            </a:r>
          </a:p>
          <a:p>
            <a:r>
              <a:rPr lang="en-US" dirty="0">
                <a:solidFill>
                  <a:schemeClr val="bg1"/>
                </a:solidFill>
              </a:rPr>
              <a:t>WHAT IS THE ROLE OF WOMEN IN SOCIETY AND IN THE CHURCH?</a:t>
            </a:r>
          </a:p>
          <a:p>
            <a:endParaRPr lang="en-US" dirty="0">
              <a:solidFill>
                <a:schemeClr val="bg1"/>
              </a:solidFill>
            </a:endParaRPr>
          </a:p>
        </p:txBody>
      </p:sp>
    </p:spTree>
    <p:extLst>
      <p:ext uri="{BB962C8B-B14F-4D97-AF65-F5344CB8AC3E}">
        <p14:creationId xmlns:p14="http://schemas.microsoft.com/office/powerpoint/2010/main" val="2536620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4A9FE7-736E-5BCF-655E-13AAA54B1395}"/>
              </a:ext>
            </a:extLst>
          </p:cNvPr>
          <p:cNvSpPr>
            <a:spLocks noGrp="1"/>
          </p:cNvSpPr>
          <p:nvPr>
            <p:ph idx="1"/>
          </p:nvPr>
        </p:nvSpPr>
        <p:spPr>
          <a:xfrm>
            <a:off x="412955" y="0"/>
            <a:ext cx="11459497" cy="6857999"/>
          </a:xfrm>
        </p:spPr>
        <p:txBody>
          <a:bodyPr/>
          <a:lstStyle/>
          <a:p>
            <a:pPr marL="0" indent="0" algn="ctr">
              <a:buNone/>
            </a:pPr>
            <a:r>
              <a:rPr lang="en-US" sz="4400" dirty="0">
                <a:solidFill>
                  <a:srgbClr val="FFC000"/>
                </a:solidFill>
              </a:rPr>
              <a:t>THIS LITANY OF QUESTIONS</a:t>
            </a:r>
          </a:p>
          <a:p>
            <a:pPr marL="0" indent="0" algn="ctr">
              <a:buNone/>
            </a:pPr>
            <a:r>
              <a:rPr lang="en-US" sz="4400" dirty="0">
                <a:solidFill>
                  <a:srgbClr val="FFC000"/>
                </a:solidFill>
              </a:rPr>
              <a:t>IS </a:t>
            </a:r>
            <a:r>
              <a:rPr lang="en-US" sz="4400" dirty="0">
                <a:solidFill>
                  <a:srgbClr val="FFFF00"/>
                </a:solidFill>
              </a:rPr>
              <a:t>NOT</a:t>
            </a:r>
            <a:r>
              <a:rPr lang="en-US" sz="4400" dirty="0">
                <a:solidFill>
                  <a:srgbClr val="FFC000"/>
                </a:solidFill>
              </a:rPr>
              <a:t> SOLVED BY</a:t>
            </a:r>
          </a:p>
          <a:p>
            <a:pPr marL="0" indent="0" algn="ctr">
              <a:buNone/>
            </a:pPr>
            <a:r>
              <a:rPr lang="en-US" sz="4400" dirty="0">
                <a:solidFill>
                  <a:schemeClr val="bg1"/>
                </a:solidFill>
              </a:rPr>
              <a:t>PRAGMATISM</a:t>
            </a:r>
          </a:p>
          <a:p>
            <a:pPr marL="0" indent="0" algn="ctr">
              <a:buNone/>
            </a:pPr>
            <a:r>
              <a:rPr lang="en-US" sz="4400" dirty="0">
                <a:solidFill>
                  <a:schemeClr val="bg1"/>
                </a:solidFill>
              </a:rPr>
              <a:t>SO-CALLED “SPIRITUAL EXPEDIENCY”</a:t>
            </a:r>
          </a:p>
          <a:p>
            <a:pPr marL="0" indent="0" algn="ctr">
              <a:buNone/>
            </a:pPr>
            <a:r>
              <a:rPr lang="en-US" sz="4400" dirty="0">
                <a:solidFill>
                  <a:schemeClr val="bg1"/>
                </a:solidFill>
              </a:rPr>
              <a:t>SUPERFICIAL BIBLE READING OR</a:t>
            </a:r>
          </a:p>
          <a:p>
            <a:pPr marL="0" indent="0" algn="ctr">
              <a:buNone/>
            </a:pPr>
            <a:r>
              <a:rPr lang="en-US" sz="4400" dirty="0">
                <a:solidFill>
                  <a:schemeClr val="bg1"/>
                </a:solidFill>
              </a:rPr>
              <a:t>BY A PRAGMATIC VIEW OF “WISDOM”</a:t>
            </a:r>
          </a:p>
          <a:p>
            <a:pPr marL="0" indent="0" algn="ctr">
              <a:buNone/>
            </a:pPr>
            <a:r>
              <a:rPr lang="en-US" sz="4400" dirty="0">
                <a:solidFill>
                  <a:srgbClr val="FFFF00"/>
                </a:solidFill>
              </a:rPr>
              <a:t>RATHER BY...</a:t>
            </a:r>
          </a:p>
          <a:p>
            <a:pPr marL="0" indent="0" algn="ctr">
              <a:buNone/>
            </a:pPr>
            <a:endParaRPr lang="en-US" sz="4400" dirty="0">
              <a:solidFill>
                <a:srgbClr val="FFFF00"/>
              </a:solidFill>
            </a:endParaRPr>
          </a:p>
        </p:txBody>
      </p:sp>
    </p:spTree>
    <p:extLst>
      <p:ext uri="{BB962C8B-B14F-4D97-AF65-F5344CB8AC3E}">
        <p14:creationId xmlns:p14="http://schemas.microsoft.com/office/powerpoint/2010/main" val="548552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BC3FD6-FB7B-5B93-00A2-59C97249A864}"/>
              </a:ext>
            </a:extLst>
          </p:cNvPr>
          <p:cNvSpPr>
            <a:spLocks noGrp="1"/>
          </p:cNvSpPr>
          <p:nvPr>
            <p:ph idx="1"/>
          </p:nvPr>
        </p:nvSpPr>
        <p:spPr>
          <a:xfrm>
            <a:off x="1" y="0"/>
            <a:ext cx="12192000" cy="6857999"/>
          </a:xfrm>
        </p:spPr>
        <p:txBody>
          <a:bodyPr/>
          <a:lstStyle/>
          <a:p>
            <a:r>
              <a:rPr lang="en-US" sz="4000" dirty="0">
                <a:solidFill>
                  <a:srgbClr val="FFFF00"/>
                </a:solidFill>
              </a:rPr>
              <a:t>A SERIOUS AND SUSTAINED STUDY OF GOD’S WORD.  </a:t>
            </a:r>
            <a:r>
              <a:rPr lang="en-US" sz="3600" dirty="0">
                <a:solidFill>
                  <a:srgbClr val="FFFF00"/>
                </a:solidFill>
              </a:rPr>
              <a:t>The serious questions in the beginning slides require </a:t>
            </a:r>
            <a:r>
              <a:rPr lang="en-US" sz="4400" dirty="0">
                <a:solidFill>
                  <a:srgbClr val="FFFF00"/>
                </a:solidFill>
              </a:rPr>
              <a:t>research</a:t>
            </a:r>
            <a:r>
              <a:rPr lang="en-US" sz="3600" dirty="0">
                <a:solidFill>
                  <a:srgbClr val="FFFF00"/>
                </a:solidFill>
              </a:rPr>
              <a:t>.  Real decision making requires the hard work of reading “real” biblical and theological literature.</a:t>
            </a:r>
          </a:p>
          <a:p>
            <a:r>
              <a:rPr lang="en-US" sz="4000" dirty="0">
                <a:solidFill>
                  <a:srgbClr val="FFFF00"/>
                </a:solidFill>
              </a:rPr>
              <a:t>AN AWARENESS OF YOUR </a:t>
            </a:r>
            <a:r>
              <a:rPr lang="en-US" sz="4000" i="1" dirty="0">
                <a:solidFill>
                  <a:srgbClr val="FFFF00"/>
                </a:solidFill>
              </a:rPr>
              <a:t>SITZ IM LEBEN (the “situation in life” of your personal Christian journey, your Church community, and your theological convictions)</a:t>
            </a:r>
          </a:p>
          <a:p>
            <a:r>
              <a:rPr lang="en-US" sz="4000" dirty="0">
                <a:solidFill>
                  <a:srgbClr val="FFFF00"/>
                </a:solidFill>
              </a:rPr>
              <a:t>A FIRM GRASP OF THE WORLDVIEW AND VALUES WHICH YOU RECOGNIZE AND APPLY</a:t>
            </a:r>
          </a:p>
          <a:p>
            <a:pPr algn="ctr">
              <a:buFont typeface="Arial" panose="020B0604020202020204" pitchFamily="34" charset="0"/>
              <a:buChar char="•"/>
            </a:pPr>
            <a:endParaRPr lang="en-US" sz="4000" i="1" dirty="0">
              <a:solidFill>
                <a:srgbClr val="FFFF00"/>
              </a:solidFill>
            </a:endParaRPr>
          </a:p>
          <a:p>
            <a:pPr algn="ctr">
              <a:buFont typeface="Arial" panose="020B0604020202020204" pitchFamily="34" charset="0"/>
              <a:buChar char="•"/>
            </a:pPr>
            <a:endParaRPr lang="en-US" sz="4000" i="1" dirty="0">
              <a:solidFill>
                <a:srgbClr val="FFFF00"/>
              </a:solidFill>
            </a:endParaRPr>
          </a:p>
        </p:txBody>
      </p:sp>
    </p:spTree>
    <p:extLst>
      <p:ext uri="{BB962C8B-B14F-4D97-AF65-F5344CB8AC3E}">
        <p14:creationId xmlns:p14="http://schemas.microsoft.com/office/powerpoint/2010/main" val="599642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FC1FE0-C819-D03F-66DD-8D39F7BDEA36}"/>
              </a:ext>
            </a:extLst>
          </p:cNvPr>
          <p:cNvSpPr>
            <a:spLocks noGrp="1"/>
          </p:cNvSpPr>
          <p:nvPr>
            <p:ph idx="1"/>
          </p:nvPr>
        </p:nvSpPr>
        <p:spPr>
          <a:xfrm>
            <a:off x="0" y="147485"/>
            <a:ext cx="12191999" cy="6710516"/>
          </a:xfrm>
        </p:spPr>
        <p:txBody>
          <a:bodyPr/>
          <a:lstStyle/>
          <a:p>
            <a:pPr marL="0" indent="0">
              <a:buNone/>
            </a:pPr>
            <a:r>
              <a:rPr lang="en-US" sz="4000" dirty="0">
                <a:solidFill>
                  <a:schemeClr val="bg1"/>
                </a:solidFill>
              </a:rPr>
              <a:t>During the American Revolution, Thomas Paine  rallied the people with an unforgettable statement:  </a:t>
            </a:r>
            <a:br>
              <a:rPr lang="en-US" sz="2400" b="0" i="0" u="none" strike="noStrike" dirty="0">
                <a:solidFill>
                  <a:srgbClr val="000000"/>
                </a:solidFill>
                <a:effectLst/>
                <a:latin typeface="Times New Roman" panose="02020603050405020304" pitchFamily="18" charset="0"/>
              </a:rPr>
            </a:br>
            <a:r>
              <a:rPr lang="en-US" sz="2400" b="0" i="0" u="none" strike="noStrike" dirty="0">
                <a:solidFill>
                  <a:schemeClr val="bg1"/>
                </a:solidFill>
                <a:effectLst/>
                <a:latin typeface="Times New Roman" panose="02020603050405020304" pitchFamily="18" charset="0"/>
              </a:rPr>
              <a:t> ”</a:t>
            </a:r>
            <a:r>
              <a:rPr lang="en-US" sz="3400" b="0" i="0" u="none" strike="noStrike" dirty="0">
                <a:solidFill>
                  <a:schemeClr val="bg1"/>
                </a:solidFill>
                <a:effectLst/>
                <a:latin typeface="Times New Roman" panose="02020603050405020304" pitchFamily="18" charset="0"/>
              </a:rPr>
              <a:t>These are the times that try men's souls. The summer soldier and the sunshine patriot will, in this crisis, shrink from the service of their country; but he that stands it now, deserves the love and thanks of man and woman. Tyranny, like hell, is not easily conquered; yet we have this consolation with us, that the harder the conflict, the more glorious the triumph. What we obtain too cheap, we esteem too lightly: it is dearness only that gives every thing its value. Heaven knows how to put a proper price upon its goods; and it would be strange indeed if so celestial an article as FREEDOM should not be highly rated.”</a:t>
            </a:r>
            <a:endParaRPr lang="en-US" sz="3400" dirty="0">
              <a:solidFill>
                <a:schemeClr val="bg1"/>
              </a:solidFill>
            </a:endParaRPr>
          </a:p>
          <a:p>
            <a:pPr marL="0" indent="0">
              <a:buNone/>
            </a:pPr>
            <a:endParaRPr lang="en-US" sz="3400" dirty="0">
              <a:solidFill>
                <a:schemeClr val="bg1"/>
              </a:solidFill>
            </a:endParaRPr>
          </a:p>
          <a:p>
            <a:pPr marL="0" indent="0">
              <a:buNone/>
            </a:pPr>
            <a:endParaRPr lang="en-US" sz="4000" dirty="0">
              <a:solidFill>
                <a:schemeClr val="bg1"/>
              </a:solidFill>
            </a:endParaRPr>
          </a:p>
        </p:txBody>
      </p:sp>
    </p:spTree>
    <p:extLst>
      <p:ext uri="{BB962C8B-B14F-4D97-AF65-F5344CB8AC3E}">
        <p14:creationId xmlns:p14="http://schemas.microsoft.com/office/powerpoint/2010/main" val="1746117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FCD143-63BD-E24C-DD26-3B6A0BE2C32F}"/>
              </a:ext>
            </a:extLst>
          </p:cNvPr>
          <p:cNvSpPr>
            <a:spLocks noGrp="1"/>
          </p:cNvSpPr>
          <p:nvPr>
            <p:ph idx="1"/>
          </p:nvPr>
        </p:nvSpPr>
        <p:spPr>
          <a:xfrm>
            <a:off x="368711" y="0"/>
            <a:ext cx="11488992" cy="6096000"/>
          </a:xfrm>
        </p:spPr>
        <p:txBody>
          <a:bodyPr/>
          <a:lstStyle/>
          <a:p>
            <a:pPr marL="0" indent="0">
              <a:buNone/>
            </a:pPr>
            <a:r>
              <a:rPr lang="en-US" sz="4000" dirty="0">
                <a:solidFill>
                  <a:schemeClr val="bg1"/>
                </a:solidFill>
              </a:rPr>
              <a:t>BY ANALOGY, IS OUR JOURNEY IN THIS LIFE LESS VALUABLE THAN A NATIONAL CRISIS?  NO.  LIVING FOR GOD IS FAR MORE IMPORTANT...BUT NO LESS CHALLENGING.</a:t>
            </a:r>
          </a:p>
          <a:p>
            <a:pPr marL="0" indent="0">
              <a:buNone/>
            </a:pPr>
            <a:endParaRPr lang="en-US" sz="4000" dirty="0">
              <a:solidFill>
                <a:schemeClr val="bg1"/>
              </a:solidFill>
            </a:endParaRPr>
          </a:p>
          <a:p>
            <a:pPr marL="0" indent="0">
              <a:buNone/>
            </a:pPr>
            <a:r>
              <a:rPr lang="en-US" sz="4000" dirty="0">
                <a:solidFill>
                  <a:schemeClr val="bg1"/>
                </a:solidFill>
              </a:rPr>
              <a:t>SEEKING SHORT CUTS, SIMPLE PARADIGMS AND PROCESSES, AND SUBECTIVE SOLUTIONS PROVIDE NO PATH TO SATISFACTION AND CONFIDENCE IN THE CHRISTIAN JOURNEY. </a:t>
            </a:r>
          </a:p>
        </p:txBody>
      </p:sp>
    </p:spTree>
    <p:extLst>
      <p:ext uri="{BB962C8B-B14F-4D97-AF65-F5344CB8AC3E}">
        <p14:creationId xmlns:p14="http://schemas.microsoft.com/office/powerpoint/2010/main" val="2342088849"/>
      </p:ext>
    </p:extLst>
  </p:cSld>
  <p:clrMapOvr>
    <a:masterClrMapping/>
  </p:clrMapOvr>
</p:sld>
</file>

<file path=ppt/theme/theme1.xml><?xml version="1.0" encoding="utf-8"?>
<a:theme xmlns:a="http://schemas.openxmlformats.org/drawingml/2006/main" name="Default Design">
  <a:themeElements>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3868</TotalTime>
  <Words>1445</Words>
  <Application>Microsoft Macintosh PowerPoint</Application>
  <PresentationFormat>Widescreen</PresentationFormat>
  <Paragraphs>159</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ＭＳ Ｐゴシック</vt:lpstr>
      <vt:lpstr>Arial</vt:lpstr>
      <vt:lpstr>Calibri</vt:lpstr>
      <vt:lpstr>Times New Roman</vt:lpstr>
      <vt:lpstr>Default Design</vt:lpstr>
      <vt:lpstr>BiblicalELearning.org  KNOWING GOD’S WILL:   ISSUES CHRISTIANS FACE  Gary T. Meadors, Th.D.  DISCERNMENT CASES [GM 15] </vt:lpstr>
      <vt:lpstr>SERIOUS GLOBAL ITEMS FOR DISCERNING GOD’S WILL</vt:lpstr>
      <vt:lpstr>SERIOUS GLOBAL ISSUES CONT.</vt:lpstr>
      <vt:lpstr>SERIOUS PERSONAL ISSUES....</vt:lpstr>
      <vt:lpstr>SERIOUS PERSONAL ISSUES CONT.</vt:lpstr>
      <vt:lpstr>PowerPoint Presentation</vt:lpstr>
      <vt:lpstr>PowerPoint Presentation</vt:lpstr>
      <vt:lpstr>PowerPoint Presentation</vt:lpstr>
      <vt:lpstr>PowerPoint Presentation</vt:lpstr>
      <vt:lpstr>DISTINGUISHING GLOBAL AND PERSONAL ISSUES</vt:lpstr>
      <vt:lpstr>REVIEW OF MEADORS’ CHART</vt:lpstr>
      <vt:lpstr>PowerPoint Presentation</vt:lpstr>
      <vt:lpstr>PROCESS FOR WRITING  A DECISION-MAKING CASE STUDY</vt:lpstr>
      <vt:lpstr>FURTHER STUDY...</vt:lpstr>
      <vt:lpstr>Additional Bibliography “Reading is the path to knowing” </vt:lpstr>
      <vt:lpstr>ILLUSTRATIONS  FOR DISCERNING GOD’S WILL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Gary T. Meadors</dc:creator>
  <cp:lastModifiedBy>Gary T. Meadors</cp:lastModifiedBy>
  <cp:revision>7</cp:revision>
  <cp:lastPrinted>2024-12-24T17:01:58Z</cp:lastPrinted>
  <dcterms:created xsi:type="dcterms:W3CDTF">2024-06-19T01:58:41Z</dcterms:created>
  <dcterms:modified xsi:type="dcterms:W3CDTF">2024-12-24T17:03:06Z</dcterms:modified>
</cp:coreProperties>
</file>