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7" r:id="rId2"/>
    <p:sldId id="361" r:id="rId3"/>
    <p:sldId id="365" r:id="rId4"/>
    <p:sldId id="363" r:id="rId5"/>
    <p:sldId id="3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868"/>
    <p:restoredTop sz="94421"/>
  </p:normalViewPr>
  <p:slideViewPr>
    <p:cSldViewPr snapToGrid="0">
      <p:cViewPr varScale="1">
        <p:scale>
          <a:sx n="76" d="100"/>
          <a:sy n="76" d="100"/>
        </p:scale>
        <p:origin x="2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54F6A-C502-AE45-AFB4-39741A24DBF1}" type="datetimeFigureOut">
              <a:rPr lang="en-US" smtClean="0"/>
              <a:t>12/24/24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AF057-AF79-0448-8BCA-A87954839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32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AF057-AF79-0448-8BCA-A879548396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95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AF057-AF79-0448-8BCA-A879548396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55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A41666-4090-75E6-1D41-3AB21073F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9CC9A8-2C4E-8184-5F85-C6B7438734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75DE4E-1B4A-6EBC-ED9B-EFED744DD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EF4FFC-08DE-DB46-A131-7105AA7F7C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41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7D190D-D2FF-C45A-4B64-4A8DCC1F06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4CAF6B-9053-7EBD-E479-519888C05C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7013B8-84DD-118B-2BA4-834E84CF82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B707F-18A3-7C46-B0A9-3C7B8E56E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018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AD8453-D40C-0C47-F24E-0AC57D3B73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467E78-2292-BA1A-6C52-76B2A3E621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0F8514-FA6B-EC18-8761-68D96422D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9A9A5A-D2D1-0C44-8D20-30D87445B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518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BEB8AF-6ED4-5B80-AC06-F0FAA4955E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259EE7-DF5B-05F4-74B9-654EBBBF6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436FD8-2B1B-E23D-A521-1D2B24C27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FCAA9-669F-004F-AF84-BFCCEA7EFD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90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A72861-7460-17B0-2938-AE27375D60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C00C45-6E65-23B2-4CE3-AA1867FB6A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8D61C6-B971-C5FB-69AF-68403820C7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39CF8-8DA2-CB47-8C3B-3361D87CE1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15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3BCCB4-CDE4-298F-12CE-CF14F5B6C4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F00EAB-0A9C-72F9-14BE-BFD9E2BD85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6A1002-76D1-8C50-46CB-2E49FF7FCE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D6987-3AE6-3747-B803-CED60470D4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24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F7BCE5-C840-DC40-A021-BA49FB154B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B359FE-B951-B290-3C15-53212BB0DB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058CBD-A252-DD2F-C79B-CD1E23B80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95BD5-B785-AC4E-A296-F7148CD649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45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73A78A-CB22-251B-A77A-B120F48C67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2FF3D0B-BEDF-025D-90A5-3DD5C09F85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F1C032B-3092-0A6F-96B7-C975D80548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E666F-04DD-4647-8468-2AC369606D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25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DCBBB8B-A2BD-A5F2-0CAF-81CB2B5FDF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A684DA-746E-6AC0-A110-169D0FBFD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B322897-1391-9C25-5590-F1BEB6EA70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64543-86F4-B34B-ABD9-8720B9565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734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25F0E08-DB35-7C1F-4DB0-4390ED961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5174987-9B74-1C2A-07C7-E5BA7ED885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2B1CDCC-0ACE-4E9D-9900-FA5920F084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462B20-BA1F-D44D-A8B5-0388F647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07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45C00E-5DBC-4A60-4F11-F67DEF8ED9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59830A-4961-3782-F6B3-88B909E12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643716-3D5E-63AF-1F3E-C4C11D7A1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92D5F-1C63-1B44-85F7-2270218370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68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6A6A59-9AC8-0CEB-7B93-EAB32FEA0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E5736E-21A7-07E5-E53F-9E4A8F8BC2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B31659-8AAE-FF2C-AF0B-3479AB4AA6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003EB-5743-6340-961E-168CA2F133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47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2400C88-7B80-C360-99C3-AB70C4619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D491F7-E6D4-92B7-BFB3-E763FC718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90362D-D2BD-B745-A7CE-3EE226DE78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BEACA1-2729-7549-B3CE-718D3C3B93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3B7774-88B5-4640-B09B-30DB9CFE04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C0E609B-776C-5048-8E51-332332FC04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16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228600"/>
            <a:ext cx="9144000" cy="6400800"/>
          </a:xfrm>
        </p:spPr>
        <p:txBody>
          <a:bodyPr anchor="ctr"/>
          <a:lstStyle/>
          <a:p>
            <a:r>
              <a:rPr lang="en-US" altLang="en-US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KNOWING GOD’S WILL:  </a:t>
            </a: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THE ROLE OF PRAYER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Gary T. </a:t>
            </a:r>
            <a:r>
              <a:rPr lang="en-US" altLang="en-US" dirty="0" err="1">
                <a:solidFill>
                  <a:srgbClr val="FF9933"/>
                </a:solidFill>
              </a:rPr>
              <a:t>Meadors</a:t>
            </a:r>
            <a:r>
              <a:rPr lang="en-US" altLang="en-US" dirty="0">
                <a:solidFill>
                  <a:srgbClr val="FF9933"/>
                </a:solidFill>
              </a:rPr>
              <a:t>, Th.D.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sz="5400" b="1" dirty="0">
                <a:solidFill>
                  <a:srgbClr val="FF9933"/>
                </a:solidFill>
              </a:rPr>
              <a:t>PRAYER [GM 14]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6A629-58FC-A834-9FDA-C0081E30A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745067"/>
          </a:xfrm>
        </p:spPr>
        <p:txBody>
          <a:bodyPr/>
          <a:lstStyle/>
          <a:p>
            <a:r>
              <a:rPr lang="en-US" dirty="0">
                <a:solidFill>
                  <a:srgbClr val="FF9933"/>
                </a:solidFill>
              </a:rPr>
              <a:t>TEXTS FOR REFLECTION...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24405-F77D-EEA3-F2C3-C81EB72F7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266" y="931333"/>
            <a:ext cx="11802534" cy="592666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Only twice is prayer and “will of God” linguistically linked: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The Lord’s Prayer (Matt  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 and 1 John 5:14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Prayer “promises” ... Ask anything and you’ll get it?? (only 3 </a:t>
            </a:r>
            <a:r>
              <a:rPr lang="en-US" dirty="0" err="1">
                <a:solidFill>
                  <a:schemeClr val="bg1"/>
                </a:solidFill>
              </a:rPr>
              <a:t>xs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John 14:14	Both John texts are addressed to disciples in Upper Room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John 16:23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1 John 5:14	“ask anything according to his will”  ...conditional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JESUS  ... Not my will, but thine be done (Lk 22:42; cf. Heb 10:7) </a:t>
            </a: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... I came to do your will (Heb 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PAUL  2 Cor 12:9	 ... “NO”, my grace is sufficient...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90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F5DE0-001C-EB4B-E62E-D500A4B69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100667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TEXTS FOR REFLECTION...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3D2E-FF81-D4F1-09BC-EC62102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100667"/>
            <a:ext cx="11734800" cy="575733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JESUS </a:t>
            </a:r>
          </a:p>
          <a:p>
            <a:pPr marL="457200" lvl="1" indent="0" eaLnBrk="1" hangingPunct="1"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 ... Not my will, but thine be done (Lk 22:42)</a:t>
            </a:r>
          </a:p>
          <a:p>
            <a:pPr marL="457200" lvl="1" indent="0" eaLnBrk="1" hangingPunct="1"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	... I came to do your will (Heb 10:7)</a:t>
            </a:r>
          </a:p>
          <a:p>
            <a:pPr marL="514350" indent="-457200"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PAUL	...2 Cor 12:8-9  </a:t>
            </a:r>
            <a:r>
              <a:rPr lang="en-US" b="1" baseline="30000" dirty="0">
                <a:solidFill>
                  <a:srgbClr val="006699"/>
                </a:solidFill>
                <a:effectLst/>
                <a:latin typeface="Helvetica Neue" panose="02000503000000020004" pitchFamily="2" charset="0"/>
              </a:rPr>
              <a:t>8</a:t>
            </a:r>
            <a:r>
              <a:rPr lang="en-US" dirty="0">
                <a:solidFill>
                  <a:srgbClr val="393939"/>
                </a:solidFill>
                <a:effectLst/>
                <a:latin typeface="Helvetica Neue Light" panose="02000403000000020004" pitchFamily="2" charset="0"/>
              </a:rPr>
              <a:t> 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Concerning this thing I besought the Lord thrice, that it might depart from me. </a:t>
            </a:r>
            <a:r>
              <a:rPr lang="en-US" b="1" baseline="30000" dirty="0">
                <a:solidFill>
                  <a:schemeClr val="bg1"/>
                </a:solidFill>
                <a:effectLst/>
                <a:latin typeface="Helvetica Neue" panose="02000503000000020004" pitchFamily="2" charset="0"/>
              </a:rPr>
              <a:t>9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 And he hath said unto me, </a:t>
            </a:r>
            <a:r>
              <a:rPr lang="en-US" dirty="0">
                <a:solidFill>
                  <a:srgbClr val="FF2500"/>
                </a:solidFill>
                <a:effectLst/>
                <a:latin typeface="Helvetica Neue Light" panose="02000403000000020004" pitchFamily="2" charset="0"/>
              </a:rPr>
              <a:t>My grace is sufficient for thee: for my power is made perfect in weakness. 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Most gladly therefore will I rather glory in my weaknesses, that the power of Christ may </a:t>
            </a:r>
            <a:r>
              <a:rPr lang="en-US" baseline="30000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4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rest upon me. </a:t>
            </a:r>
            <a:r>
              <a:rPr lang="en-US" b="1" baseline="30000" dirty="0">
                <a:solidFill>
                  <a:schemeClr val="bg1"/>
                </a:solidFill>
                <a:effectLst/>
                <a:latin typeface="Helvetica Neue" panose="02000503000000020004" pitchFamily="2" charset="0"/>
              </a:rPr>
              <a:t>10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 Wherefore I take pleasure in weaknesses, in injuries, in necessities, in persecutions, in distresses, for Christ’s sake: for when I am weak, then am I strong.</a:t>
            </a:r>
          </a:p>
          <a:p>
            <a:pPr marL="457200" lvl="1" indent="0" eaLnBrk="1" hangingPunct="1">
              <a:buNone/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9779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78A35-B9B1-44EF-D960-C8346449C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028700"/>
          </a:xfrm>
        </p:spPr>
        <p:txBody>
          <a:bodyPr/>
          <a:lstStyle/>
          <a:p>
            <a:r>
              <a:rPr lang="en-US" dirty="0">
                <a:solidFill>
                  <a:srgbClr val="FF9933"/>
                </a:solidFill>
              </a:rPr>
              <a:t>TEXTS TO EXPLAIN...continued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7ED3C-4D71-837F-B009-7A6C0AAC8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1028699"/>
            <a:ext cx="11446933" cy="582930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Jesus and Paul both experienced unanswered prayer.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“Accepting God’s sovereign will in the outcome of our prayers is our greatest expression of faith.” (</a:t>
            </a:r>
            <a:r>
              <a:rPr lang="en-US" dirty="0" err="1">
                <a:solidFill>
                  <a:schemeClr val="bg1"/>
                </a:solidFill>
              </a:rPr>
              <a:t>Meadors</a:t>
            </a:r>
            <a:r>
              <a:rPr lang="en-US" dirty="0">
                <a:solidFill>
                  <a:schemeClr val="bg1"/>
                </a:solidFill>
              </a:rPr>
              <a:t>, 188-189)</a:t>
            </a:r>
          </a:p>
          <a:p>
            <a:r>
              <a:rPr lang="en-US" dirty="0">
                <a:solidFill>
                  <a:schemeClr val="bg1"/>
                </a:solidFill>
              </a:rPr>
              <a:t>Romans 8:26-27  	...	Spirit translates prayer for us!!</a:t>
            </a:r>
          </a:p>
          <a:p>
            <a:r>
              <a:rPr lang="en-US" dirty="0">
                <a:solidFill>
                  <a:schemeClr val="bg1"/>
                </a:solidFill>
              </a:rPr>
              <a:t>Other texts: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Matt 7:7-12;18:15-20...	Cf. 18:1 Disciples; 18:18-20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John 14:14; 16:23	...	See Slide 3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1 John 5:14		...	See Slide 3</a:t>
            </a:r>
          </a:p>
          <a:p>
            <a:r>
              <a:rPr lang="en-US" dirty="0">
                <a:solidFill>
                  <a:schemeClr val="bg1"/>
                </a:solidFill>
              </a:rPr>
              <a:t>Cf. James 1:5-8	...	Prayer for wisdom ... Watch context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019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0755F-4537-336B-CC2A-93C83CC81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752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PROPOSITIONS ABOUT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927F0-A4FF-7BEE-5AA3-67665663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25600"/>
            <a:ext cx="10363200" cy="4659086"/>
          </a:xfrm>
        </p:spPr>
        <p:txBody>
          <a:bodyPr/>
          <a:lstStyle/>
          <a:p>
            <a:r>
              <a:rPr lang="en-US" sz="4400" dirty="0">
                <a:solidFill>
                  <a:srgbClr val="FFFF00"/>
                </a:solidFill>
              </a:rPr>
              <a:t>See Notes </a:t>
            </a:r>
            <a:r>
              <a:rPr lang="en-US" sz="4400" dirty="0">
                <a:solidFill>
                  <a:schemeClr val="bg1"/>
                </a:solidFill>
              </a:rPr>
              <a:t>and...</a:t>
            </a:r>
            <a:endParaRPr lang="en-US" sz="4400" dirty="0">
              <a:solidFill>
                <a:srgbClr val="FFFF00"/>
              </a:solidFill>
            </a:endParaRPr>
          </a:p>
          <a:p>
            <a:r>
              <a:rPr lang="en-US" sz="4400" dirty="0" err="1">
                <a:solidFill>
                  <a:schemeClr val="bg1"/>
                </a:solidFill>
              </a:rPr>
              <a:t>Meadors</a:t>
            </a:r>
            <a:r>
              <a:rPr lang="en-US" sz="4400" dirty="0">
                <a:solidFill>
                  <a:schemeClr val="bg1"/>
                </a:solidFill>
              </a:rPr>
              <a:t>’ DMGW, </a:t>
            </a:r>
            <a:r>
              <a:rPr lang="en-US" sz="4400" dirty="0" err="1">
                <a:solidFill>
                  <a:schemeClr val="bg1"/>
                </a:solidFill>
              </a:rPr>
              <a:t>ch.</a:t>
            </a:r>
            <a:r>
              <a:rPr lang="en-US" sz="4400" dirty="0">
                <a:solidFill>
                  <a:schemeClr val="bg1"/>
                </a:solidFill>
              </a:rPr>
              <a:t> 10, “Prayer and God’s Will.”</a:t>
            </a:r>
          </a:p>
          <a:p>
            <a:r>
              <a:rPr lang="en-US" sz="4400" dirty="0" err="1">
                <a:solidFill>
                  <a:schemeClr val="bg1"/>
                </a:solidFill>
              </a:rPr>
              <a:t>Meadors</a:t>
            </a:r>
            <a:r>
              <a:rPr lang="en-US" sz="4400" dirty="0">
                <a:solidFill>
                  <a:schemeClr val="bg1"/>
                </a:solidFill>
              </a:rPr>
              <a:t>’ article, “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4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Bible and Prayer, ”Chapter 1 in </a:t>
            </a:r>
            <a:r>
              <a:rPr lang="en-US" sz="44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Giving Ourselves to Prayer</a:t>
            </a:r>
            <a:r>
              <a:rPr lang="en-US" sz="4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4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PrayerShop</a:t>
            </a:r>
            <a:r>
              <a:rPr lang="en-US" sz="4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Publishing, 2008), is attached.</a:t>
            </a:r>
          </a:p>
        </p:txBody>
      </p:sp>
    </p:spTree>
    <p:extLst>
      <p:ext uri="{BB962C8B-B14F-4D97-AF65-F5344CB8AC3E}">
        <p14:creationId xmlns:p14="http://schemas.microsoft.com/office/powerpoint/2010/main" val="11226474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14569</TotalTime>
  <Words>430</Words>
  <Application>Microsoft Macintosh PowerPoint</Application>
  <PresentationFormat>Widescreen</PresentationFormat>
  <Paragraphs>35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Calibri</vt:lpstr>
      <vt:lpstr>Helvetica Neue</vt:lpstr>
      <vt:lpstr>Helvetica Neue Light</vt:lpstr>
      <vt:lpstr>Times New Roman</vt:lpstr>
      <vt:lpstr>Default Design</vt:lpstr>
      <vt:lpstr>BiblicalELearning.org  KNOWING GOD’S WILL:   THE ROLE OF PRAYER  Gary T. Meadors, Th.D.  PRAYER [GM 14] </vt:lpstr>
      <vt:lpstr>TEXTS FOR REFLECTION...</vt:lpstr>
      <vt:lpstr>TEXTS FOR REFLECTION...</vt:lpstr>
      <vt:lpstr>TEXTS TO EXPLAIN...continued</vt:lpstr>
      <vt:lpstr>PROPOSITIONS ABOUT PRAYER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5</cp:revision>
  <cp:lastPrinted>2024-12-24T15:32:45Z</cp:lastPrinted>
  <dcterms:created xsi:type="dcterms:W3CDTF">2024-06-20T17:09:40Z</dcterms:created>
  <dcterms:modified xsi:type="dcterms:W3CDTF">2024-12-24T16:28:33Z</dcterms:modified>
</cp:coreProperties>
</file>