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7" r:id="rId2"/>
    <p:sldId id="390" r:id="rId3"/>
    <p:sldId id="385" r:id="rId4"/>
    <p:sldId id="387" r:id="rId5"/>
    <p:sldId id="388" r:id="rId6"/>
    <p:sldId id="389" r:id="rId7"/>
    <p:sldId id="391" r:id="rId8"/>
    <p:sldId id="38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176"/>
    <p:restoredTop sz="94608"/>
  </p:normalViewPr>
  <p:slideViewPr>
    <p:cSldViewPr snapToGrid="0">
      <p:cViewPr varScale="1">
        <p:scale>
          <a:sx n="96" d="100"/>
          <a:sy n="96" d="100"/>
        </p:scale>
        <p:origin x="21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7A41666-4090-75E6-1D41-3AB21073F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9CC9A8-2C4E-8184-5F85-C6B7438734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75DE4E-1B4A-6EBC-ED9B-EFED744DD2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EF4FFC-08DE-DB46-A131-7105AA7F7C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63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7D190D-D2FF-C45A-4B64-4A8DCC1F0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4CAF6B-9053-7EBD-E479-519888C05C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7013B8-84DD-118B-2BA4-834E84CF8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B707F-18A3-7C46-B0A9-3C7B8E56ED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413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AD8453-D40C-0C47-F24E-0AC57D3B73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7467E78-2292-BA1A-6C52-76B2A3E621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0F8514-FA6B-EC18-8761-68D96422DC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9A9A5A-D2D1-0C44-8D20-30D87445B5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59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BEB8AF-6ED4-5B80-AC06-F0FAA4955E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259EE7-DF5B-05F4-74B9-654EBBBF62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436FD8-2B1B-E23D-A521-1D2B24C27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5FCAA9-669F-004F-AF84-BFCCEA7EFD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65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A72861-7460-17B0-2938-AE27375D60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C00C45-6E65-23B2-4CE3-AA1867FB6A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8D61C6-B971-C5FB-69AF-68403820C7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39CF8-8DA2-CB47-8C3B-3361D87CE1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45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3BCCB4-CDE4-298F-12CE-CF14F5B6C4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F00EAB-0A9C-72F9-14BE-BFD9E2BD85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6A1002-76D1-8C50-46CB-2E49FF7FCE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D6987-3AE6-3747-B803-CED60470D4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66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EF7BCE5-C840-DC40-A021-BA49FB154B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B359FE-B951-B290-3C15-53212BB0DB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058CBD-A252-DD2F-C79B-CD1E23B80D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795BD5-B785-AC4E-A296-F7148CD649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2678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73A78A-CB22-251B-A77A-B120F48C67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2FF3D0B-BEDF-025D-90A5-3DD5C09F8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F1C032B-3092-0A6F-96B7-C975D80548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CE666F-04DD-4647-8468-2AC369606D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000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DCBBB8B-A2BD-A5F2-0CAF-81CB2B5FDF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1A684DA-746E-6AC0-A110-169D0FBFD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B322897-1391-9C25-5590-F1BEB6EA70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164543-86F4-B34B-ABD9-8720B9565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11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25F0E08-DB35-7C1F-4DB0-4390ED961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174987-9B74-1C2A-07C7-E5BA7ED885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2B1CDCC-0ACE-4E9D-9900-FA5920F084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462B20-BA1F-D44D-A8B5-0388F647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11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45C00E-5DBC-4A60-4F11-F67DEF8ED9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859830A-4961-3782-F6B3-88B909E12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643716-3D5E-63AF-1F3E-C4C11D7A15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692D5F-1C63-1B44-85F7-2270218370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97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6A6A59-9AC8-0CEB-7B93-EAB32FEA0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E5736E-21A7-07E5-E53F-9E4A8F8BC2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B31659-8AAE-FF2C-AF0B-3479AB4AA6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C003EB-5743-6340-961E-168CA2F133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2400C88-7B80-C360-99C3-AB70C4619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DD491F7-E6D4-92B7-BFB3-E763FC718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E90362D-D2BD-B745-A7CE-3EE226DE78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9BEACA1-2729-7549-B3CE-718D3C3B93D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63B7774-88B5-4640-B09B-30DB9CFE04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C0E609B-776C-5048-8E51-332332FC0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21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12011891" cy="6629400"/>
          </a:xfrm>
        </p:spPr>
        <p:txBody>
          <a:bodyPr anchor="ctr"/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SUBJECTIVE DOMAINS: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sz="5400" dirty="0">
                <a:solidFill>
                  <a:srgbClr val="FF9933"/>
                </a:solidFill>
              </a:rPr>
              <a:t>THE ROLE OF PROVIDENCE </a:t>
            </a:r>
            <a:br>
              <a:rPr lang="en-US" altLang="en-US" sz="5400" dirty="0">
                <a:solidFill>
                  <a:srgbClr val="FF9933"/>
                </a:solidFill>
              </a:rPr>
            </a:br>
            <a:r>
              <a:rPr lang="en-US" altLang="en-US" sz="5400" dirty="0">
                <a:solidFill>
                  <a:srgbClr val="FF9933"/>
                </a:solidFill>
              </a:rPr>
              <a:t>[GM 13]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22A2-66BA-E958-E4BD-5DBF116E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143000"/>
          </a:xfrm>
        </p:spPr>
        <p:txBody>
          <a:bodyPr/>
          <a:lstStyle/>
          <a:p>
            <a:r>
              <a:rPr lang="en-US" dirty="0">
                <a:solidFill>
                  <a:srgbClr val="FF9933"/>
                </a:solidFill>
              </a:rPr>
              <a:t>CONTROVERSY OVER </a:t>
            </a:r>
            <a:br>
              <a:rPr lang="en-US" dirty="0">
                <a:solidFill>
                  <a:srgbClr val="FF9933"/>
                </a:solidFill>
              </a:rPr>
            </a:br>
            <a:r>
              <a:rPr lang="en-US" dirty="0">
                <a:solidFill>
                  <a:srgbClr val="FF9933"/>
                </a:solidFill>
              </a:rPr>
              <a:t>THE CONTINUUM OF SOVEREIGNTY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2511C-3217-17BE-E4A7-E2BAB7BCE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28650"/>
            <a:ext cx="12058650" cy="607695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>
                <a:solidFill>
                  <a:srgbClr val="FFFF00"/>
                </a:solidFill>
              </a:rPr>
              <a:t>CLASSICAL VIEW		OPEN THEISM VIEW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olidFill>
                  <a:schemeClr val="bg1"/>
                </a:solidFill>
              </a:rPr>
              <a:t>-----------------------------/\-------------------------------</a:t>
            </a:r>
            <a:r>
              <a:rPr lang="en-US" dirty="0"/>
              <a:t>			</a:t>
            </a:r>
            <a:r>
              <a:rPr lang="en-US" dirty="0">
                <a:solidFill>
                  <a:schemeClr val="bg1"/>
                </a:solidFill>
              </a:rPr>
              <a:t>“HIGH VIEW”			“LOW VIEW”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Augustine, Calvin, J. Edwards		Greg Boyd / John Sanders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God knows / controls  			God does not know &amp; takes Risk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Free will is bound by nature		Total human free will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			*    *    *    *    *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This discussion exceeds our parameters.  See James S. Spiegel, </a:t>
            </a:r>
            <a:r>
              <a:rPr lang="en-US" i="1" dirty="0">
                <a:solidFill>
                  <a:schemeClr val="bg1"/>
                </a:solidFill>
              </a:rPr>
              <a:t>Benefits of Providence:  A New Look at Divine Sovereignty.  </a:t>
            </a:r>
            <a:r>
              <a:rPr lang="en-US" dirty="0">
                <a:solidFill>
                  <a:schemeClr val="bg1"/>
                </a:solidFill>
              </a:rPr>
              <a:t>Crossway, 2005.</a:t>
            </a:r>
            <a:r>
              <a:rPr lang="en-US" i="1" dirty="0">
                <a:solidFill>
                  <a:schemeClr val="bg1"/>
                </a:solidFill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916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itle 1">
            <a:extLst>
              <a:ext uri="{FF2B5EF4-FFF2-40B4-BE49-F238E27FC236}">
                <a16:creationId xmlns:a16="http://schemas.microsoft.com/office/drawing/2014/main" id="{8CD3B3D3-A35C-B13F-6D65-2FA13B990C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9550" y="0"/>
            <a:ext cx="11830050" cy="838200"/>
          </a:xfrm>
        </p:spPr>
        <p:txBody>
          <a:bodyPr/>
          <a:lstStyle/>
          <a:p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PROVIDENCE is God’s irresistible actions...</a:t>
            </a:r>
          </a:p>
        </p:txBody>
      </p:sp>
      <p:sp>
        <p:nvSpPr>
          <p:cNvPr id="126978" name="Content Placeholder 2">
            <a:extLst>
              <a:ext uri="{FF2B5EF4-FFF2-40B4-BE49-F238E27FC236}">
                <a16:creationId xmlns:a16="http://schemas.microsoft.com/office/drawing/2014/main" id="{66435553-3CEC-69DF-FED3-ACBE6A4CB6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838200"/>
            <a:ext cx="12192000" cy="6019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  <a:effectLst/>
                <a:latin typeface="Helvetica Neue" panose="02000503000000020004" pitchFamily="2" charset="0"/>
              </a:rPr>
              <a:t>Deut. 29:29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 The </a:t>
            </a:r>
            <a:r>
              <a:rPr lang="en-US" sz="4400" i="1" dirty="0">
                <a:solidFill>
                  <a:srgbClr val="FFFF00"/>
                </a:solidFill>
                <a:effectLst/>
                <a:latin typeface="Helvetica Neue Light" panose="02000403000000020004" pitchFamily="2" charset="0"/>
              </a:rPr>
              <a:t>secret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 </a:t>
            </a:r>
            <a:r>
              <a:rPr lang="en-US" dirty="0">
                <a:solidFill>
                  <a:srgbClr val="FFFF00"/>
                </a:solidFill>
                <a:effectLst/>
                <a:latin typeface="Helvetica Neue Light" panose="02000403000000020004" pitchFamily="2" charset="0"/>
              </a:rPr>
              <a:t>things belong unto Jehovah 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our God; but </a:t>
            </a:r>
            <a:r>
              <a:rPr lang="en-US" dirty="0">
                <a:solidFill>
                  <a:srgbClr val="FFFF00"/>
                </a:solidFill>
                <a:effectLst/>
                <a:latin typeface="Helvetica Neue Light" panose="02000403000000020004" pitchFamily="2" charset="0"/>
              </a:rPr>
              <a:t>the things that are </a:t>
            </a:r>
            <a:r>
              <a:rPr lang="en-US" sz="4400" i="1" dirty="0">
                <a:solidFill>
                  <a:srgbClr val="FFFF00"/>
                </a:solidFill>
                <a:effectLst/>
                <a:latin typeface="Helvetica Neue Light" panose="02000403000000020004" pitchFamily="2" charset="0"/>
              </a:rPr>
              <a:t>revealed</a:t>
            </a:r>
            <a:r>
              <a:rPr lang="en-US" dirty="0">
                <a:solidFill>
                  <a:srgbClr val="FFFF00"/>
                </a:solidFill>
                <a:effectLst/>
                <a:latin typeface="Helvetica Neue Light" panose="02000403000000020004" pitchFamily="2" charset="0"/>
              </a:rPr>
              <a:t> belong unto us 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and to our children for ever, </a:t>
            </a:r>
            <a:r>
              <a:rPr lang="en-US" dirty="0">
                <a:solidFill>
                  <a:srgbClr val="FFFF00"/>
                </a:solidFill>
                <a:effectLst/>
                <a:latin typeface="Helvetica Neue Light" panose="02000403000000020004" pitchFamily="2" charset="0"/>
              </a:rPr>
              <a:t>that we may do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 all the words of this law.</a:t>
            </a:r>
          </a:p>
          <a:p>
            <a:pPr marL="0" indent="0">
              <a:buNone/>
            </a:pPr>
            <a:r>
              <a:rPr lang="en-US" altLang="en-US" dirty="0">
                <a:solidFill>
                  <a:schemeClr val="bg1"/>
                </a:solidFill>
                <a:latin typeface="Helvetica Neue Light" panose="02000403000000020004" pitchFamily="2" charset="0"/>
                <a:ea typeface="ＭＳ Ｐゴシック" panose="020B0600070205080204" pitchFamily="34" charset="-128"/>
              </a:rPr>
              <a:t>Cf. Job 42:2 (ASV); Isa 46:10</a:t>
            </a: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bg1"/>
                </a:solidFill>
                <a:effectLst/>
                <a:latin typeface="Helvetica Neue" panose="02000503000000020004" pitchFamily="2" charset="0"/>
              </a:rPr>
              <a:t>Amos 3:7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 Surely the Lord Jehovah will do nothing, except he </a:t>
            </a:r>
            <a:r>
              <a:rPr lang="en-US" dirty="0">
                <a:solidFill>
                  <a:srgbClr val="FFFF00"/>
                </a:solidFill>
                <a:effectLst/>
                <a:latin typeface="Helvetica Neue Light" panose="02000403000000020004" pitchFamily="2" charset="0"/>
              </a:rPr>
              <a:t>reveal his secret unto his servants the prophets.</a:t>
            </a: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r>
              <a:rPr lang="en-US" altLang="en-US" b="1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Eph 1:3-14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= one sentence!! (5) ... “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having foreordained us unto adoption”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... (9) 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making known unto us the mystery of his will,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... (11)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 </a:t>
            </a:r>
            <a:r>
              <a:rPr lang="en-US" dirty="0">
                <a:solidFill>
                  <a:srgbClr val="FFFF00"/>
                </a:solidFill>
                <a:effectLst/>
                <a:latin typeface="Helvetica Neue Light" panose="02000403000000020004" pitchFamily="2" charset="0"/>
              </a:rPr>
              <a:t>foreordained according to the purpose of him who worketh all things after the counsel of his will; </a:t>
            </a:r>
            <a:r>
              <a:rPr lang="en-US" dirty="0">
                <a:solidFill>
                  <a:schemeClr val="bg1"/>
                </a:solidFill>
                <a:effectLst/>
                <a:latin typeface="Helvetica Neue Light" panose="02000403000000020004" pitchFamily="2" charset="0"/>
              </a:rPr>
              <a:t>...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effectLst/>
              <a:latin typeface="Helvetica Neue Light" panose="02000403000000020004" pitchFamily="2" charset="0"/>
            </a:endParaRPr>
          </a:p>
          <a:p>
            <a:pPr marL="0" indent="0">
              <a:buNone/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26738-A5E7-4488-E3A5-3FA45DDB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009650"/>
          </a:xfrm>
        </p:spPr>
        <p:txBody>
          <a:bodyPr/>
          <a:lstStyle/>
          <a:p>
            <a:r>
              <a:rPr lang="en-US" dirty="0">
                <a:solidFill>
                  <a:srgbClr val="FF9933"/>
                </a:solidFill>
              </a:rPr>
              <a:t>PROVIDENCE DESCRIBED...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B5213-0D85-0E10-5798-BBA9E9D0A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09650"/>
            <a:ext cx="12192000" cy="58483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DESCRIPTION OF GOD’S “SECRET” ACTIONS ARE AFFIRMED (Texts above etc.).</a:t>
            </a:r>
          </a:p>
          <a:p>
            <a:r>
              <a:rPr lang="en-US" dirty="0">
                <a:solidFill>
                  <a:schemeClr val="bg1"/>
                </a:solidFill>
              </a:rPr>
              <a:t>ACCESS TO GOD’S “SECRET” ACTIONS IS NOT OUR BUSINESS...WE ARE RECIPIENTS.  CONSEQUENTLY WE “MAY” SEE THE RESULTS BUT HAVE NO REAL AUTHORITY TO DECLARE THE REALITY OF HIS ACTIONS.  </a:t>
            </a:r>
            <a:r>
              <a:rPr lang="en-US">
                <a:solidFill>
                  <a:schemeClr val="bg1"/>
                </a:solidFill>
              </a:rPr>
              <a:t>IN ONE </a:t>
            </a:r>
            <a:r>
              <a:rPr lang="en-US" dirty="0">
                <a:solidFill>
                  <a:schemeClr val="bg1"/>
                </a:solidFill>
              </a:rPr>
              <a:t>SENSE, GOD IS BEHIND EVERYTHING, IN ANOTHER, </a:t>
            </a:r>
            <a:r>
              <a:rPr lang="en-US" i="1" dirty="0">
                <a:solidFill>
                  <a:srgbClr val="FFFF00"/>
                </a:solidFill>
              </a:rPr>
              <a:t>GOD USES MANY “MEANS” TO ACHIEVE HIS ENDS.  THIS IS GOD’S BUSINESS.</a:t>
            </a:r>
            <a:r>
              <a:rPr lang="en-US" i="1" dirty="0">
                <a:solidFill>
                  <a:schemeClr val="bg1"/>
                </a:solidFill>
              </a:rPr>
              <a:t>  </a:t>
            </a:r>
            <a:r>
              <a:rPr lang="en-US" dirty="0">
                <a:solidFill>
                  <a:schemeClr val="bg1"/>
                </a:solidFill>
              </a:rPr>
              <a:t>It is not for “us” to figure it out.</a:t>
            </a:r>
            <a:endParaRPr lang="en-US" i="1" dirty="0">
              <a:solidFill>
                <a:srgbClr val="FFFF00"/>
              </a:solidFill>
            </a:endParaRPr>
          </a:p>
          <a:p>
            <a:r>
              <a:rPr lang="en-US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“guides every event in human history, and that he is coordinating all aspects of the cosmos toward a glorious end.” (Spiegel, 9)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17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E1BB-1076-A53C-3565-DA6219B48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5" y="-190500"/>
            <a:ext cx="10363200" cy="1028700"/>
          </a:xfrm>
        </p:spPr>
        <p:txBody>
          <a:bodyPr/>
          <a:lstStyle/>
          <a:p>
            <a:r>
              <a:rPr lang="en-US" dirty="0">
                <a:solidFill>
                  <a:srgbClr val="FF9933"/>
                </a:solidFill>
              </a:rPr>
              <a:t>IMPLICATIONS OF PROVIDENCE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9809D-B1FC-889E-6E9E-D476198BD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381000"/>
            <a:ext cx="11868150" cy="6477000"/>
          </a:xfrm>
        </p:spPr>
        <p:txBody>
          <a:bodyPr/>
          <a:lstStyle/>
          <a:p>
            <a:r>
              <a:rPr lang="en-US" sz="3600" dirty="0">
                <a:solidFill>
                  <a:schemeClr val="bg1"/>
                </a:solidFill>
              </a:rPr>
              <a:t>WE MAY ASSUME GOD IS ALWAYS AT WORK.</a:t>
            </a:r>
          </a:p>
          <a:p>
            <a:r>
              <a:rPr lang="en-US" sz="3600" dirty="0">
                <a:solidFill>
                  <a:schemeClr val="bg1"/>
                </a:solidFill>
              </a:rPr>
              <a:t>WE CANNOT DECLARE AUTHORITATIVELY HIS SECRET WORK.  BUT WE CAN REST IN HIS ARMS.</a:t>
            </a:r>
          </a:p>
          <a:p>
            <a:r>
              <a:rPr lang="en-US" sz="3600" dirty="0">
                <a:solidFill>
                  <a:schemeClr val="bg1"/>
                </a:solidFill>
              </a:rPr>
              <a:t>GOD IS OUR SHEPHERD-KING WITH ALL THE DETAILS OF THESE METAPHORS.</a:t>
            </a:r>
          </a:p>
          <a:p>
            <a:r>
              <a:rPr lang="en-US" sz="3600" dirty="0">
                <a:solidFill>
                  <a:schemeClr val="bg1"/>
                </a:solidFill>
              </a:rPr>
              <a:t>WE ARE TO FOCUS ON GOD’S REVEALED “WILL” (i.e., HIS WORD).  WE ARE JUDGED ON THIS BASIS.</a:t>
            </a:r>
          </a:p>
          <a:p>
            <a:r>
              <a:rPr lang="en-US" sz="3600" dirty="0">
                <a:solidFill>
                  <a:schemeClr val="bg1"/>
                </a:solidFill>
              </a:rPr>
              <a:t>DECLARING GOD’S SOVEREIGN PROVIDENCE IS “EASY,” EXPLAINING ALL OF ITS IMPLICATIONS REQUIRES SERIOUS READING AND RESEARCH JUST TO TOUCH THE HEM OF HIS POWER.</a:t>
            </a:r>
          </a:p>
          <a:p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301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F9820-0E93-A3DE-5859-3F46A0A75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3716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SOME CLASSIC ISSUES FOR REFLECTION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8886C9-E09A-8370-EA8C-8E9AE9307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04950"/>
            <a:ext cx="11887200" cy="520065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TASK OF THIS ”CLASS” IS TO FOCUS ON GOD’S REVEALED WILL.  WE CANNOT PROBE THE DEEPER ISSUES OF PROVIDENCE &amp; SOVEREIGNTY HERE.  THIS IS THE WORK OF PHILOSOPHICAL THEOLOGY.</a:t>
            </a:r>
          </a:p>
          <a:p>
            <a:r>
              <a:rPr lang="en-US" dirty="0">
                <a:solidFill>
                  <a:schemeClr val="bg1"/>
                </a:solidFill>
              </a:rPr>
              <a:t>ISSUES THAT FOREVER CHALLENGE US...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THE “PROBLEM OF EVIL”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THE CHALLENGE OF UNANSWERED PRAYER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SEEMING SILENCE OF GOD (See Sir Robert Anderson, </a:t>
            </a:r>
            <a:r>
              <a:rPr lang="en-US" i="1" dirty="0">
                <a:solidFill>
                  <a:schemeClr val="bg1"/>
                </a:solidFill>
              </a:rPr>
              <a:t>The Silence of God</a:t>
            </a:r>
            <a:r>
              <a:rPr lang="en-US" dirty="0">
                <a:solidFill>
                  <a:schemeClr val="bg1"/>
                </a:solidFill>
              </a:rPr>
              <a:t>).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OUR ‘PUZZELMENT’ OVER LIFE’S REALITY</a:t>
            </a:r>
          </a:p>
        </p:txBody>
      </p:sp>
    </p:spTree>
    <p:extLst>
      <p:ext uri="{BB962C8B-B14F-4D97-AF65-F5344CB8AC3E}">
        <p14:creationId xmlns:p14="http://schemas.microsoft.com/office/powerpoint/2010/main" val="240787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1281A-3AD0-51BC-8FB8-805D4DDD8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9933"/>
                </a:solidFill>
              </a:rPr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19501-056C-060D-0DC3-8A6AABF09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CURRENT STUDY AFFIRMS THE CLASSICAL VIEW OF GOD’S SOVEREIGN-PROVIDENCE.</a:t>
            </a:r>
          </a:p>
          <a:p>
            <a:r>
              <a:rPr lang="en-US" dirty="0">
                <a:solidFill>
                  <a:schemeClr val="bg1"/>
                </a:solidFill>
              </a:rPr>
              <a:t>YOUR CURRENT TEACHER USES “POSITIVE PROVIDENCE” AND “NEGATIVE PROVIDENCE” TO DESCRIBE LIFE (without trying to explain “causality”  NOTE to GM 6, Confession quote).</a:t>
            </a:r>
          </a:p>
          <a:p>
            <a:r>
              <a:rPr lang="en-US" dirty="0">
                <a:solidFill>
                  <a:schemeClr val="bg1"/>
                </a:solidFill>
              </a:rPr>
              <a:t>THE STUDY OF SOV-PROV WILL CHALLENGE YOUR DEEPEST LEVELS OF THINKING.</a:t>
            </a:r>
          </a:p>
        </p:txBody>
      </p:sp>
    </p:spTree>
    <p:extLst>
      <p:ext uri="{BB962C8B-B14F-4D97-AF65-F5344CB8AC3E}">
        <p14:creationId xmlns:p14="http://schemas.microsoft.com/office/powerpoint/2010/main" val="897089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93A5-AB7C-7058-7DD9-4EA7EB20D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" y="-113472"/>
            <a:ext cx="11639550" cy="77608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RESOURCES TO RESEARCH PROVIDENCE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85B6B-51F6-CA4B-E8D7-974F26DDD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69843"/>
            <a:ext cx="12192000" cy="628815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Edwards, Jonathan.  </a:t>
            </a:r>
            <a:r>
              <a:rPr lang="en-US" i="1" dirty="0">
                <a:solidFill>
                  <a:schemeClr val="bg1"/>
                </a:solidFill>
              </a:rPr>
              <a:t>The Works of Jonathan Edwards.</a:t>
            </a:r>
            <a:r>
              <a:rPr lang="en-US" dirty="0">
                <a:solidFill>
                  <a:schemeClr val="bg1"/>
                </a:solidFill>
              </a:rPr>
              <a:t>  B of Truth, 1974.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Elliott, Mark W.  </a:t>
            </a:r>
            <a:r>
              <a:rPr lang="en-US" i="1" dirty="0">
                <a:solidFill>
                  <a:schemeClr val="bg1"/>
                </a:solidFill>
              </a:rPr>
              <a:t>Providence:  A Biblical, Historical, and Theological 	Account.</a:t>
            </a:r>
            <a:r>
              <a:rPr lang="en-US" dirty="0">
                <a:solidFill>
                  <a:schemeClr val="bg1"/>
                </a:solidFill>
              </a:rPr>
              <a:t>  Baker, 2020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Frame, John M.  </a:t>
            </a:r>
            <a:r>
              <a:rPr lang="en-US" i="1" dirty="0">
                <a:solidFill>
                  <a:schemeClr val="bg1"/>
                </a:solidFill>
              </a:rPr>
              <a:t>The Doctrine of God: A Theology of Lordship.  </a:t>
            </a:r>
            <a:r>
              <a:rPr lang="en-US" dirty="0">
                <a:solidFill>
                  <a:schemeClr val="bg1"/>
                </a:solidFill>
              </a:rPr>
              <a:t>P&amp;R, 	2002.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Helm, Paul.  </a:t>
            </a:r>
            <a:r>
              <a:rPr lang="en-US" i="1" dirty="0">
                <a:solidFill>
                  <a:schemeClr val="bg1"/>
                </a:solidFill>
              </a:rPr>
              <a:t>The Providence of God.</a:t>
            </a:r>
            <a:r>
              <a:rPr lang="en-US" dirty="0">
                <a:solidFill>
                  <a:schemeClr val="bg1"/>
                </a:solidFill>
              </a:rPr>
              <a:t>  InterVarsity Press, 1994.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Sanders, John.  </a:t>
            </a:r>
            <a:r>
              <a:rPr lang="en-US" i="1" dirty="0">
                <a:solidFill>
                  <a:schemeClr val="bg1"/>
                </a:solidFill>
              </a:rPr>
              <a:t>The God Who Risks:  A Theology of Providence.  	</a:t>
            </a:r>
            <a:r>
              <a:rPr lang="en-US" dirty="0">
                <a:solidFill>
                  <a:schemeClr val="bg1"/>
                </a:solidFill>
              </a:rPr>
              <a:t>InterVarsity Press, 1998.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Spiegel, James S.  </a:t>
            </a:r>
            <a:r>
              <a:rPr lang="en-US" i="1" dirty="0">
                <a:solidFill>
                  <a:schemeClr val="bg1"/>
                </a:solidFill>
              </a:rPr>
              <a:t>The Benefits of Providence:  A New Look at Divine 	Sovereignty.</a:t>
            </a:r>
            <a:r>
              <a:rPr lang="en-US" dirty="0">
                <a:solidFill>
                  <a:schemeClr val="bg1"/>
                </a:solidFill>
              </a:rPr>
              <a:t>  Crossway, 2005.</a:t>
            </a:r>
          </a:p>
          <a:p>
            <a:pPr marL="0" indent="0">
              <a:buNone/>
            </a:pPr>
            <a:r>
              <a:rPr lang="en-US" dirty="0">
                <a:solidFill>
                  <a:srgbClr val="FFFF00"/>
                </a:solidFill>
              </a:rPr>
              <a:t>See the bibliographies of these sources for fuller research.</a:t>
            </a:r>
          </a:p>
        </p:txBody>
      </p:sp>
    </p:spTree>
    <p:extLst>
      <p:ext uri="{BB962C8B-B14F-4D97-AF65-F5344CB8AC3E}">
        <p14:creationId xmlns:p14="http://schemas.microsoft.com/office/powerpoint/2010/main" val="111984129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1647</TotalTime>
  <Words>751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Calibri</vt:lpstr>
      <vt:lpstr>Helvetica Neue</vt:lpstr>
      <vt:lpstr>Helvetica Neue Light</vt:lpstr>
      <vt:lpstr>Times New Roman</vt:lpstr>
      <vt:lpstr>Default Design</vt:lpstr>
      <vt:lpstr>BiblicalELearning.org  KNOWING GOD’S WILL:   SUBJECTIVE DOMAINS:  Gary T. Meadors, Th.D.  THE ROLE OF PROVIDENCE  [GM 13] </vt:lpstr>
      <vt:lpstr>CONTROVERSY OVER  THE CONTINUUM OF SOVEREIGNTY</vt:lpstr>
      <vt:lpstr>PROVIDENCE is God’s irresistible actions...</vt:lpstr>
      <vt:lpstr>PROVIDENCE DESCRIBED...</vt:lpstr>
      <vt:lpstr>IMPLICATIONS OF PROVIDENCE</vt:lpstr>
      <vt:lpstr>SOME CLASSIC ISSUES FOR REFLECTION</vt:lpstr>
      <vt:lpstr>CONCLUSIONS</vt:lpstr>
      <vt:lpstr>RESOURCES TO RESEARCH PROVIDENCE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7</cp:revision>
  <cp:lastPrinted>2024-07-29T16:56:06Z</cp:lastPrinted>
  <dcterms:created xsi:type="dcterms:W3CDTF">2024-06-20T17:12:20Z</dcterms:created>
  <dcterms:modified xsi:type="dcterms:W3CDTF">2024-07-29T16:57:20Z</dcterms:modified>
</cp:coreProperties>
</file>