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302" r:id="rId2"/>
    <p:sldId id="303" r:id="rId3"/>
    <p:sldId id="377" r:id="rId4"/>
    <p:sldId id="381" r:id="rId5"/>
    <p:sldId id="379" r:id="rId6"/>
    <p:sldId id="307" r:id="rId7"/>
    <p:sldId id="383" r:id="rId8"/>
    <p:sldId id="306" r:id="rId9"/>
    <p:sldId id="382" r:id="rId10"/>
    <p:sldId id="304" r:id="rId11"/>
    <p:sldId id="30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/>
    <p:restoredTop sz="62785"/>
  </p:normalViewPr>
  <p:slideViewPr>
    <p:cSldViewPr snapToGrid="0">
      <p:cViewPr varScale="1">
        <p:scale>
          <a:sx n="68" d="100"/>
          <a:sy n="68" d="100"/>
        </p:scale>
        <p:origin x="35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01314-379F-5141-9A56-F317E6F1F53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DDD93-0651-5140-B3C3-A928603A6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9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446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1DDD93-0651-5140-B3C3-A928603A6F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73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1DDD93-0651-5140-B3C3-A928603A6F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13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77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2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68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09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02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94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52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15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3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58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45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7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12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66E24FBE-4A60-FDCA-0EF7-0CE8C48EB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399" y="0"/>
            <a:ext cx="10381129" cy="2590800"/>
          </a:xfrm>
        </p:spPr>
        <p:txBody>
          <a:bodyPr/>
          <a:lstStyle/>
          <a:p>
            <a:pPr eaLnBrk="1" hangingPunct="1"/>
            <a:b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b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r>
              <a:rPr lang="en-US" altLang="en-US" dirty="0" err="1">
                <a:solidFill>
                  <a:srgbClr val="FF9933"/>
                </a:solidFill>
                <a:ea typeface="ＭＳ Ｐゴシック" panose="020B0600070205080204" pitchFamily="34" charset="-128"/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DISCERNING GOD’S WILL REQUIRES…</a:t>
            </a:r>
            <a:b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  <a:ea typeface="ＭＳ Ｐゴシック" panose="020B0600070205080204" pitchFamily="34" charset="-128"/>
              </a:rPr>
              <a:t>Meadors</a:t>
            </a:r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, Th.D.</a:t>
            </a:r>
            <a:br>
              <a:rPr lang="en-US" altLang="en-US" dirty="0">
                <a:solidFill>
                  <a:srgbClr val="FFCC00"/>
                </a:solidFill>
                <a:ea typeface="ＭＳ Ｐゴシック" panose="020B0600070205080204" pitchFamily="34" charset="-128"/>
              </a:rPr>
            </a:br>
            <a:b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endParaRPr lang="en-US" altLang="en-US" dirty="0">
              <a:solidFill>
                <a:srgbClr val="FF993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F276B9A8-9889-731C-1D33-4AE6817D4C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729" y="2590800"/>
            <a:ext cx="11528612" cy="4267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 dirty="0">
              <a:solidFill>
                <a:srgbClr val="FFCC00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SUBJECTIVE AREAS THAT IMPACT </a:t>
            </a:r>
          </a:p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WORLDVIEW AND VALUES PROCESSING</a:t>
            </a:r>
          </a:p>
          <a:p>
            <a:pPr algn="ctr" eaLnBrk="1" hangingPunct="1">
              <a:buFontTx/>
              <a:buNone/>
            </a:pPr>
            <a:endParaRPr lang="en-US" altLang="en-US" dirty="0">
              <a:solidFill>
                <a:srgbClr val="FFCC00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en-US" altLang="en-US" sz="48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CONSCIENCE (GM 11)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(DMGW Chapter 8)</a:t>
            </a:r>
          </a:p>
          <a:p>
            <a:pPr algn="ctr" eaLnBrk="1" hangingPunct="1">
              <a:buFontTx/>
              <a:buNone/>
            </a:pPr>
            <a:endParaRPr lang="en-US" altLang="en-US" dirty="0">
              <a:solidFill>
                <a:srgbClr val="FFCC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7764" name="Rectangle 4">
            <a:extLst>
              <a:ext uri="{FF2B5EF4-FFF2-40B4-BE49-F238E27FC236}">
                <a16:creationId xmlns:a16="http://schemas.microsoft.com/office/drawing/2014/main" id="{876289A4-4EAA-9773-8E91-16177A38F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75" y="56213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AD7DA-BBD5-54E4-BDF2-ADF3D897E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"/>
            <a:ext cx="10363200" cy="6096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CONSCIENCE OPERATES IN THE MIND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IT IS </a:t>
            </a:r>
            <a:r>
              <a:rPr lang="en-US" dirty="0">
                <a:solidFill>
                  <a:srgbClr val="FFFF00"/>
                </a:solidFill>
              </a:rPr>
              <a:t>THE MONITOR </a:t>
            </a:r>
            <a:r>
              <a:rPr lang="en-US" dirty="0">
                <a:solidFill>
                  <a:schemeClr val="bg1"/>
                </a:solidFill>
              </a:rPr>
              <a:t>OF THE WV&amp;V SET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9" name="Graphic 8" descr="Woman with bangs">
            <a:extLst>
              <a:ext uri="{FF2B5EF4-FFF2-40B4-BE49-F238E27FC236}">
                <a16:creationId xmlns:a16="http://schemas.microsoft.com/office/drawing/2014/main" id="{E960EF75-D19E-7100-16DD-35AD498B1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0540" y="901834"/>
            <a:ext cx="6511636" cy="5860473"/>
          </a:xfrm>
          <a:prstGeom prst="rect">
            <a:avLst/>
          </a:prstGeom>
        </p:spPr>
      </p:pic>
      <p:pic>
        <p:nvPicPr>
          <p:cNvPr id="48" name="Graphic 47" descr="Heart with solid fill">
            <a:extLst>
              <a:ext uri="{FF2B5EF4-FFF2-40B4-BE49-F238E27FC236}">
                <a16:creationId xmlns:a16="http://schemas.microsoft.com/office/drawing/2014/main" id="{233A9F39-6B16-9988-FDD4-37DCEB16E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55312" y="1342102"/>
            <a:ext cx="4423144" cy="4210493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3F13ACFF-627C-6EE7-2C9E-904011093641}"/>
              </a:ext>
            </a:extLst>
          </p:cNvPr>
          <p:cNvSpPr txBox="1"/>
          <p:nvPr/>
        </p:nvSpPr>
        <p:spPr>
          <a:xfrm>
            <a:off x="5252484" y="2613392"/>
            <a:ext cx="18287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     C     C     C</a:t>
            </a:r>
          </a:p>
          <a:p>
            <a:r>
              <a:rPr lang="en-US" dirty="0">
                <a:solidFill>
                  <a:schemeClr val="bg1"/>
                </a:solidFill>
              </a:rPr>
              <a:t>C                     C</a:t>
            </a:r>
          </a:p>
          <a:p>
            <a:r>
              <a:rPr lang="en-US" dirty="0">
                <a:solidFill>
                  <a:schemeClr val="bg1"/>
                </a:solidFill>
              </a:rPr>
              <a:t>C </a:t>
            </a:r>
            <a:r>
              <a:rPr lang="en-US" sz="2800" dirty="0">
                <a:solidFill>
                  <a:schemeClr val="bg1"/>
                </a:solidFill>
              </a:rPr>
              <a:t>WV&amp;V</a:t>
            </a:r>
            <a:r>
              <a:rPr lang="en-US" dirty="0">
                <a:solidFill>
                  <a:schemeClr val="bg1"/>
                </a:solidFill>
              </a:rPr>
              <a:t> C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   C                       C</a:t>
            </a:r>
          </a:p>
          <a:p>
            <a:r>
              <a:rPr lang="en-US" dirty="0">
                <a:solidFill>
                  <a:schemeClr val="bg1"/>
                </a:solidFill>
              </a:rPr>
              <a:t>C   C  C  C C C C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2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12649-0605-58F2-4F7B-73C365909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95" y="1"/>
            <a:ext cx="11564470" cy="7028328"/>
          </a:xfrm>
        </p:spPr>
        <p:txBody>
          <a:bodyPr/>
          <a:lstStyle/>
          <a:p>
            <a:r>
              <a:rPr lang="en-US" sz="5200" dirty="0">
                <a:solidFill>
                  <a:schemeClr val="bg1"/>
                </a:solidFill>
              </a:rPr>
              <a:t>CONSCIENCE </a:t>
            </a:r>
            <a:r>
              <a:rPr lang="en-US" sz="5200" dirty="0">
                <a:solidFill>
                  <a:srgbClr val="FFFF00"/>
                </a:solidFill>
              </a:rPr>
              <a:t>DOES NOT </a:t>
            </a:r>
            <a:r>
              <a:rPr lang="en-US" sz="5200" dirty="0">
                <a:solidFill>
                  <a:schemeClr val="bg1"/>
                </a:solidFill>
              </a:rPr>
              <a:t>CREATE YOUR WV&amp;V SET</a:t>
            </a:r>
          </a:p>
          <a:p>
            <a:r>
              <a:rPr lang="en-US" sz="5200" dirty="0">
                <a:solidFill>
                  <a:schemeClr val="bg1"/>
                </a:solidFill>
              </a:rPr>
              <a:t>CONSCIENCE </a:t>
            </a:r>
            <a:r>
              <a:rPr lang="en-US" sz="5200" dirty="0">
                <a:solidFill>
                  <a:srgbClr val="FFFF00"/>
                </a:solidFill>
              </a:rPr>
              <a:t>IS A</a:t>
            </a:r>
            <a:r>
              <a:rPr lang="en-US" sz="5200" dirty="0">
                <a:solidFill>
                  <a:schemeClr val="bg1"/>
                </a:solidFill>
              </a:rPr>
              <a:t> </a:t>
            </a:r>
            <a:r>
              <a:rPr lang="en-US" sz="5200" dirty="0">
                <a:solidFill>
                  <a:srgbClr val="FFFF00"/>
                </a:solidFill>
              </a:rPr>
              <a:t>WITNESS</a:t>
            </a:r>
            <a:r>
              <a:rPr lang="en-US" sz="5200" dirty="0">
                <a:solidFill>
                  <a:schemeClr val="bg1"/>
                </a:solidFill>
              </a:rPr>
              <a:t> TO OUR WV/V</a:t>
            </a:r>
          </a:p>
          <a:p>
            <a:r>
              <a:rPr lang="en-US" sz="5200" dirty="0">
                <a:solidFill>
                  <a:schemeClr val="bg1"/>
                </a:solidFill>
              </a:rPr>
              <a:t>CONSCIENCE MERELY </a:t>
            </a:r>
            <a:r>
              <a:rPr lang="en-US" sz="5200" dirty="0">
                <a:solidFill>
                  <a:srgbClr val="FFFF00"/>
                </a:solidFill>
              </a:rPr>
              <a:t>MONITORS</a:t>
            </a:r>
            <a:r>
              <a:rPr lang="en-US" sz="5200" dirty="0">
                <a:solidFill>
                  <a:schemeClr val="bg1"/>
                </a:solidFill>
              </a:rPr>
              <a:t> OUR WV/V WHICH WE OWN, RECOGNIZE AND APPLY (F.F. Bruce)</a:t>
            </a:r>
          </a:p>
        </p:txBody>
      </p:sp>
    </p:spTree>
    <p:extLst>
      <p:ext uri="{BB962C8B-B14F-4D97-AF65-F5344CB8AC3E}">
        <p14:creationId xmlns:p14="http://schemas.microsoft.com/office/powerpoint/2010/main" val="9217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59F3-26B9-026D-9B71-50CE0A6B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279" y="0"/>
            <a:ext cx="10363200" cy="1143000"/>
          </a:xfrm>
        </p:spPr>
        <p:txBody>
          <a:bodyPr/>
          <a:lstStyle/>
          <a:p>
            <a:r>
              <a:rPr lang="en-US" sz="4800" dirty="0">
                <a:solidFill>
                  <a:srgbClr val="FFC000"/>
                </a:solidFill>
              </a:rPr>
              <a:t>CONSCIENCE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BBA0C-B6BC-6E9D-B462-D4A331A86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956930"/>
            <a:ext cx="10363200" cy="590107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STEROTYPES ABOUT “CONSCIENCE”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DOMAIN OF CONSCIENCE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DEFINITION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BIBLICAL FOCUS ON CONSCIENCE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READ MEADORS’ </a:t>
            </a:r>
            <a:r>
              <a:rPr lang="en-US" dirty="0">
                <a:solidFill>
                  <a:srgbClr val="FFFF00"/>
                </a:solidFill>
              </a:rPr>
              <a:t>ARTICLE</a:t>
            </a:r>
            <a:r>
              <a:rPr lang="en-US" dirty="0">
                <a:solidFill>
                  <a:schemeClr val="bg1"/>
                </a:solidFill>
              </a:rPr>
              <a:t> PROVIDED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RETRIEVE MEADORS </a:t>
            </a:r>
            <a:r>
              <a:rPr lang="en-US" dirty="0">
                <a:solidFill>
                  <a:srgbClr val="FFFF00"/>
                </a:solidFill>
              </a:rPr>
              <a:t>NOTES</a:t>
            </a:r>
            <a:r>
              <a:rPr lang="en-US" dirty="0">
                <a:solidFill>
                  <a:schemeClr val="bg1"/>
                </a:solidFill>
              </a:rPr>
              <a:t> ON CONSCIENCE FOR THIS LECTURE [</a:t>
            </a:r>
            <a:r>
              <a:rPr lang="en-US" dirty="0">
                <a:solidFill>
                  <a:srgbClr val="FFFF00"/>
                </a:solidFill>
              </a:rPr>
              <a:t>GM 11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588045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">
            <a:extLst>
              <a:ext uri="{FF2B5EF4-FFF2-40B4-BE49-F238E27FC236}">
                <a16:creationId xmlns:a16="http://schemas.microsoft.com/office/drawing/2014/main" id="{458868A9-A41C-00E1-6440-6F8836C4B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7772400" cy="1447800"/>
          </a:xfrm>
        </p:spPr>
        <p:txBody>
          <a:bodyPr/>
          <a:lstStyle/>
          <a:p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STEREOTYPES OF CONSCIENCE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3EBC6-AA1C-F396-CC07-3A5B71CE6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965" y="1600200"/>
            <a:ext cx="10363200" cy="5105400"/>
          </a:xfrm>
        </p:spPr>
        <p:txBody>
          <a:bodyPr/>
          <a:lstStyle/>
          <a:p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CONSCIENCE IS AN AUDIENCE ROOM FOR THE DIRECT COMMUNICATION OF GOD OR THE DEVIL…I JUST DO WHAT THE LITTLE VOICES TELL ME TO DO!</a:t>
            </a:r>
          </a:p>
          <a:p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CONSCIENCE IS A CREATED CAPACITY FOR SELF-REFLECTION…IT IS OURSELF TALKING TO OURSELF! …INTERNAL VALUES SPEECH.</a:t>
            </a:r>
          </a:p>
          <a:p>
            <a:endParaRPr lang="en-US" altLang="en-US" dirty="0">
              <a:solidFill>
                <a:srgbClr val="FFFFFF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le 1">
            <a:extLst>
              <a:ext uri="{FF2B5EF4-FFF2-40B4-BE49-F238E27FC236}">
                <a16:creationId xmlns:a16="http://schemas.microsoft.com/office/drawing/2014/main" id="{7A110D47-14FA-CF92-5999-A063B846D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7772400" cy="10668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REFLECT ON....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528C-2298-8DA2-C345-8FDBAFEC3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143000"/>
            <a:ext cx="10668000" cy="5486400"/>
          </a:xfrm>
        </p:spPr>
        <p:txBody>
          <a:bodyPr/>
          <a:lstStyle/>
          <a:p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TRUE OR FALSE:  “LET CONSCIENCE BE YOUR GUIDE.”</a:t>
            </a:r>
          </a:p>
          <a:p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LUTHER? ... It is neither right nor safe to go against one’s conscience, here I stand... </a:t>
            </a:r>
          </a:p>
          <a:p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CONSCIENCE CAN ONLY WITNESS TO WHAT EXISTS…IT IS NOT A LAWGIVER.</a:t>
            </a:r>
          </a:p>
          <a:p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CONSCIENCE IS THE INTERNAL VOICE OF SELF-REFLECTION.</a:t>
            </a:r>
          </a:p>
          <a:p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CONSCIENCE GOES AS THE VALUES GO (e.g. Paul, billiards and people)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1A6EB222-9815-DA34-C6CE-EAF739881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20574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DOMAIN OF CONSCIENCE: 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Internal Critical Self-Awareness, An Internal Witness to WV and Values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7CF5993D-ED7A-5E7D-062C-F54E7DADE4E9}"/>
              </a:ext>
            </a:extLst>
          </p:cNvPr>
          <p:cNvGrpSpPr>
            <a:grpSpLocks/>
          </p:cNvGrpSpPr>
          <p:nvPr/>
        </p:nvGrpSpPr>
        <p:grpSpPr bwMode="auto">
          <a:xfrm>
            <a:off x="4114801" y="2320926"/>
            <a:ext cx="2776538" cy="4384676"/>
            <a:chOff x="1824" y="1174"/>
            <a:chExt cx="1749" cy="2762"/>
          </a:xfrm>
        </p:grpSpPr>
        <p:sp>
          <p:nvSpPr>
            <p:cNvPr id="120846" name="AutoShape 5">
              <a:extLst>
                <a:ext uri="{FF2B5EF4-FFF2-40B4-BE49-F238E27FC236}">
                  <a16:creationId xmlns:a16="http://schemas.microsoft.com/office/drawing/2014/main" id="{258A56F7-F939-E18A-0AEE-1D73875D3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1" y="1174"/>
              <a:ext cx="1063" cy="68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32 w 21600"/>
                <a:gd name="T13" fmla="*/ 2269 h 21600"/>
                <a:gd name="T14" fmla="*/ 16548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0840" name="Line 7">
              <a:extLst>
                <a:ext uri="{FF2B5EF4-FFF2-40B4-BE49-F238E27FC236}">
                  <a16:creationId xmlns:a16="http://schemas.microsoft.com/office/drawing/2014/main" id="{DBC5F6FE-97C5-6EC3-7830-2677239E54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1929"/>
              <a:ext cx="93" cy="15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20841" name="Line 8">
              <a:extLst>
                <a:ext uri="{FF2B5EF4-FFF2-40B4-BE49-F238E27FC236}">
                  <a16:creationId xmlns:a16="http://schemas.microsoft.com/office/drawing/2014/main" id="{6E94D8CB-F3D5-D401-1DA4-52EACFA547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0842" name="Line 9">
              <a:extLst>
                <a:ext uri="{FF2B5EF4-FFF2-40B4-BE49-F238E27FC236}">
                  <a16:creationId xmlns:a16="http://schemas.microsoft.com/office/drawing/2014/main" id="{A7056B8C-A202-173A-109E-4858027274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0843" name="Line 10">
              <a:extLst>
                <a:ext uri="{FF2B5EF4-FFF2-40B4-BE49-F238E27FC236}">
                  <a16:creationId xmlns:a16="http://schemas.microsoft.com/office/drawing/2014/main" id="{DAEF69F0-E54C-664C-49F5-125CF932C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067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0844" name="AutoShape 11">
              <a:extLst>
                <a:ext uri="{FF2B5EF4-FFF2-40B4-BE49-F238E27FC236}">
                  <a16:creationId xmlns:a16="http://schemas.microsoft.com/office/drawing/2014/main" id="{4B491544-069D-C325-5658-718C2188E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0845" name="AutoShape 12">
              <a:extLst>
                <a:ext uri="{FF2B5EF4-FFF2-40B4-BE49-F238E27FC236}">
                  <a16:creationId xmlns:a16="http://schemas.microsoft.com/office/drawing/2014/main" id="{9402EC8B-E4AE-D9FF-F063-891963A50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87405" name="Text Box 13">
            <a:extLst>
              <a:ext uri="{FF2B5EF4-FFF2-40B4-BE49-F238E27FC236}">
                <a16:creationId xmlns:a16="http://schemas.microsoft.com/office/drawing/2014/main" id="{5EABDA18-FC53-7200-758A-9D5A5C653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2514601"/>
            <a:ext cx="119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DATA</a:t>
            </a: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87406" name="Text Box 14">
            <a:extLst>
              <a:ext uri="{FF2B5EF4-FFF2-40B4-BE49-F238E27FC236}">
                <a16:creationId xmlns:a16="http://schemas.microsoft.com/office/drawing/2014/main" id="{427F5E8C-C2E6-2DD0-CDA6-D82E0BDF4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438401"/>
            <a:ext cx="1943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MEANING</a:t>
            </a:r>
            <a:endParaRPr lang="en-US" altLang="en-US" sz="2800" b="1"/>
          </a:p>
        </p:txBody>
      </p:sp>
      <p:sp>
        <p:nvSpPr>
          <p:cNvPr id="187407" name="Text Box 15">
            <a:extLst>
              <a:ext uri="{FF2B5EF4-FFF2-40B4-BE49-F238E27FC236}">
                <a16:creationId xmlns:a16="http://schemas.microsoft.com/office/drawing/2014/main" id="{20B60CA6-A21E-27C9-14F5-C511B30CC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43840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Conscience</a:t>
            </a:r>
            <a:endParaRPr lang="en-US" altLang="en-US" sz="2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  <p:bldP spid="187405" grpId="0"/>
      <p:bldP spid="187406" grpId="0"/>
      <p:bldP spid="1874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E1F11-BD59-A7BF-6804-6D7D8F797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97224"/>
            <a:ext cx="10363200" cy="1669675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DEFINITION OF CONSCIENCE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(Composed AFTER research done)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FA863-3BF4-1A02-972A-4AC20C6B3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85365"/>
            <a:ext cx="12192000" cy="5172635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Conscience is a critical inner awareness, a </a:t>
            </a:r>
            <a:r>
              <a:rPr lang="en-US" sz="4000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witness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reference to the norms and values which we recognize and apply.  It </a:t>
            </a:r>
            <a:r>
              <a:rPr lang="en-US" sz="4000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not create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norms and values </a:t>
            </a:r>
            <a:r>
              <a:rPr lang="en-US" sz="4000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merely </a:t>
            </a:r>
            <a:r>
              <a:rPr lang="en-US" sz="4000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responds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our existing "software".  Conscience must be educated/programmed in relation to a critically developed world and life view.  This development for the Christian is rooted in special revelation, the Bible.</a:t>
            </a:r>
            <a:endParaRPr lang="en-US" sz="4000" dirty="0">
              <a:solidFill>
                <a:schemeClr val="bg1"/>
              </a:solidFill>
              <a:effectLst/>
              <a:latin typeface="Courier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4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BC19-CFFB-6DEB-6914-ECC50671B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DOING A BIBLICAL WORD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9E789-6FC5-6B13-E6DD-B075295AE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While “a single word does not a theology make,” it is often one way to start thinking about a term and its meaning. </a:t>
            </a:r>
          </a:p>
          <a:p>
            <a:r>
              <a:rPr lang="en-US" dirty="0">
                <a:solidFill>
                  <a:srgbClr val="FFFF00"/>
                </a:solidFill>
              </a:rPr>
              <a:t>In your notes, I have included a data base for you to do your own thinking about the “usage” of the term conscience.  </a:t>
            </a:r>
            <a:r>
              <a:rPr lang="en-US" dirty="0">
                <a:solidFill>
                  <a:schemeClr val="bg1"/>
                </a:solidFill>
              </a:rPr>
              <a:t>Do so before you read my article and hear my lecture, then compare your results to mine.</a:t>
            </a:r>
          </a:p>
        </p:txBody>
      </p:sp>
    </p:spTree>
    <p:extLst>
      <p:ext uri="{BB962C8B-B14F-4D97-AF65-F5344CB8AC3E}">
        <p14:creationId xmlns:p14="http://schemas.microsoft.com/office/powerpoint/2010/main" val="3948218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E81A1-A305-B61C-8193-F86260E56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CHARCTERISTICS OF CONSCIENCE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6E5EA-8783-A8ED-80B6-FA1AB2B4D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" y="979714"/>
            <a:ext cx="11926389" cy="587828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</a:rPr>
              <a:t>FOLLOW notes during this part of the lecture. </a:t>
            </a:r>
          </a:p>
          <a:p>
            <a:pPr marL="0" indent="0" algn="ctr">
              <a:buNone/>
            </a:pP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rgbClr val="FFFF00"/>
                </a:solidFill>
              </a:rPr>
              <a:t>Bible presents conscience in THREE ways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Conscience is </a:t>
            </a:r>
            <a:r>
              <a:rPr lang="en-US" dirty="0">
                <a:solidFill>
                  <a:srgbClr val="FFFF00"/>
                </a:solidFill>
              </a:rPr>
              <a:t>a God given CAPACITY for self-critique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Conscience is </a:t>
            </a:r>
            <a:r>
              <a:rPr lang="en-US" dirty="0">
                <a:solidFill>
                  <a:srgbClr val="FFFF00"/>
                </a:solidFill>
              </a:rPr>
              <a:t>a WITNESS to the WV&amp;V system </a:t>
            </a:r>
            <a:r>
              <a:rPr lang="en-US" dirty="0">
                <a:solidFill>
                  <a:schemeClr val="bg1"/>
                </a:solidFill>
              </a:rPr>
              <a:t>we recognize and apply.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Conscience is a </a:t>
            </a:r>
            <a:r>
              <a:rPr lang="en-US" dirty="0">
                <a:solidFill>
                  <a:srgbClr val="FFFF00"/>
                </a:solidFill>
              </a:rPr>
              <a:t>MONITOR</a:t>
            </a:r>
            <a:r>
              <a:rPr lang="en-US" dirty="0">
                <a:solidFill>
                  <a:schemeClr val="bg1"/>
                </a:solidFill>
              </a:rPr>
              <a:t> of our thinking in relation to decision making.  Conscience </a:t>
            </a:r>
            <a:r>
              <a:rPr lang="en-US" dirty="0">
                <a:solidFill>
                  <a:srgbClr val="FFFF00"/>
                </a:solidFill>
              </a:rPr>
              <a:t>does NOT provide the REASON for decisions </a:t>
            </a:r>
            <a:r>
              <a:rPr lang="en-US" dirty="0">
                <a:solidFill>
                  <a:schemeClr val="bg1"/>
                </a:solidFill>
              </a:rPr>
              <a:t>but the “red and green” lights of our WV&amp;V system.</a:t>
            </a:r>
          </a:p>
        </p:txBody>
      </p:sp>
    </p:spTree>
    <p:extLst>
      <p:ext uri="{BB962C8B-B14F-4D97-AF65-F5344CB8AC3E}">
        <p14:creationId xmlns:p14="http://schemas.microsoft.com/office/powerpoint/2010/main" val="3504717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1">
            <a:extLst>
              <a:ext uri="{FF2B5EF4-FFF2-40B4-BE49-F238E27FC236}">
                <a16:creationId xmlns:a16="http://schemas.microsoft.com/office/drawing/2014/main" id="{CABAA519-2550-D499-408A-7B80BF22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7772400" cy="97155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CAPACITY… 1 COR 4:4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1883DCD-1319-9855-8ECB-921F71BD10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538486"/>
              </p:ext>
            </p:extLst>
          </p:nvPr>
        </p:nvGraphicFramePr>
        <p:xfrm>
          <a:off x="2133600" y="1371601"/>
          <a:ext cx="7772400" cy="7712075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3510988214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3387880705"/>
                    </a:ext>
                  </a:extLst>
                </a:gridCol>
              </a:tblGrid>
              <a:tr h="771207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I AM 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NOT AWARE OF ANYTHING AGAINST MYSELF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, 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BUT I AM NOT THEREBY ACQUITTED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.  IT IS THE LORD WHO JUDGES ME (NRSV)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MY 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CONSCIENCE IS CLEAR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, 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BUT THAT DOES NOT MAKE ME INNOCENT.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rPr>
                        <a:t>  IT IS THE LORD WHO JUDGES ME (NIV)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6506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581</Words>
  <Application>Microsoft Macintosh PowerPoint</Application>
  <PresentationFormat>Widescreen</PresentationFormat>
  <Paragraphs>61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Calibri</vt:lpstr>
      <vt:lpstr>Courier</vt:lpstr>
      <vt:lpstr>Monotype Sorts</vt:lpstr>
      <vt:lpstr>Times New Roman</vt:lpstr>
      <vt:lpstr>Default Design</vt:lpstr>
      <vt:lpstr>  Biblicalelearning.org DISCERNING GOD’S WILL REQUIRES… Gary T. Meadors, Th.D.  </vt:lpstr>
      <vt:lpstr>CONSCIENCE</vt:lpstr>
      <vt:lpstr>STEREOTYPES OF CONSCIENCE</vt:lpstr>
      <vt:lpstr>REFLECT ON....</vt:lpstr>
      <vt:lpstr>DOMAIN OF CONSCIENCE:   Internal Critical Self-Awareness, An Internal Witness to WV and Values</vt:lpstr>
      <vt:lpstr>DEFINITION OF CONSCIENCE (Composed AFTER research done) </vt:lpstr>
      <vt:lpstr>DOING A BIBLICAL WORD STUDY</vt:lpstr>
      <vt:lpstr>CHARCTERISTICS OF CONSCIENCE</vt:lpstr>
      <vt:lpstr>CAPACITY… 1 COR 4:4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8</cp:revision>
  <cp:lastPrinted>2024-12-20T16:45:22Z</cp:lastPrinted>
  <dcterms:created xsi:type="dcterms:W3CDTF">2024-06-20T14:30:54Z</dcterms:created>
  <dcterms:modified xsi:type="dcterms:W3CDTF">2024-12-20T16:52:09Z</dcterms:modified>
</cp:coreProperties>
</file>