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77" r:id="rId2"/>
    <p:sldId id="350" r:id="rId3"/>
    <p:sldId id="353" r:id="rId4"/>
    <p:sldId id="266" r:id="rId5"/>
    <p:sldId id="347" r:id="rId6"/>
    <p:sldId id="349" r:id="rId7"/>
    <p:sldId id="263" r:id="rId8"/>
    <p:sldId id="354" r:id="rId9"/>
    <p:sldId id="35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647"/>
    <p:restoredTop sz="91377"/>
  </p:normalViewPr>
  <p:slideViewPr>
    <p:cSldViewPr snapToGrid="0">
      <p:cViewPr varScale="1">
        <p:scale>
          <a:sx n="98" d="100"/>
          <a:sy n="98" d="100"/>
        </p:scale>
        <p:origin x="216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2F110-71EF-0548-8139-15DEE71E4DDD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9C342-77CE-7D4A-86AF-BDE4F8C70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66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18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92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32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AFBC9-3E25-35AA-6D96-A300C80A2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5A4421-9A2E-B002-0DA6-7E160ABFC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5561DE-32C2-2846-1164-CB735A675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2B11D-4679-5249-897F-972A3B76A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94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D1183C-08BA-9245-2AAE-85F892C69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D6215-A91B-F46B-8FD5-30A20D12F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3D03CE-C550-11F6-95BA-8B58BFF28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2B85-AA51-F94D-9408-2A1EB516F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611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86804A-C092-495C-EFD1-88B18C406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DDCF5B-296A-F874-9629-80C610130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5B03B5-36D3-B6A2-2CB0-ABC33713C6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2E3F0-F67D-1640-8449-28631ED5E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413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A44672-F6CD-8E45-AF88-99F7A6D21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A9EDFF-A583-B36A-B86C-CF88BF290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BFE77E-0F4A-EB05-4893-874DE48AF8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AF453-56AA-D44D-8136-15431C16D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09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8D28E-2EE3-5FF0-38C5-C6CE9BACD2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FC842C-AF00-C385-0109-767708CA8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F56ED7-EE61-8E9F-A23D-FBC046365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23E3C-0EFC-FD4C-B56A-574DC22F22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824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355A0-F4AC-7954-18BA-A6FA0F3F2F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8C8ED8-A6FE-A5A7-157A-7AFEA30242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CE72D-D88C-5DFE-B81B-49A787C84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47612-CD86-764C-812B-F693076E1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7647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5FFE9-3AA6-C25B-E89D-4BC22D00D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F2E26-65F1-292A-1142-E2986BFB91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23A92A-119C-AE95-D52C-5E3BB5795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04F54-CB90-2D4B-8F37-FCC9C6886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2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C38E87-67D1-FE2C-5F87-2B9BC623CA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394527-4862-2A5E-ABDB-59C027EBF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C7745D-536F-C3BD-A4D1-1D21213D0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A0721-36F4-C84B-A2C0-AE8EDE2B1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94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8CE23C-7B8F-3864-8E13-DEC6785C6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889A4F-F537-625C-5EB2-510924F5A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F4536-2455-3575-0A75-BE5943754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F5148-E167-1748-9635-C65F8AA75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160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EB3B5A-3F4C-C990-3F9F-31FD34532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ED08EC-0D33-7D76-A3E5-A8BDC01FC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822F20-A142-B1CC-F2BC-E36C9F5B6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63D15-7129-9249-921E-41A260C91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045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759A-84E3-6937-16DE-0CF468A7ED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55A80D-D5D0-39AE-4BFF-078A98762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65F734-2DCF-00EC-28B9-9F1BF7630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1D90A-E778-3A48-AF2D-1B114F828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010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36BF7C-9CD7-567C-6EF8-C258B47A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C57C92-B904-4E51-B7FB-A8C429FE4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9B815-4BA8-8D0A-4F64-5D0269B42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EB7EE-E2B4-0544-9C34-7B72BCEC5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10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8E5866-23F3-186F-BEC5-3317D35B5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E58B23-6B6E-819B-11BC-06A17FB05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919DE6-09FB-DCC7-FF76-A0F6B75EF9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C7A8D5-3954-CBD8-6E42-9D37AE6BD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1954E8-F8ED-AFFF-FE56-D9F4C65801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3245A7-BC29-3248-B4C8-D5FCF9FBE5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527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9768247-8A30-6FBE-34C6-476D98596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14528" y="0"/>
            <a:ext cx="11167872" cy="6858000"/>
          </a:xfrm>
        </p:spPr>
        <p:txBody>
          <a:bodyPr anchor="ctr"/>
          <a:lstStyle/>
          <a:p>
            <a:r>
              <a:rPr lang="en-US" altLang="en-US" dirty="0" err="1">
                <a:solidFill>
                  <a:srgbClr val="FF9933"/>
                </a:solidFill>
              </a:rPr>
              <a:t>BiblicalELearning.org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KNOWING GOD’S WILL:  </a:t>
            </a: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PROCESSING WV&amp;V FOR DECISIONS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Gary T. </a:t>
            </a:r>
            <a:r>
              <a:rPr lang="en-US" altLang="en-US" dirty="0" err="1">
                <a:solidFill>
                  <a:srgbClr val="FF9933"/>
                </a:solidFill>
              </a:rPr>
              <a:t>Meadors</a:t>
            </a:r>
            <a:r>
              <a:rPr lang="en-US" altLang="en-US" dirty="0">
                <a:solidFill>
                  <a:srgbClr val="FF9933"/>
                </a:solidFill>
              </a:rPr>
              <a:t>, Th.D.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PROCESSING DECISIONS</a:t>
            </a:r>
            <a:r>
              <a:rPr lang="en-US" altLang="en-US" sz="5400" b="1" dirty="0">
                <a:solidFill>
                  <a:srgbClr val="FF9933"/>
                </a:solidFill>
              </a:rPr>
              <a:t> [GM 10] </a:t>
            </a:r>
            <a:br>
              <a:rPr lang="en-US" altLang="en-US" sz="5400" b="1" dirty="0">
                <a:solidFill>
                  <a:srgbClr val="FF9933"/>
                </a:solidFill>
              </a:rPr>
            </a:br>
            <a:r>
              <a:rPr lang="en-US" altLang="en-US" sz="5400" b="1" dirty="0">
                <a:solidFill>
                  <a:srgbClr val="FF9933"/>
                </a:solidFill>
              </a:rPr>
              <a:t>(Chapter 7 in DMGW)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682BD-8791-A76F-0292-5F48F1E0D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3" y="0"/>
            <a:ext cx="11371384" cy="17526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HOW DOES A WV&amp;V MODEL GUIDE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9AFEC-9AC3-DBDA-4A52-8A7D2B9F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dirty="0">
                <a:solidFill>
                  <a:schemeClr val="bg1"/>
                </a:solidFill>
              </a:rPr>
              <a:t>BECAUSE IT GIVES US A </a:t>
            </a:r>
            <a:r>
              <a:rPr lang="en-US" sz="4400" i="1" dirty="0">
                <a:solidFill>
                  <a:schemeClr val="bg1"/>
                </a:solidFill>
              </a:rPr>
              <a:t>GRID</a:t>
            </a:r>
            <a:r>
              <a:rPr lang="en-US" sz="4400" dirty="0">
                <a:solidFill>
                  <a:schemeClr val="bg1"/>
                </a:solidFill>
              </a:rPr>
              <a:t> BY WHICH WE </a:t>
            </a:r>
            <a:r>
              <a:rPr lang="en-US" sz="4400" i="1" dirty="0">
                <a:solidFill>
                  <a:schemeClr val="bg1"/>
                </a:solidFill>
              </a:rPr>
              <a:t>INTERPRET</a:t>
            </a:r>
            <a:r>
              <a:rPr lang="en-US" sz="4400" dirty="0">
                <a:solidFill>
                  <a:schemeClr val="bg1"/>
                </a:solidFill>
              </a:rPr>
              <a:t> OUR LIFE AND WORLD…IT IS OUR </a:t>
            </a:r>
            <a:r>
              <a:rPr lang="en-US" sz="4400" i="1" dirty="0">
                <a:solidFill>
                  <a:schemeClr val="bg1"/>
                </a:solidFill>
              </a:rPr>
              <a:t>PERCEPTUAL SET </a:t>
            </a:r>
            <a:r>
              <a:rPr lang="en-US" sz="4400" dirty="0">
                <a:solidFill>
                  <a:schemeClr val="bg1"/>
                </a:solidFill>
              </a:rPr>
              <a:t>FROM WHICH MEANING COMES.</a:t>
            </a:r>
          </a:p>
        </p:txBody>
      </p:sp>
    </p:spTree>
    <p:extLst>
      <p:ext uri="{BB962C8B-B14F-4D97-AF65-F5344CB8AC3E}">
        <p14:creationId xmlns:p14="http://schemas.microsoft.com/office/powerpoint/2010/main" val="373832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3FB7965-B77A-320D-3C8C-0E0B933435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Organizing Worldview and Value Set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0FCCA6CD-655B-853C-6CDF-B19D68AE46C6}"/>
              </a:ext>
            </a:extLst>
          </p:cNvPr>
          <p:cNvGrpSpPr>
            <a:grpSpLocks/>
          </p:cNvGrpSpPr>
          <p:nvPr/>
        </p:nvGrpSpPr>
        <p:grpSpPr bwMode="auto">
          <a:xfrm>
            <a:off x="3835400" y="1868495"/>
            <a:ext cx="2819400" cy="4383088"/>
            <a:chOff x="1824" y="1175"/>
            <a:chExt cx="1749" cy="2761"/>
          </a:xfrm>
        </p:grpSpPr>
        <p:sp>
          <p:nvSpPr>
            <p:cNvPr id="115728" name="AutoShape 5">
              <a:extLst>
                <a:ext uri="{FF2B5EF4-FFF2-40B4-BE49-F238E27FC236}">
                  <a16:creationId xmlns:a16="http://schemas.microsoft.com/office/drawing/2014/main" id="{9CA5CBBF-38AF-FEB7-A2B1-0A41E9324A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1" y="1310"/>
              <a:ext cx="1025" cy="54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32 w 21600"/>
                <a:gd name="T13" fmla="*/ 2269 h 21600"/>
                <a:gd name="T14" fmla="*/ 16548 w 21600"/>
                <a:gd name="T15" fmla="*/ 136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722" name="Line 7">
              <a:extLst>
                <a:ext uri="{FF2B5EF4-FFF2-40B4-BE49-F238E27FC236}">
                  <a16:creationId xmlns:a16="http://schemas.microsoft.com/office/drawing/2014/main" id="{75F1CBAE-7390-F710-E47F-6046598B73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544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5723" name="Line 8">
              <a:extLst>
                <a:ext uri="{FF2B5EF4-FFF2-40B4-BE49-F238E27FC236}">
                  <a16:creationId xmlns:a16="http://schemas.microsoft.com/office/drawing/2014/main" id="{7928C3E7-37C5-7382-B3C7-9BC27D31AD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5724" name="Line 9">
              <a:extLst>
                <a:ext uri="{FF2B5EF4-FFF2-40B4-BE49-F238E27FC236}">
                  <a16:creationId xmlns:a16="http://schemas.microsoft.com/office/drawing/2014/main" id="{B3761DBA-95AD-806D-2CC9-FD11F2B7B9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5725" name="Line 10">
              <a:extLst>
                <a:ext uri="{FF2B5EF4-FFF2-40B4-BE49-F238E27FC236}">
                  <a16:creationId xmlns:a16="http://schemas.microsoft.com/office/drawing/2014/main" id="{54542131-8908-EC08-33B2-9E9E327EB1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880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5726" name="AutoShape 11">
              <a:extLst>
                <a:ext uri="{FF2B5EF4-FFF2-40B4-BE49-F238E27FC236}">
                  <a16:creationId xmlns:a16="http://schemas.microsoft.com/office/drawing/2014/main" id="{72F7F953-B043-99B9-92B9-1EFF98881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175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5727" name="AutoShape 12">
              <a:extLst>
                <a:ext uri="{FF2B5EF4-FFF2-40B4-BE49-F238E27FC236}">
                  <a16:creationId xmlns:a16="http://schemas.microsoft.com/office/drawing/2014/main" id="{62769DF3-329D-5397-A206-B10668388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175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8685" name="Text Box 13">
            <a:extLst>
              <a:ext uri="{FF2B5EF4-FFF2-40B4-BE49-F238E27FC236}">
                <a16:creationId xmlns:a16="http://schemas.microsoft.com/office/drawing/2014/main" id="{6FD8DE4C-07CF-6A50-EA05-A976E5CEE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1353343"/>
            <a:ext cx="2819400" cy="5121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Decisions About: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Should/Whom should I    marry?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Birth control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Abortion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Living wills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Finances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Educating children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Earth stewardship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Social drinking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Elderly care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Lawsuits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Church polity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Serve in military combat?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28686" name="Text Box 14">
            <a:extLst>
              <a:ext uri="{FF2B5EF4-FFF2-40B4-BE49-F238E27FC236}">
                <a16:creationId xmlns:a16="http://schemas.microsoft.com/office/drawing/2014/main" id="{BEF65F03-5191-ED6E-82C3-AC3961016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524000"/>
            <a:ext cx="312420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Your answers to these kinds of questions are a product of your worldview and value (WV) system.</a:t>
            </a:r>
          </a:p>
        </p:txBody>
      </p:sp>
      <p:sp>
        <p:nvSpPr>
          <p:cNvPr id="28687" name="Text Box 15">
            <a:extLst>
              <a:ext uri="{FF2B5EF4-FFF2-40B4-BE49-F238E27FC236}">
                <a16:creationId xmlns:a16="http://schemas.microsoft.com/office/drawing/2014/main" id="{E761B8F2-17A2-C05D-7510-9822648B4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4141" y="1917391"/>
            <a:ext cx="27236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4800" b="1" dirty="0">
                <a:solidFill>
                  <a:schemeClr val="bg1"/>
                </a:solidFill>
              </a:rPr>
              <a:t>    </a:t>
            </a:r>
            <a:r>
              <a:rPr lang="en-US" altLang="en-US" sz="4800" b="1" dirty="0" err="1">
                <a:solidFill>
                  <a:schemeClr val="bg1"/>
                </a:solidFill>
              </a:rPr>
              <a:t>wv</a:t>
            </a: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115719" name="AutoShape 16">
            <a:extLst>
              <a:ext uri="{FF2B5EF4-FFF2-40B4-BE49-F238E27FC236}">
                <a16:creationId xmlns:a16="http://schemas.microsoft.com/office/drawing/2014/main" id="{95B5BC78-2A05-5514-DAF1-724CF3B58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832" y="2042516"/>
            <a:ext cx="1565603" cy="943539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dash"/>
            <a:miter lim="800000"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67ED827-8EBF-DEAD-03FE-9C90D2EA9C66}"/>
              </a:ext>
            </a:extLst>
          </p:cNvPr>
          <p:cNvCxnSpPr/>
          <p:nvPr/>
        </p:nvCxnSpPr>
        <p:spPr bwMode="auto">
          <a:xfrm flipV="1">
            <a:off x="5611416" y="3064669"/>
            <a:ext cx="0" cy="9953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50CD28C-2FC0-5185-FCB8-396FD62AA6AA}"/>
              </a:ext>
            </a:extLst>
          </p:cNvPr>
          <p:cNvSpPr txBox="1"/>
          <p:nvPr/>
        </p:nvSpPr>
        <p:spPr>
          <a:xfrm>
            <a:off x="1272746" y="6054811"/>
            <a:ext cx="10120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C000"/>
                </a:solidFill>
              </a:rPr>
              <a:t>AS A PERSON THINKS, SO ARE THEY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85" grpId="0"/>
      <p:bldP spid="28686" grpId="0"/>
      <p:bldP spid="286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9E6CFB0-5F02-FCCB-DBFE-7BA4FBF98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096000"/>
            <a:ext cx="5410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GOD’S WILL REVEALED</a:t>
            </a:r>
          </a:p>
        </p:txBody>
      </p:sp>
      <p:sp>
        <p:nvSpPr>
          <p:cNvPr id="15363" name="AutoShape 3">
            <a:extLst>
              <a:ext uri="{FF2B5EF4-FFF2-40B4-BE49-F238E27FC236}">
                <a16:creationId xmlns:a16="http://schemas.microsoft.com/office/drawing/2014/main" id="{254622FD-5001-8FFE-E4AC-37D4E49F192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505200" y="4114800"/>
            <a:ext cx="5410200" cy="19812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MORAL WILL</a:t>
            </a:r>
          </a:p>
          <a:p>
            <a:pPr algn="ctr" eaLnBrk="1" hangingPunct="1"/>
            <a:endParaRPr lang="en-US" altLang="en-US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SOVEREIGN WILL</a:t>
            </a:r>
          </a:p>
        </p:txBody>
      </p:sp>
      <p:sp>
        <p:nvSpPr>
          <p:cNvPr id="15364" name="AutoShape 4">
            <a:extLst>
              <a:ext uri="{FF2B5EF4-FFF2-40B4-BE49-F238E27FC236}">
                <a16:creationId xmlns:a16="http://schemas.microsoft.com/office/drawing/2014/main" id="{DB329590-209F-568E-00C0-DB8CA9CE2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86000"/>
            <a:ext cx="5410200" cy="1828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GODLY</a:t>
            </a:r>
          </a:p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DISCERNMENT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28F0033A-E892-FD85-D628-89246C3EB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752601"/>
            <a:ext cx="5410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GOD’S WILL APPLIED</a:t>
            </a:r>
          </a:p>
        </p:txBody>
      </p:sp>
      <p:sp>
        <p:nvSpPr>
          <p:cNvPr id="15366" name="AutoShape 6">
            <a:extLst>
              <a:ext uri="{FF2B5EF4-FFF2-40B4-BE49-F238E27FC236}">
                <a16:creationId xmlns:a16="http://schemas.microsoft.com/office/drawing/2014/main" id="{03C1B3A0-8329-BBA3-F743-BCB0F6112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981200"/>
            <a:ext cx="838200" cy="3733800"/>
          </a:xfrm>
          <a:prstGeom prst="upArrow">
            <a:avLst>
              <a:gd name="adj1" fmla="val 50000"/>
              <a:gd name="adj2" fmla="val 111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6D4C9574-78D3-904A-C224-1359300E03CA}"/>
              </a:ext>
            </a:extLst>
          </p:cNvPr>
          <p:cNvSpPr txBox="1">
            <a:spLocks noChangeArrowheads="1"/>
          </p:cNvSpPr>
          <p:nvPr/>
        </p:nvSpPr>
        <p:spPr bwMode="auto">
          <a:xfrm rot="-5440900">
            <a:off x="6857998" y="3340267"/>
            <a:ext cx="5943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FROM TEACHING          THEOLOGICAL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       I NTENT		             ANALYSIS</a:t>
            </a:r>
          </a:p>
        </p:txBody>
      </p:sp>
      <p:sp>
        <p:nvSpPr>
          <p:cNvPr id="109576" name="AutoShape 8">
            <a:extLst>
              <a:ext uri="{FF2B5EF4-FFF2-40B4-BE49-F238E27FC236}">
                <a16:creationId xmlns:a16="http://schemas.microsoft.com/office/drawing/2014/main" id="{948C2736-8F21-67AC-B9DF-D4C2C2AF2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3429000"/>
            <a:ext cx="304800" cy="533400"/>
          </a:xfrm>
          <a:prstGeom prst="up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99211AA5-1A3A-75F6-35FA-CF738EADB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28600"/>
            <a:ext cx="5638800" cy="990600"/>
          </a:xfrm>
          <a:prstGeom prst="rect">
            <a:avLst/>
          </a:prstGeom>
          <a:solidFill>
            <a:schemeClr val="hlink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GOD’S WILL IS</a:t>
            </a:r>
          </a:p>
          <a:p>
            <a:pPr algn="ctr" eaLnBrk="1" hangingPunct="1"/>
            <a:r>
              <a:rPr lang="en-US" altLang="en-US" dirty="0">
                <a:solidFill>
                  <a:schemeClr val="bg1"/>
                </a:solidFill>
              </a:rPr>
              <a:t>GODLY DISCERNMENT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  <p:bldP spid="15365" grpId="0" animBg="1"/>
      <p:bldP spid="15366" grpId="0" animBg="1"/>
      <p:bldP spid="15367" grpId="0"/>
      <p:bldP spid="153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D0EC4460-411E-BB71-1E69-9D6460B31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280900" cy="2603500"/>
          </a:xfrm>
        </p:spPr>
        <p:txBody>
          <a:bodyPr/>
          <a:lstStyle/>
          <a:p>
            <a:pPr eaLnBrk="1" hangingPunct="1"/>
            <a:r>
              <a:rPr lang="en-US" altLang="en-US" sz="54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“WHAT ABOUT BOB?!!”</a:t>
            </a:r>
            <a:br>
              <a:rPr lang="en-US" altLang="en-US" sz="5400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sz="32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(</a:t>
            </a:r>
            <a:r>
              <a:rPr lang="en-US" sz="3200" b="1" dirty="0">
                <a:solidFill>
                  <a:schemeClr val="bg1"/>
                </a:solidFill>
              </a:rPr>
              <a:t>What About Bob</a:t>
            </a:r>
            <a:r>
              <a:rPr lang="en-US" sz="3200" dirty="0">
                <a:solidFill>
                  <a:schemeClr val="bg1"/>
                </a:solidFill>
              </a:rPr>
              <a:t>? is a 1991 American comedy </a:t>
            </a:r>
            <a:r>
              <a:rPr lang="en-US" sz="3200" b="1" dirty="0">
                <a:solidFill>
                  <a:schemeClr val="bg1"/>
                </a:solidFill>
              </a:rPr>
              <a:t>film</a:t>
            </a:r>
            <a:r>
              <a:rPr lang="en-US" sz="3200" dirty="0">
                <a:solidFill>
                  <a:schemeClr val="bg1"/>
                </a:solidFill>
              </a:rPr>
              <a:t> directed by Frank Oz and starring Bill Murray and Richard Dreyfuss.)</a:t>
            </a:r>
            <a:endParaRPr lang="en-US" altLang="en-US" sz="32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403361F0-F754-32BF-249F-E71D0A9C86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3124200"/>
            <a:ext cx="111633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GUIDANCE IS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PERSONAL BUT NOT “PRIVATIZED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.”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WE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NEED TO TAKE RESPONSIBILITY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FOR OUR ACTIONS AND DECISIONS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FROM BIBLICAL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REVELATION TO DISCERNMENT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/>
      <p:bldP spid="136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F1B57199-7F9B-D877-9D2B-D56776447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436914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DEVELOPING DISCERNMENT SKILLS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F88F8F0D-2917-DB44-A58F-B662A46E3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7443" y="1436914"/>
            <a:ext cx="11424557" cy="5421086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BE SELF-CRITICAL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ABOUT YOUR PRESUPPOSITIONS (includes your “traditions”)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KNOW THE BIBLE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IN “ITS” CONTEXT</a:t>
            </a:r>
          </a:p>
          <a:p>
            <a:pPr lvl="1"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Bible was written FOR you but NOT TO YOU (cf. 1 Cor issues)</a:t>
            </a:r>
          </a:p>
          <a:p>
            <a:pPr lvl="1"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 text without a context is a pretext (1 </a:t>
            </a:r>
            <a:r>
              <a:rPr lang="en-US" altLang="en-US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Thess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5:22 in KJV)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OWN YOUR WORLDVIEW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IDENTIFY AND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CLARIFY YOUR VALUES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APPLY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A DECISION-MAKING PROCESS (e.g. the Chart)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BE OPEN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TO GOD’S SOVEREIGN HAND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/>
      <p:bldP spid="138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>
            <a:alpha val="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>
            <a:extLst>
              <a:ext uri="{FF2B5EF4-FFF2-40B4-BE49-F238E27FC236}">
                <a16:creationId xmlns:a16="http://schemas.microsoft.com/office/drawing/2014/main" id="{320AABE9-1B67-958B-F126-A8C370912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5238" y="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/>
            <a:endParaRPr lang="en-US" altLang="en-US" sz="1200"/>
          </a:p>
          <a:p>
            <a:pPr algn="l"/>
            <a:endParaRPr lang="en-US" altLang="en-US" sz="1200"/>
          </a:p>
        </p:txBody>
      </p:sp>
      <p:sp>
        <p:nvSpPr>
          <p:cNvPr id="114691" name="Text Box 3">
            <a:extLst>
              <a:ext uri="{FF2B5EF4-FFF2-40B4-BE49-F238E27FC236}">
                <a16:creationId xmlns:a16="http://schemas.microsoft.com/office/drawing/2014/main" id="{BE7A9C27-CE00-4EDA-AF02-E153E0CAC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400" y="628651"/>
            <a:ext cx="2235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1"/>
              <a:t>DECISION(S)</a:t>
            </a:r>
          </a:p>
        </p:txBody>
      </p:sp>
      <p:sp>
        <p:nvSpPr>
          <p:cNvPr id="114692" name="AutoShape 4">
            <a:extLst>
              <a:ext uri="{FF2B5EF4-FFF2-40B4-BE49-F238E27FC236}">
                <a16:creationId xmlns:a16="http://schemas.microsoft.com/office/drawing/2014/main" id="{77C7285B-25F9-53E4-9092-08DC1FFA6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257300"/>
            <a:ext cx="2743200" cy="4191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 dirty="0"/>
              <a:t>COVERED BY A CLEAR COMMAND?</a:t>
            </a:r>
          </a:p>
        </p:txBody>
      </p:sp>
      <p:sp>
        <p:nvSpPr>
          <p:cNvPr id="114693" name="AutoShape 5">
            <a:extLst>
              <a:ext uri="{FF2B5EF4-FFF2-40B4-BE49-F238E27FC236}">
                <a16:creationId xmlns:a16="http://schemas.microsoft.com/office/drawing/2014/main" id="{DD381907-54D0-E5B9-7663-B70FBDE09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2400" y="1257300"/>
            <a:ext cx="1422400" cy="3429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/>
              <a:t>OBEY COMMAND</a:t>
            </a:r>
          </a:p>
        </p:txBody>
      </p:sp>
      <p:sp>
        <p:nvSpPr>
          <p:cNvPr id="114694" name="Text Box 6">
            <a:extLst>
              <a:ext uri="{FF2B5EF4-FFF2-40B4-BE49-F238E27FC236}">
                <a16:creationId xmlns:a16="http://schemas.microsoft.com/office/drawing/2014/main" id="{2F4DDD1C-4882-B98B-F49D-77250C30D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3200" y="1257301"/>
            <a:ext cx="565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000"/>
              <a:t>YES</a:t>
            </a:r>
            <a:endParaRPr lang="en-US" altLang="en-US" sz="1200"/>
          </a:p>
        </p:txBody>
      </p:sp>
      <p:sp>
        <p:nvSpPr>
          <p:cNvPr id="114695" name="Text Box 7">
            <a:extLst>
              <a:ext uri="{FF2B5EF4-FFF2-40B4-BE49-F238E27FC236}">
                <a16:creationId xmlns:a16="http://schemas.microsoft.com/office/drawing/2014/main" id="{2283B572-5A9B-56F2-C21E-69F3EB7C6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9200" y="1257300"/>
            <a:ext cx="8080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000"/>
              <a:t>NOT</a:t>
            </a:r>
            <a:r>
              <a:rPr lang="en-US" altLang="en-US" sz="1200"/>
              <a:t> </a:t>
            </a:r>
            <a:r>
              <a:rPr lang="en-US" altLang="en-US" sz="1000"/>
              <a:t>SURE</a:t>
            </a:r>
            <a:endParaRPr lang="en-US" altLang="en-US" sz="1200"/>
          </a:p>
        </p:txBody>
      </p:sp>
      <p:sp>
        <p:nvSpPr>
          <p:cNvPr id="114696" name="AutoShape 8">
            <a:extLst>
              <a:ext uri="{FF2B5EF4-FFF2-40B4-BE49-F238E27FC236}">
                <a16:creationId xmlns:a16="http://schemas.microsoft.com/office/drawing/2014/main" id="{8B9188C0-D276-3F20-A7A1-F233BC99C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1200150"/>
            <a:ext cx="1727200" cy="4572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/>
              <a:t>STUDY FOR</a:t>
            </a:r>
          </a:p>
          <a:p>
            <a:r>
              <a:rPr lang="en-US" altLang="en-US" sz="1200" b="1"/>
              <a:t>CLARIFICATION</a:t>
            </a:r>
          </a:p>
        </p:txBody>
      </p:sp>
      <p:sp>
        <p:nvSpPr>
          <p:cNvPr id="114697" name="AutoShape 9">
            <a:extLst>
              <a:ext uri="{FF2B5EF4-FFF2-40B4-BE49-F238E27FC236}">
                <a16:creationId xmlns:a16="http://schemas.microsoft.com/office/drawing/2014/main" id="{7F42FAFD-DC8F-BEC6-D9BC-56D5285B4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885950"/>
            <a:ext cx="1524000" cy="55245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/>
              <a:t>CONSIDER</a:t>
            </a:r>
          </a:p>
          <a:p>
            <a:r>
              <a:rPr lang="en-US" altLang="en-US" sz="1200" b="1"/>
              <a:t>ROM 12-14</a:t>
            </a:r>
          </a:p>
          <a:p>
            <a:r>
              <a:rPr lang="en-US" altLang="en-US" sz="1200" b="1"/>
              <a:t>1 COR 8-10</a:t>
            </a:r>
          </a:p>
        </p:txBody>
      </p:sp>
      <p:cxnSp>
        <p:nvCxnSpPr>
          <p:cNvPr id="114698" name="AutoShape 10">
            <a:extLst>
              <a:ext uri="{FF2B5EF4-FFF2-40B4-BE49-F238E27FC236}">
                <a16:creationId xmlns:a16="http://schemas.microsoft.com/office/drawing/2014/main" id="{6311F71D-4735-F9FB-A7F6-F6B684CEAD7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96000" y="914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699" name="AutoShape 11">
            <a:extLst>
              <a:ext uri="{FF2B5EF4-FFF2-40B4-BE49-F238E27FC236}">
                <a16:creationId xmlns:a16="http://schemas.microsoft.com/office/drawing/2014/main" id="{B8D81E0D-986F-DD3B-819D-FD3AA3E43BC5}"/>
              </a:ext>
            </a:extLst>
          </p:cNvPr>
          <p:cNvCxnSpPr>
            <a:cxnSpLocks noChangeShapeType="1"/>
            <a:stCxn id="114696" idx="2"/>
          </p:cNvCxnSpPr>
          <p:nvPr/>
        </p:nvCxnSpPr>
        <p:spPr bwMode="auto">
          <a:xfrm>
            <a:off x="2590800" y="1657350"/>
            <a:ext cx="0" cy="171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700" name="Text Box 12">
            <a:extLst>
              <a:ext uri="{FF2B5EF4-FFF2-40B4-BE49-F238E27FC236}">
                <a16:creationId xmlns:a16="http://schemas.microsoft.com/office/drawing/2014/main" id="{4CF41E61-47E8-BE5E-A7B2-52C84134A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909764"/>
            <a:ext cx="609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/>
              <a:t>NO</a:t>
            </a:r>
          </a:p>
        </p:txBody>
      </p:sp>
      <p:sp>
        <p:nvSpPr>
          <p:cNvPr id="114701" name="Text Box 13">
            <a:extLst>
              <a:ext uri="{FF2B5EF4-FFF2-40B4-BE49-F238E27FC236}">
                <a16:creationId xmlns:a16="http://schemas.microsoft.com/office/drawing/2014/main" id="{E7A46F71-153F-1AF7-B3B3-24BD3DC32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306530"/>
            <a:ext cx="1422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/>
              <a:t>YES, AN  EXPECTATION TO OBEY</a:t>
            </a:r>
          </a:p>
        </p:txBody>
      </p:sp>
      <p:sp>
        <p:nvSpPr>
          <p:cNvPr id="114702" name="Text Box 14">
            <a:extLst>
              <a:ext uri="{FF2B5EF4-FFF2-40B4-BE49-F238E27FC236}">
                <a16:creationId xmlns:a16="http://schemas.microsoft.com/office/drawing/2014/main" id="{A5AAF744-2F0C-AA94-C45D-CBE277BFA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1" y="3014664"/>
            <a:ext cx="6397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/>
              <a:t>NO</a:t>
            </a:r>
          </a:p>
        </p:txBody>
      </p:sp>
      <p:sp>
        <p:nvSpPr>
          <p:cNvPr id="114703" name="AutoShape 15">
            <a:extLst>
              <a:ext uri="{FF2B5EF4-FFF2-40B4-BE49-F238E27FC236}">
                <a16:creationId xmlns:a16="http://schemas.microsoft.com/office/drawing/2014/main" id="{62F829D0-9155-A0B2-AAA3-B75616992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800350"/>
            <a:ext cx="1524000" cy="28575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/>
              <a:t>CONCLUSION</a:t>
            </a:r>
          </a:p>
        </p:txBody>
      </p:sp>
      <p:cxnSp>
        <p:nvCxnSpPr>
          <p:cNvPr id="114704" name="AutoShape 16">
            <a:extLst>
              <a:ext uri="{FF2B5EF4-FFF2-40B4-BE49-F238E27FC236}">
                <a16:creationId xmlns:a16="http://schemas.microsoft.com/office/drawing/2014/main" id="{2F7DB2ED-0302-8A64-F6D1-A82A28C280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90800" y="2438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705" name="AutoShape 17">
            <a:extLst>
              <a:ext uri="{FF2B5EF4-FFF2-40B4-BE49-F238E27FC236}">
                <a16:creationId xmlns:a16="http://schemas.microsoft.com/office/drawing/2014/main" id="{19158B3E-4CE6-519C-C9AF-B2C2A7311FD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429000" y="2743200"/>
            <a:ext cx="457200" cy="204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706" name="AutoShape 18">
            <a:extLst>
              <a:ext uri="{FF2B5EF4-FFF2-40B4-BE49-F238E27FC236}">
                <a16:creationId xmlns:a16="http://schemas.microsoft.com/office/drawing/2014/main" id="{3AC54CDE-99A9-433A-93A4-5E70DD3289F3}"/>
              </a:ext>
            </a:extLst>
          </p:cNvPr>
          <p:cNvCxnSpPr>
            <a:cxnSpLocks noChangeShapeType="1"/>
            <a:endCxn id="114702" idx="1"/>
          </p:cNvCxnSpPr>
          <p:nvPr/>
        </p:nvCxnSpPr>
        <p:spPr bwMode="auto">
          <a:xfrm>
            <a:off x="3505200" y="2963863"/>
            <a:ext cx="533400" cy="188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707" name="AutoShape 19">
            <a:extLst>
              <a:ext uri="{FF2B5EF4-FFF2-40B4-BE49-F238E27FC236}">
                <a16:creationId xmlns:a16="http://schemas.microsoft.com/office/drawing/2014/main" id="{48471F3B-EB31-3834-282D-F71798BC0D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96000" y="16764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708" name="AutoShape 20">
            <a:extLst>
              <a:ext uri="{FF2B5EF4-FFF2-40B4-BE49-F238E27FC236}">
                <a16:creationId xmlns:a16="http://schemas.microsoft.com/office/drawing/2014/main" id="{D07032F5-0BD2-1D76-5445-4E61D21C096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29200" y="1676400"/>
            <a:ext cx="3538538" cy="1004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709" name="Text Box 21">
            <a:extLst>
              <a:ext uri="{FF2B5EF4-FFF2-40B4-BE49-F238E27FC236}">
                <a16:creationId xmlns:a16="http://schemas.microsoft.com/office/drawing/2014/main" id="{F84308EB-716A-99AA-3E61-A1FDF0EF7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238" y="3371850"/>
            <a:ext cx="304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/>
              <a:t>PROCESS DATA THROUGH YOUR</a:t>
            </a:r>
          </a:p>
          <a:p>
            <a:r>
              <a:rPr lang="en-US" altLang="en-US" sz="1200" b="1"/>
              <a:t>BIBLICAL WORLDVIEW &amp; VALUE SET</a:t>
            </a:r>
          </a:p>
        </p:txBody>
      </p:sp>
      <p:cxnSp>
        <p:nvCxnSpPr>
          <p:cNvPr id="114710" name="AutoShape 22">
            <a:extLst>
              <a:ext uri="{FF2B5EF4-FFF2-40B4-BE49-F238E27FC236}">
                <a16:creationId xmlns:a16="http://schemas.microsoft.com/office/drawing/2014/main" id="{78B0CBF3-5A1E-63C1-817E-7AF39F63472D}"/>
              </a:ext>
            </a:extLst>
          </p:cNvPr>
          <p:cNvCxnSpPr>
            <a:cxnSpLocks noChangeShapeType="1"/>
            <a:stCxn id="114702" idx="3"/>
          </p:cNvCxnSpPr>
          <p:nvPr/>
        </p:nvCxnSpPr>
        <p:spPr bwMode="auto">
          <a:xfrm>
            <a:off x="4678364" y="3152775"/>
            <a:ext cx="968375" cy="204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711" name="AutoShape 23">
            <a:extLst>
              <a:ext uri="{FF2B5EF4-FFF2-40B4-BE49-F238E27FC236}">
                <a16:creationId xmlns:a16="http://schemas.microsoft.com/office/drawing/2014/main" id="{F9139FBB-7A41-5F2A-BD72-CF4EC1B6BA0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96000" y="3810000"/>
            <a:ext cx="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712" name="AutoShape 24">
            <a:extLst>
              <a:ext uri="{FF2B5EF4-FFF2-40B4-BE49-F238E27FC236}">
                <a16:creationId xmlns:a16="http://schemas.microsoft.com/office/drawing/2014/main" id="{6C647594-3AB0-3DEE-B154-8C92C47FE3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96000" y="2209800"/>
            <a:ext cx="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713" name="Text Box 25">
            <a:extLst>
              <a:ext uri="{FF2B5EF4-FFF2-40B4-BE49-F238E27FC236}">
                <a16:creationId xmlns:a16="http://schemas.microsoft.com/office/drawing/2014/main" id="{D5140A45-8449-2BC5-CDFF-131F98BA8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847726"/>
            <a:ext cx="4673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/>
              <a:t>IDENTIFY AND EVALUATE YOUR OPTIONS</a:t>
            </a:r>
          </a:p>
          <a:p>
            <a:r>
              <a:rPr lang="en-US" altLang="en-US" sz="1200" b="1"/>
              <a:t>MAKE A DECISION (USUALLY)</a:t>
            </a:r>
          </a:p>
          <a:p>
            <a:r>
              <a:rPr lang="en-US" altLang="en-US" sz="1200" b="1"/>
              <a:t>PLOT A COURSE OF ACTION</a:t>
            </a:r>
          </a:p>
          <a:p>
            <a:r>
              <a:rPr lang="en-US" altLang="en-US" sz="1200" b="1"/>
              <a:t>PERIODICALLY REVIEW YOUR DECISION</a:t>
            </a:r>
          </a:p>
          <a:p>
            <a:r>
              <a:rPr lang="en-US" altLang="en-US" sz="1200" b="1"/>
              <a:t>ADJUST OR CONTINUE YOUR DECISION</a:t>
            </a:r>
          </a:p>
        </p:txBody>
      </p:sp>
      <p:cxnSp>
        <p:nvCxnSpPr>
          <p:cNvPr id="114714" name="AutoShape 26">
            <a:extLst>
              <a:ext uri="{FF2B5EF4-FFF2-40B4-BE49-F238E27FC236}">
                <a16:creationId xmlns:a16="http://schemas.microsoft.com/office/drawing/2014/main" id="{6CEBE46C-3D2E-03B0-9278-47667F5BA0B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57600" y="1524000"/>
            <a:ext cx="914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715" name="AutoShape 27">
            <a:extLst>
              <a:ext uri="{FF2B5EF4-FFF2-40B4-BE49-F238E27FC236}">
                <a16:creationId xmlns:a16="http://schemas.microsoft.com/office/drawing/2014/main" id="{0CBBE32E-A188-D2D1-B2FC-B6CDB73328D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43800" y="1524000"/>
            <a:ext cx="1219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716" name="Text Box 28">
            <a:extLst>
              <a:ext uri="{FF2B5EF4-FFF2-40B4-BE49-F238E27FC236}">
                <a16:creationId xmlns:a16="http://schemas.microsoft.com/office/drawing/2014/main" id="{9195539D-9ABC-0658-1DC2-507634A4F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9" y="-36622"/>
            <a:ext cx="34007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/>
              <a:t>THE DECISION MAKING PROCESS WITHIN</a:t>
            </a:r>
          </a:p>
          <a:p>
            <a:r>
              <a:rPr lang="en-US" altLang="en-US" sz="1200" b="1"/>
              <a:t>THE VALUE SET GRID©</a:t>
            </a:r>
          </a:p>
          <a:p>
            <a:r>
              <a:rPr lang="en-US" altLang="en-US" sz="1200" b="1" i="1"/>
              <a:t>Gary T. Meadors, Th.D.</a:t>
            </a:r>
          </a:p>
        </p:txBody>
      </p:sp>
      <p:sp>
        <p:nvSpPr>
          <p:cNvPr id="114717" name="Text Box 29">
            <a:extLst>
              <a:ext uri="{FF2B5EF4-FFF2-40B4-BE49-F238E27FC236}">
                <a16:creationId xmlns:a16="http://schemas.microsoft.com/office/drawing/2014/main" id="{FEB808D2-2648-37C1-ACEB-D519DC392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962400"/>
            <a:ext cx="8331200" cy="19431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/>
              <a:t>FIRST, IDENTIFY THE VALUES THAT UNDERLIE THE DECISION, COMPARE THESE TO YOUR VALUE MODEL,  PROBE BIBLICAL TEACHING TO CRITIQUE YOUR SITUATION FROM ALL RELEVANT AREAS…</a:t>
            </a:r>
          </a:p>
          <a:p>
            <a:pPr algn="l"/>
            <a:r>
              <a:rPr lang="en-US" altLang="en-US" sz="1200" b="1"/>
              <a:t>Your critical		Your human		Circumstantial            Researched	Your theological</a:t>
            </a:r>
          </a:p>
          <a:p>
            <a:pPr algn="l"/>
            <a:r>
              <a:rPr lang="en-US" altLang="en-US" sz="1200" b="1"/>
              <a:t>self-awareness	obligations		providence	              opinion about	tradition and	  		-married?  -kids?		              your current	understandings</a:t>
            </a:r>
          </a:p>
          <a:p>
            <a:pPr algn="l"/>
            <a:r>
              <a:rPr lang="en-US" altLang="en-US" sz="1200" b="1"/>
              <a:t>		-single?			              issue</a:t>
            </a:r>
          </a:p>
          <a:p>
            <a:pPr algn="l"/>
            <a:endParaRPr lang="en-US" altLang="en-US" sz="1200" b="1"/>
          </a:p>
          <a:p>
            <a:pPr algn="l"/>
            <a:r>
              <a:rPr lang="en-US" altLang="en-US" sz="1200" b="1"/>
              <a:t>Your role and	Personal		The counsel of            The views/approval</a:t>
            </a:r>
          </a:p>
          <a:p>
            <a:pPr algn="l"/>
            <a:r>
              <a:rPr lang="en-US" altLang="en-US" sz="1200" b="1"/>
              <a:t>obligations in		desires		informed people         of the community               Etceteras</a:t>
            </a:r>
          </a:p>
          <a:p>
            <a:pPr algn="l"/>
            <a:r>
              <a:rPr lang="en-US" altLang="en-US" sz="1200" b="1"/>
              <a:t>God’s kingdom			and friends	             to whom you answer</a:t>
            </a:r>
          </a:p>
        </p:txBody>
      </p:sp>
      <p:sp>
        <p:nvSpPr>
          <p:cNvPr id="114718" name="Text Box 31">
            <a:extLst>
              <a:ext uri="{FF2B5EF4-FFF2-40B4-BE49-F238E27FC236}">
                <a16:creationId xmlns:a16="http://schemas.microsoft.com/office/drawing/2014/main" id="{B7F01322-6309-1F04-014F-5255AD3D08A6}"/>
              </a:ext>
            </a:extLst>
          </p:cNvPr>
          <p:cNvSpPr txBox="1">
            <a:spLocks noChangeArrowheads="1"/>
          </p:cNvSpPr>
          <p:nvPr/>
        </p:nvSpPr>
        <p:spPr bwMode="auto">
          <a:xfrm rot="10781803" flipH="1">
            <a:off x="1439705" y="4229100"/>
            <a:ext cx="492443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b="1"/>
              <a:t>Carried out with an attitude of</a:t>
            </a:r>
          </a:p>
        </p:txBody>
      </p:sp>
      <p:sp>
        <p:nvSpPr>
          <p:cNvPr id="114719" name="Text Box 32">
            <a:extLst>
              <a:ext uri="{FF2B5EF4-FFF2-40B4-BE49-F238E27FC236}">
                <a16:creationId xmlns:a16="http://schemas.microsoft.com/office/drawing/2014/main" id="{AA48ED69-4099-4EBC-A382-A4EE1BA1F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779839"/>
            <a:ext cx="3759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b="1"/>
              <a:t>Prayer for discerning wisdom </a:t>
            </a:r>
          </a:p>
        </p:txBody>
      </p:sp>
      <p:sp>
        <p:nvSpPr>
          <p:cNvPr id="114720" name="Text Box 33">
            <a:extLst>
              <a:ext uri="{FF2B5EF4-FFF2-40B4-BE49-F238E27FC236}">
                <a16:creationId xmlns:a16="http://schemas.microsoft.com/office/drawing/2014/main" id="{B292E27A-E846-C9FB-30E8-70F9C1BE2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1" y="3779839"/>
            <a:ext cx="24050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b="1"/>
              <a:t>And an attitude of submission</a:t>
            </a:r>
          </a:p>
        </p:txBody>
      </p:sp>
      <p:sp>
        <p:nvSpPr>
          <p:cNvPr id="114721" name="Text Box 34">
            <a:extLst>
              <a:ext uri="{FF2B5EF4-FFF2-40B4-BE49-F238E27FC236}">
                <a16:creationId xmlns:a16="http://schemas.microsoft.com/office/drawing/2014/main" id="{ADCE73FF-55E1-F12A-47C0-7C6B226A0CF3}"/>
              </a:ext>
            </a:extLst>
          </p:cNvPr>
          <p:cNvSpPr txBox="1">
            <a:spLocks noChangeArrowheads="1"/>
          </p:cNvSpPr>
          <p:nvPr/>
        </p:nvSpPr>
        <p:spPr bwMode="auto">
          <a:xfrm rot="5410765">
            <a:off x="9270207" y="4845845"/>
            <a:ext cx="24685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b="1"/>
              <a:t>To God’s sovereignty/providence</a:t>
            </a:r>
          </a:p>
        </p:txBody>
      </p:sp>
      <p:sp>
        <p:nvSpPr>
          <p:cNvPr id="114722" name="Text Box 35">
            <a:extLst>
              <a:ext uri="{FF2B5EF4-FFF2-40B4-BE49-F238E27FC236}">
                <a16:creationId xmlns:a16="http://schemas.microsoft.com/office/drawing/2014/main" id="{EBBC76C7-023B-7D15-647A-3E025005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286000"/>
            <a:ext cx="2819400" cy="8509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200" i="1"/>
              <a:t>Decisions about issues that lack indisputably clear commands require a higher degree of sophistication in biblical worldview and values reflection.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17A3D-9E81-CBE5-06C2-84888CF7A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22173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PROCESS FOR WRITING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A DECISION-MAKING CASE STUDY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66BD703-0F8F-99E3-B630-DA12486FA2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1982"/>
              </p:ext>
            </p:extLst>
          </p:nvPr>
        </p:nvGraphicFramePr>
        <p:xfrm>
          <a:off x="914400" y="1398494"/>
          <a:ext cx="10363195" cy="5773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3906">
                  <a:extLst>
                    <a:ext uri="{9D8B030D-6E8A-4147-A177-3AD203B41FA5}">
                      <a16:colId xmlns:a16="http://schemas.microsoft.com/office/drawing/2014/main" val="1804212503"/>
                    </a:ext>
                  </a:extLst>
                </a:gridCol>
                <a:gridCol w="2330823">
                  <a:extLst>
                    <a:ext uri="{9D8B030D-6E8A-4147-A177-3AD203B41FA5}">
                      <a16:colId xmlns:a16="http://schemas.microsoft.com/office/drawing/2014/main" val="1356748518"/>
                    </a:ext>
                  </a:extLst>
                </a:gridCol>
                <a:gridCol w="2958353">
                  <a:extLst>
                    <a:ext uri="{9D8B030D-6E8A-4147-A177-3AD203B41FA5}">
                      <a16:colId xmlns:a16="http://schemas.microsoft.com/office/drawing/2014/main" val="545680599"/>
                    </a:ext>
                  </a:extLst>
                </a:gridCol>
                <a:gridCol w="1703294">
                  <a:extLst>
                    <a:ext uri="{9D8B030D-6E8A-4147-A177-3AD203B41FA5}">
                      <a16:colId xmlns:a16="http://schemas.microsoft.com/office/drawing/2014/main" val="3217159139"/>
                    </a:ext>
                  </a:extLst>
                </a:gridCol>
                <a:gridCol w="806819">
                  <a:extLst>
                    <a:ext uri="{9D8B030D-6E8A-4147-A177-3AD203B41FA5}">
                      <a16:colId xmlns:a16="http://schemas.microsoft.com/office/drawing/2014/main" val="81541865"/>
                    </a:ext>
                  </a:extLst>
                </a:gridCol>
              </a:tblGrid>
              <a:tr h="4219820">
                <a:tc>
                  <a:txBody>
                    <a:bodyPr/>
                    <a:lstStyle/>
                    <a:p>
                      <a:r>
                        <a:rPr lang="en-US" dirty="0"/>
                        <a:t>CLEARLY STATE THE DECISION TO BE EVALUATED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DEFINE IT IN WRITING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CREAE A CASE STUDY IN ORDER TO FLESH OUT THE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RUN THE DECISION THROUGH THE DECISION MAKING GRID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RAISE/CLARIFY QUESTIONS TO RESEARCH IN ORDER TO DEAL WITH THE DECISION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RESEARCH THE QUESTIONS THAT HAVE BEEN RAISED IN CONSORT WITH THE DECMKING GRID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BRING YOU FINDINGS BACK TO THE DECISION MAKING GRID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LIST PROS AND CONS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REFLECT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</a:t>
                      </a:r>
                      <a:r>
                        <a:rPr lang="en-US"/>
                        <a:t>IN WRITING </a:t>
                      </a:r>
                      <a:r>
                        <a:rPr lang="en-US" dirty="0"/>
                        <a:t>THE OPTIONS YOU SEE WITHIN LEGITIMATE DECISION MAKING SCENARIOS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M</a:t>
                      </a:r>
                    </a:p>
                    <a:p>
                      <a:pPr algn="ctr"/>
                      <a:r>
                        <a:rPr lang="en-US" dirty="0"/>
                        <a:t>A</a:t>
                      </a:r>
                    </a:p>
                    <a:p>
                      <a:pPr algn="ctr"/>
                      <a:r>
                        <a:rPr lang="en-US" dirty="0"/>
                        <a:t>K</a:t>
                      </a:r>
                    </a:p>
                    <a:p>
                      <a:pPr algn="ctr"/>
                      <a:r>
                        <a:rPr lang="en-US" dirty="0"/>
                        <a:t>E 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A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D</a:t>
                      </a:r>
                    </a:p>
                    <a:p>
                      <a:pPr algn="ctr"/>
                      <a:r>
                        <a:rPr lang="en-US" dirty="0"/>
                        <a:t>E</a:t>
                      </a:r>
                    </a:p>
                    <a:p>
                      <a:pPr algn="ctr"/>
                      <a:r>
                        <a:rPr lang="en-US" dirty="0"/>
                        <a:t>C</a:t>
                      </a:r>
                    </a:p>
                    <a:p>
                      <a:pPr algn="ctr"/>
                      <a:r>
                        <a:rPr lang="en-US" dirty="0"/>
                        <a:t>I</a:t>
                      </a:r>
                    </a:p>
                    <a:p>
                      <a:pPr algn="ctr"/>
                      <a:r>
                        <a:rPr lang="en-US" dirty="0"/>
                        <a:t>S</a:t>
                      </a:r>
                    </a:p>
                    <a:p>
                      <a:pPr algn="ctr"/>
                      <a:r>
                        <a:rPr lang="en-US" dirty="0"/>
                        <a:t>I</a:t>
                      </a:r>
                    </a:p>
                    <a:p>
                      <a:pPr algn="ctr"/>
                      <a:r>
                        <a:rPr lang="en-US" dirty="0"/>
                        <a:t>O</a:t>
                      </a:r>
                    </a:p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681596"/>
                  </a:ext>
                </a:extLst>
              </a:tr>
              <a:tr h="1293404">
                <a:tc gridSpan="5"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REVIEW, RECYCLE YOUR THINKING, AND REMAIN OPEN FOR</a:t>
                      </a:r>
                    </a:p>
                    <a:p>
                      <a:pPr algn="ctr"/>
                      <a:r>
                        <a:rPr lang="en-US" dirty="0"/>
                        <a:t>REVISION AS APPROPRIATE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278188"/>
                  </a:ext>
                </a:extLst>
              </a:tr>
            </a:tbl>
          </a:graphicData>
        </a:graphic>
      </p:graphicFrame>
      <p:sp>
        <p:nvSpPr>
          <p:cNvPr id="6" name="Right Arrow 5">
            <a:extLst>
              <a:ext uri="{FF2B5EF4-FFF2-40B4-BE49-F238E27FC236}">
                <a16:creationId xmlns:a16="http://schemas.microsoft.com/office/drawing/2014/main" id="{7628C651-A4CC-0CF2-FB6E-6FB3374C4ADE}"/>
              </a:ext>
            </a:extLst>
          </p:cNvPr>
          <p:cNvSpPr/>
          <p:nvPr/>
        </p:nvSpPr>
        <p:spPr bwMode="auto">
          <a:xfrm>
            <a:off x="1362635" y="5217190"/>
            <a:ext cx="1498361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D3A70A32-1626-86E9-BA19-483F52A2E80C}"/>
              </a:ext>
            </a:extLst>
          </p:cNvPr>
          <p:cNvSpPr/>
          <p:nvPr/>
        </p:nvSpPr>
        <p:spPr bwMode="auto">
          <a:xfrm>
            <a:off x="3890681" y="5217190"/>
            <a:ext cx="1498361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973D3E25-1E5F-D6EB-36A7-D95816EB7233}"/>
              </a:ext>
            </a:extLst>
          </p:cNvPr>
          <p:cNvSpPr/>
          <p:nvPr/>
        </p:nvSpPr>
        <p:spPr bwMode="auto">
          <a:xfrm>
            <a:off x="6382871" y="5217190"/>
            <a:ext cx="1326776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6F1FF4E7-7701-078A-3541-286E73EA1F52}"/>
              </a:ext>
            </a:extLst>
          </p:cNvPr>
          <p:cNvSpPr/>
          <p:nvPr/>
        </p:nvSpPr>
        <p:spPr bwMode="auto">
          <a:xfrm>
            <a:off x="8830233" y="5217190"/>
            <a:ext cx="1326776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Down Arrow 12">
            <a:extLst>
              <a:ext uri="{FF2B5EF4-FFF2-40B4-BE49-F238E27FC236}">
                <a16:creationId xmlns:a16="http://schemas.microsoft.com/office/drawing/2014/main" id="{550F41A2-1CDD-7A32-A8DE-5B73C55F83C6}"/>
              </a:ext>
            </a:extLst>
          </p:cNvPr>
          <p:cNvSpPr/>
          <p:nvPr/>
        </p:nvSpPr>
        <p:spPr bwMode="auto">
          <a:xfrm rot="3142976">
            <a:off x="10642288" y="6057402"/>
            <a:ext cx="371550" cy="594467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Left Arrow 13">
            <a:extLst>
              <a:ext uri="{FF2B5EF4-FFF2-40B4-BE49-F238E27FC236}">
                <a16:creationId xmlns:a16="http://schemas.microsoft.com/office/drawing/2014/main" id="{CB15E638-D6EC-B0D1-B2FD-3BF65C670A06}"/>
              </a:ext>
            </a:extLst>
          </p:cNvPr>
          <p:cNvSpPr/>
          <p:nvPr/>
        </p:nvSpPr>
        <p:spPr bwMode="auto">
          <a:xfrm>
            <a:off x="9493621" y="6141511"/>
            <a:ext cx="833720" cy="484632"/>
          </a:xfrm>
          <a:prstGeom prst="leftArrow">
            <a:avLst>
              <a:gd name="adj1" fmla="val 35202"/>
              <a:gd name="adj2" fmla="val 6109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Left Arrow 14">
            <a:extLst>
              <a:ext uri="{FF2B5EF4-FFF2-40B4-BE49-F238E27FC236}">
                <a16:creationId xmlns:a16="http://schemas.microsoft.com/office/drawing/2014/main" id="{3E498C05-5C67-046B-EEE6-1DE666172E50}"/>
              </a:ext>
            </a:extLst>
          </p:cNvPr>
          <p:cNvSpPr/>
          <p:nvPr/>
        </p:nvSpPr>
        <p:spPr bwMode="auto">
          <a:xfrm>
            <a:off x="1864659" y="6156607"/>
            <a:ext cx="833720" cy="484632"/>
          </a:xfrm>
          <a:prstGeom prst="leftArrow">
            <a:avLst>
              <a:gd name="adj1" fmla="val 35202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Up Arrow 15">
            <a:extLst>
              <a:ext uri="{FF2B5EF4-FFF2-40B4-BE49-F238E27FC236}">
                <a16:creationId xmlns:a16="http://schemas.microsoft.com/office/drawing/2014/main" id="{4A188EF5-4467-90B9-61F1-54288245B88C}"/>
              </a:ext>
            </a:extLst>
          </p:cNvPr>
          <p:cNvSpPr/>
          <p:nvPr/>
        </p:nvSpPr>
        <p:spPr bwMode="auto">
          <a:xfrm rot="20551657">
            <a:off x="1306083" y="5931710"/>
            <a:ext cx="462815" cy="709000"/>
          </a:xfrm>
          <a:prstGeom prst="upArrow">
            <a:avLst>
              <a:gd name="adj1" fmla="val 46153"/>
              <a:gd name="adj2" fmla="val 6258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8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69634-0D6E-5BD9-14F9-502B70694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3716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SUMMARY OF MEADORS’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498CB-B605-F15E-0454-0E952F117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62100"/>
            <a:ext cx="10795000" cy="51181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DECISIONS ARE MADE BY BRINGING BIBLICAL THINKING TO THE ISSUES THAT CONFRONT US.</a:t>
            </a:r>
          </a:p>
          <a:p>
            <a:r>
              <a:rPr lang="en-US" dirty="0">
                <a:solidFill>
                  <a:schemeClr val="bg1"/>
                </a:solidFill>
              </a:rPr>
              <a:t>THIS IS THE PROCESS OF A TRANSFORMED MIND.</a:t>
            </a:r>
          </a:p>
          <a:p>
            <a:r>
              <a:rPr lang="en-US" dirty="0">
                <a:solidFill>
                  <a:schemeClr val="bg1"/>
                </a:solidFill>
              </a:rPr>
              <a:t>ALL HUMANS DISCERN FROM THEIR WV&amp;V…IT IS THE BIBLICAL COMPONENT THAT GIVES BELIEVERS THE DIVINE EDGE.</a:t>
            </a:r>
          </a:p>
          <a:p>
            <a:r>
              <a:rPr lang="en-US" dirty="0">
                <a:solidFill>
                  <a:schemeClr val="bg1"/>
                </a:solidFill>
              </a:rPr>
              <a:t>OUR TASK IS NOT TO FIND GOD’S WILL, BUT DO IT.</a:t>
            </a:r>
          </a:p>
          <a:p>
            <a:r>
              <a:rPr lang="en-US" dirty="0">
                <a:solidFill>
                  <a:schemeClr val="bg1"/>
                </a:solidFill>
              </a:rPr>
              <a:t>OUR FREEDOM TO CHOOSE IS CONDITIONED BY OUR NATURE AND APPLYING OUR WV&amp;V (CF. PAUL)</a:t>
            </a:r>
          </a:p>
        </p:txBody>
      </p:sp>
    </p:spTree>
    <p:extLst>
      <p:ext uri="{BB962C8B-B14F-4D97-AF65-F5344CB8AC3E}">
        <p14:creationId xmlns:p14="http://schemas.microsoft.com/office/powerpoint/2010/main" val="50676308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6105</TotalTime>
  <Words>753</Words>
  <Application>Microsoft Macintosh PowerPoint</Application>
  <PresentationFormat>Widescreen</PresentationFormat>
  <Paragraphs>133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Calibri</vt:lpstr>
      <vt:lpstr>Monotype Sorts</vt:lpstr>
      <vt:lpstr>Times New Roman</vt:lpstr>
      <vt:lpstr>Default Design</vt:lpstr>
      <vt:lpstr>BiblicalELearning.org  KNOWING GOD’S WILL:   PROCESSING WV&amp;V FOR DECISIONS  Gary T. Meadors, Th.D.  PROCESSING DECISIONS [GM 10]  (Chapter 7 in DMGW)</vt:lpstr>
      <vt:lpstr>HOW DOES A WV&amp;V MODEL GUIDE US</vt:lpstr>
      <vt:lpstr>The Organizing Worldview and Value Set</vt:lpstr>
      <vt:lpstr>PowerPoint Presentation</vt:lpstr>
      <vt:lpstr>“WHAT ABOUT BOB?!!” (What About Bob? is a 1991 American comedy film directed by Frank Oz and starring Bill Murray and Richard Dreyfuss.)</vt:lpstr>
      <vt:lpstr>DEVELOPING DISCERNMENT SKILLS</vt:lpstr>
      <vt:lpstr>PowerPoint Presentation</vt:lpstr>
      <vt:lpstr>PROCESS FOR WRITING  A DECISION-MAKING CASE STUDY</vt:lpstr>
      <vt:lpstr>SUMMARY OF MEADORS’ 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8</cp:revision>
  <cp:lastPrinted>2024-12-19T02:33:52Z</cp:lastPrinted>
  <dcterms:created xsi:type="dcterms:W3CDTF">2024-06-18T03:02:43Z</dcterms:created>
  <dcterms:modified xsi:type="dcterms:W3CDTF">2024-12-20T01:40:35Z</dcterms:modified>
</cp:coreProperties>
</file>