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notesMasterIdLst>
    <p:notesMasterId r:id="rId42"/>
  </p:notesMasterIdLst>
  <p:handoutMasterIdLst>
    <p:handoutMasterId r:id="rId43"/>
  </p:handoutMasterIdLst>
  <p:sldIdLst>
    <p:sldId id="277" r:id="rId3"/>
    <p:sldId id="289" r:id="rId4"/>
    <p:sldId id="310" r:id="rId5"/>
    <p:sldId id="271" r:id="rId6"/>
    <p:sldId id="311" r:id="rId7"/>
    <p:sldId id="312" r:id="rId8"/>
    <p:sldId id="258" r:id="rId9"/>
    <p:sldId id="259" r:id="rId10"/>
    <p:sldId id="313" r:id="rId11"/>
    <p:sldId id="278" r:id="rId12"/>
    <p:sldId id="282" r:id="rId13"/>
    <p:sldId id="279" r:id="rId14"/>
    <p:sldId id="280" r:id="rId15"/>
    <p:sldId id="283" r:id="rId16"/>
    <p:sldId id="285" r:id="rId17"/>
    <p:sldId id="288" r:id="rId18"/>
    <p:sldId id="273" r:id="rId19"/>
    <p:sldId id="261" r:id="rId20"/>
    <p:sldId id="291" r:id="rId21"/>
    <p:sldId id="264" r:id="rId22"/>
    <p:sldId id="270" r:id="rId23"/>
    <p:sldId id="272" r:id="rId24"/>
    <p:sldId id="265" r:id="rId25"/>
    <p:sldId id="286" r:id="rId26"/>
    <p:sldId id="292" r:id="rId27"/>
    <p:sldId id="269" r:id="rId28"/>
    <p:sldId id="287" r:id="rId29"/>
    <p:sldId id="260" r:id="rId30"/>
    <p:sldId id="266" r:id="rId31"/>
    <p:sldId id="290" r:id="rId32"/>
    <p:sldId id="293" r:id="rId33"/>
    <p:sldId id="294" r:id="rId34"/>
    <p:sldId id="296" r:id="rId35"/>
    <p:sldId id="295" r:id="rId36"/>
    <p:sldId id="314" r:id="rId37"/>
    <p:sldId id="315" r:id="rId38"/>
    <p:sldId id="274" r:id="rId39"/>
    <p:sldId id="263" r:id="rId40"/>
    <p:sldId id="316" r:id="rId41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200"/>
    <p:restoredTop sz="95755"/>
  </p:normalViewPr>
  <p:slideViewPr>
    <p:cSldViewPr>
      <p:cViewPr varScale="1">
        <p:scale>
          <a:sx n="125" d="100"/>
          <a:sy n="125" d="100"/>
        </p:scale>
        <p:origin x="24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8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>
            <a:extLst>
              <a:ext uri="{FF2B5EF4-FFF2-40B4-BE49-F238E27FC236}">
                <a16:creationId xmlns:a16="http://schemas.microsoft.com/office/drawing/2014/main" id="{3E03FA39-3E11-1DED-B488-7B54EC5C4E5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altLang="en-US"/>
          </a:p>
        </p:txBody>
      </p:sp>
      <p:sp>
        <p:nvSpPr>
          <p:cNvPr id="9219" name="Rectangle 1027">
            <a:extLst>
              <a:ext uri="{FF2B5EF4-FFF2-40B4-BE49-F238E27FC236}">
                <a16:creationId xmlns:a16="http://schemas.microsoft.com/office/drawing/2014/main" id="{00FED87B-5D4D-3922-888A-0DA81E65DB7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 altLang="en-US"/>
          </a:p>
        </p:txBody>
      </p:sp>
      <p:sp>
        <p:nvSpPr>
          <p:cNvPr id="9220" name="Rectangle 1028">
            <a:extLst>
              <a:ext uri="{FF2B5EF4-FFF2-40B4-BE49-F238E27FC236}">
                <a16:creationId xmlns:a16="http://schemas.microsoft.com/office/drawing/2014/main" id="{A689A676-410D-F05C-0808-BB7F39AFD1C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altLang="en-US"/>
          </a:p>
        </p:txBody>
      </p:sp>
      <p:sp>
        <p:nvSpPr>
          <p:cNvPr id="9221" name="Rectangle 1029">
            <a:extLst>
              <a:ext uri="{FF2B5EF4-FFF2-40B4-BE49-F238E27FC236}">
                <a16:creationId xmlns:a16="http://schemas.microsoft.com/office/drawing/2014/main" id="{405DB317-5317-C68A-1E3E-38EE525C0E2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18C0AA33-AC73-1C49-AF80-342306CD08B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AAABB1-2761-344E-B9D5-85227AE2AD68}" type="datetimeFigureOut">
              <a:rPr lang="en-US" smtClean="0"/>
              <a:t>12/12/24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82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575"/>
            <a:ext cx="548640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37F95F-B657-6F48-8294-932774C5E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94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7D833E1-F135-034C-89A2-0663B23511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5454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7D833E1-F135-034C-89A2-0663B23511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2666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7D833E1-F135-034C-89A2-0663B23511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6692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7D833E1-F135-034C-89A2-0663B23511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2853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F3232-C049-DD62-DA60-1033E55103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8F00D1-1791-6E02-8EE2-7D59B29364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ABF508-7F2F-95C3-C013-0307C7F07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2E578-5AA3-F1B9-1901-0CEAD4B2A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50966D-4027-9F84-422E-FAD9AF3CD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CDE807-52BF-3049-95E0-730C17CE9C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2139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97821-D7CC-7840-2A6C-2D3B0F428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5D8826-1B15-8D7D-B32C-C671B3665B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FA7B0-DD89-7DDD-BF2D-A0E0BEA26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FF6843-AA7E-1F45-69FF-A4BE68334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9CA1DC-DED9-C3A4-6487-C5853C8EB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5056A5-E486-454A-B4E1-E5B53E7512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1410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81B5C5-924C-49FB-F428-BF46EC321D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78BE6F-1BB8-E08A-2BE8-447FCEF6E4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E4BBEA-E7C7-8A0B-89DA-656043DFF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8B157-23C3-2577-AE92-F0ECF38E1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EDCAE3-78E5-35BF-781E-A6311F390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F0023C-6A03-044D-9AB6-F7BEDF4E2D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1474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76A-7C48-8239-0845-BEAEE9C8C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Online Image Placeholder 2">
            <a:extLst>
              <a:ext uri="{FF2B5EF4-FFF2-40B4-BE49-F238E27FC236}">
                <a16:creationId xmlns:a16="http://schemas.microsoft.com/office/drawing/2014/main" id="{78C09AB2-1EC6-ADAC-BA5B-270ADE9D2172}"/>
              </a:ext>
            </a:extLst>
          </p:cNvPr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63D781-9077-FE44-BCFE-A1BAF6B087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21A19C-DD6C-6EF6-74CB-444D6A9564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48C529-BAC0-B819-E878-BC04ED11F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8C0361-55B3-C420-21EA-B213E1F35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ED31C4D-8D61-9343-8D89-281AEFDC24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4368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41AFBC9-3E25-35AA-6D96-A300C80A22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5A4421-9A2E-B002-0DA6-7E160ABFCD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5561DE-32C2-2846-1164-CB735A6751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32B11D-4679-5249-897F-972A3B76AE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10621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BD8D28E-2EE3-5FF0-38C5-C6CE9BACD2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FC842C-AF00-C385-0109-767708CA86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4F56ED7-EE61-8E9F-A23D-FBC046365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623E3C-0EFC-FD4C-B56A-574DC22F22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8302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F355A0-F4AC-7954-18BA-A6FA0F3F2F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58C8ED8-A6FE-A5A7-157A-7AFEA30242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2CE72D-D88C-5DFE-B81B-49A787C848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747612-CD86-764C-812B-F693076E1D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58975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B5FFE9-3AA6-C25B-E89D-4BC22D00D6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2F2E26-65F1-292A-1142-E2986BFB91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23A92A-119C-AE95-D52C-5E3BB5795C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D04F54-CB90-2D4B-8F37-FCC9C68864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3166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FC38E87-67D1-FE2C-5F87-2B9BC623CA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F394527-4862-2A5E-ABDB-59C027EBFC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5C7745D-536F-C3BD-A4D1-1D21213D01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0A0721-36F4-C84B-A2C0-AE8EDE2B1F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56145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F8CE23C-7B8F-3864-8E13-DEC6785C6E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8889A4F-F537-625C-5EB2-510924F5AD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3BF4536-2455-3575-0A75-BE59437542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F5148-E167-1748-9635-C65F8AA758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24297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2EB3B5A-3F4C-C990-3F9F-31FD345325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9ED08EC-0D33-7D76-A3E5-A8BDC01FC6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C822F20-A142-B1CC-F2BC-E36C9F5B6D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D63D15-7129-9249-921E-41A260C919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3754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D5A71-EBC0-E8ED-2B6F-4E055407D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B7C27-B46A-1A9E-A707-AE05DAB89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15D32-BC6D-B6F6-8E78-278C60296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F0A012-BF33-BA81-9D45-A912A338A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3E5FC0-6AE4-1A2B-3137-13EDDE968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6B38D7-D28E-FC43-8727-F9817A4933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70065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80759A-84E3-6937-16DE-0CF468A7ED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55A80D-D5D0-39AE-4BFF-078A98762A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65F734-2DCF-00EC-28B9-9F1BF76301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F1D90A-E778-3A48-AF2D-1B114F8282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96218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36BF7C-9CD7-567C-6EF8-C258B47A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C57C92-B904-4E51-B7FB-A8C429FE45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B9B815-4BA8-8D0A-4F64-5D0269B422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EB7EE-E2B4-0544-9C34-7B72BCEC5C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69203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FD1183C-08BA-9245-2AAE-85F892C693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3D6215-A91B-F46B-8FD5-30A20D12F5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83D03CE-C550-11F6-95BA-8B58BFF283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322B85-AA51-F94D-9408-2A1EB516FE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09242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86804A-C092-495C-EFD1-88B18C4068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DDCF5B-296A-F874-9629-80C610130B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5B03B5-36D3-B6A2-2CB0-ABC33713C6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42E3F0-F67D-1640-8449-28631ED5E0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50265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A44672-F6CD-8E45-AF88-99F7A6D219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A9EDFF-A583-B36A-B86C-CF88BF2901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BFE77E-0F4A-EB05-4893-874DE48AF8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3AF453-56AA-D44D-8136-15431C16D9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8609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1F5BD-5525-E367-6FFC-79AAA186B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985ED8-2C4D-624F-4BB6-279B0AB60C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DE0D27-F7C5-9724-7824-DA9857D71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B6BDE5-0E4F-02CC-F857-19259B6E7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583F4-9171-0FFD-B236-1BAF5BFD2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A87878-20C7-304D-9C7F-332E71C07A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8944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849A9-2BBC-AC5A-8CFA-CEE89C280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0CB84-8F6D-C89C-F4DD-2B9A34AAD8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95A0EC-3BC8-D96E-DF08-8272C1857B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AB0646-9E24-98FE-FBE1-C06800446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B267B5-7E47-3FAF-3C0E-D9ECFF4C7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211417-1175-A3B2-BE9A-66A4D6450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52E4F8-39A4-0040-9550-2310B80F30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0531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0B997-103D-4240-A413-4A3D07E54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E37632-4418-5065-7185-C87B3DDEE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6C8331-4220-7D53-B40E-870A50582B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E2ED4D-868D-9256-29C4-A755BC9FCE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74C3D0-8E10-4622-D911-B2C93084DF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BB4EB3-A992-6463-D65E-1633E3F9D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0F3BA7-562C-5106-20C7-0C8834EFC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9DB545-397F-ED6A-1272-9D4715BB2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886142-68D3-314F-B930-A7D0A8DBD4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774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F59AF-6B5E-3C30-37B8-30317735B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B9C22A-3BEF-08F5-99FE-6E4E0A531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9D8D56-2982-9DBD-F530-49752BF27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C0C4BB-829D-52B5-AE90-28D725972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CDB3A1-DF7A-6947-ACEC-FC5BDC24DE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4850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27F4A3-1F3F-99B6-1FF9-BC1ADC2A7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F2FAAC-1067-57C0-F2A7-69B34D367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CD9C33-2ABE-CD77-679A-425A46AF2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4BCE67-13B5-4040-8F83-F25A22F7FA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6969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3E5B3-A159-1CB3-2E1B-CF79E336E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668A3-59F8-F56B-588C-B716408C3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0F8FE4-23CD-5F13-799D-D6FE3AF1EA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AFBA3B-77D8-37C8-6195-BCF01A4F0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1B1467-F1C1-230E-4D0D-51D18EDFA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5477D7-710D-B0F2-59C9-C03DEFC03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2338C4-F94B-DE43-94DC-48D6A3136D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7139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19F63-6896-10A7-B0EB-91064BC95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6D34C4-374F-93C6-4BEB-5853BEC13F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39D0F0-8E61-EAFF-3586-9FC41ABF02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828D36-F407-3534-9702-D60D0269F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B58153-AB72-A3AE-84D3-BF15F0BE2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754958-0519-C1CE-BCE0-8153B4830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F0E004-FA90-EC4C-A804-797CEBA17C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6160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D4B8987-8E5C-34C3-3F20-D5A58A7E6E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30E30FE-307F-6700-FD83-CEF53333CC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BB888DE-DCA1-B4E2-21A1-F1FF541AA7B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E40DDC6-C1C0-E49C-B54C-D489317EB90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9CA659F-44B7-2ADD-862C-7A5F62D2421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5021191-AEFE-F34C-9D78-446D8B25A47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A8E5866-23F3-186F-BEC5-3317D35B50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EE58B23-6B6E-819B-11BC-06A17FB05A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F919DE6-09FB-DCC7-FF76-A0F6B75EF9B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1C7A8D5-3954-CBD8-6E42-9D37AE6BD1A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A1954E8-F8ED-AFFF-FE56-D9F4C658016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03245A7-BC29-3248-B4C8-D5FCF9FBE5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8690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>
            <a:extLst>
              <a:ext uri="{FF2B5EF4-FFF2-40B4-BE49-F238E27FC236}">
                <a16:creationId xmlns:a16="http://schemas.microsoft.com/office/drawing/2014/main" id="{99768247-8A30-6FBE-34C6-476D98596E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6400800"/>
          </a:xfrm>
        </p:spPr>
        <p:txBody>
          <a:bodyPr anchor="ctr"/>
          <a:lstStyle/>
          <a:p>
            <a:r>
              <a:rPr lang="en-US" altLang="en-US" sz="4400" dirty="0" err="1">
                <a:solidFill>
                  <a:srgbClr val="FF9933"/>
                </a:solidFill>
              </a:rPr>
              <a:t>BiblicalELearning.org</a:t>
            </a:r>
            <a:br>
              <a:rPr lang="en-US" altLang="en-US" sz="4400" dirty="0">
                <a:solidFill>
                  <a:srgbClr val="FF9933"/>
                </a:solidFill>
              </a:rPr>
            </a:br>
            <a:br>
              <a:rPr lang="en-US" altLang="en-US" sz="4400" dirty="0">
                <a:solidFill>
                  <a:srgbClr val="FF9933"/>
                </a:solidFill>
              </a:rPr>
            </a:br>
            <a:r>
              <a:rPr lang="en-US" altLang="en-US" sz="4400" dirty="0">
                <a:solidFill>
                  <a:srgbClr val="FF9933"/>
                </a:solidFill>
              </a:rPr>
              <a:t>KNOWING GOD’S WILL:  </a:t>
            </a:r>
            <a:br>
              <a:rPr lang="en-US" altLang="en-US" sz="4400" dirty="0">
                <a:solidFill>
                  <a:srgbClr val="FF9933"/>
                </a:solidFill>
              </a:rPr>
            </a:br>
            <a:r>
              <a:rPr lang="en-US" altLang="en-US" sz="4400" dirty="0">
                <a:solidFill>
                  <a:srgbClr val="FF9933"/>
                </a:solidFill>
              </a:rPr>
              <a:t>A BIBLICAL MODEL</a:t>
            </a:r>
            <a:br>
              <a:rPr lang="en-US" altLang="en-US" sz="4400" dirty="0">
                <a:solidFill>
                  <a:srgbClr val="FF9933"/>
                </a:solidFill>
              </a:rPr>
            </a:br>
            <a:br>
              <a:rPr lang="en-US" altLang="en-US" sz="4400" dirty="0">
                <a:solidFill>
                  <a:srgbClr val="FF9933"/>
                </a:solidFill>
              </a:rPr>
            </a:br>
            <a:r>
              <a:rPr lang="en-US" altLang="en-US" sz="4400" dirty="0">
                <a:solidFill>
                  <a:srgbClr val="FF9933"/>
                </a:solidFill>
              </a:rPr>
              <a:t>Gary T. </a:t>
            </a:r>
            <a:r>
              <a:rPr lang="en-US" altLang="en-US" sz="4400" dirty="0" err="1">
                <a:solidFill>
                  <a:srgbClr val="FF9933"/>
                </a:solidFill>
              </a:rPr>
              <a:t>Meadors</a:t>
            </a:r>
            <a:r>
              <a:rPr lang="en-US" altLang="en-US" sz="4400" dirty="0">
                <a:solidFill>
                  <a:srgbClr val="FF9933"/>
                </a:solidFill>
              </a:rPr>
              <a:t>, Th.D.</a:t>
            </a:r>
            <a:br>
              <a:rPr lang="en-US" altLang="en-US" sz="4400" dirty="0">
                <a:solidFill>
                  <a:srgbClr val="FF9933"/>
                </a:solidFill>
              </a:rPr>
            </a:br>
            <a:br>
              <a:rPr lang="en-US" altLang="en-US" sz="4400" dirty="0">
                <a:solidFill>
                  <a:srgbClr val="FF9933"/>
                </a:solidFill>
              </a:rPr>
            </a:br>
            <a:r>
              <a:rPr lang="en-US" altLang="en-US" sz="5400" b="1" dirty="0">
                <a:solidFill>
                  <a:srgbClr val="FF9933"/>
                </a:solidFill>
              </a:rPr>
              <a:t>AN OVERVIEW [GM 1]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06F4E3F7-F8FF-7BFA-CDBE-3F1A9DBBBF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2438400"/>
          </a:xfrm>
        </p:spPr>
        <p:txBody>
          <a:bodyPr/>
          <a:lstStyle/>
          <a:p>
            <a:r>
              <a:rPr lang="en-US" altLang="en-US">
                <a:solidFill>
                  <a:srgbClr val="FF9933"/>
                </a:solidFill>
              </a:rPr>
              <a:t>DISCERNING GOD’S WILL REQUIRES…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E0F04244-868A-3609-0819-013A5E7CB6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3581400"/>
            <a:ext cx="7772400" cy="25146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>
                <a:solidFill>
                  <a:srgbClr val="FFCC00"/>
                </a:solidFill>
              </a:rPr>
              <a:t>II.	A NEW WAY OF THINKING…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537E8615-4B31-C0C9-2C7F-0F99D87A65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bg1"/>
                </a:solidFill>
              </a:rPr>
              <a:t>A TWOFOLD SOLUTION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BF57D67D-087A-AB4D-F1F7-A29F423B62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</a:rPr>
              <a:t>On One Hand, God Has Disclosed Himself and Left Us a Record of that Revelation (the Bible).</a:t>
            </a:r>
          </a:p>
          <a:p>
            <a:r>
              <a:rPr lang="en-US" altLang="en-US" dirty="0">
                <a:solidFill>
                  <a:schemeClr val="bg1"/>
                </a:solidFill>
              </a:rPr>
              <a:t>On the Other Hand, We Are Now Responsible to Move Out from that Record and Discern God’s Will in Our Situations.</a:t>
            </a:r>
          </a:p>
          <a:p>
            <a:r>
              <a:rPr lang="en-US" altLang="en-US" dirty="0">
                <a:solidFill>
                  <a:schemeClr val="bg1"/>
                </a:solidFill>
              </a:rPr>
              <a:t>Romans 12:1-2 shows us the way....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  <p:bldP spid="5017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AF5823B5-10E8-11CC-2AD0-AE56B206E8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458200" cy="1143000"/>
          </a:xfrm>
        </p:spPr>
        <p:txBody>
          <a:bodyPr/>
          <a:lstStyle/>
          <a:p>
            <a:r>
              <a:rPr lang="en-US" altLang="en-US">
                <a:solidFill>
                  <a:schemeClr val="bg1"/>
                </a:solidFill>
              </a:rPr>
              <a:t>ROMANS 12:1-2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FDD5D36F-6D92-9E60-9433-6F4F920CB6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10600" cy="5562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3600" dirty="0">
                <a:solidFill>
                  <a:schemeClr val="bg1"/>
                </a:solidFill>
              </a:rPr>
              <a:t>I appeal to you therefore, brothers [and sisters], by the mercies of God, to present your bodies as a living sacrifice, holy and acceptable to God, which is your spiritual worship [or rational service].  Do not be conformed to this world, but </a:t>
            </a:r>
            <a:r>
              <a:rPr lang="en-US" altLang="en-US" sz="3600" b="1" dirty="0">
                <a:solidFill>
                  <a:srgbClr val="FFFF00"/>
                </a:solidFill>
              </a:rPr>
              <a:t>be transformed by the renewal of your mind</a:t>
            </a:r>
            <a:r>
              <a:rPr lang="en-US" altLang="en-US" sz="3600" dirty="0">
                <a:solidFill>
                  <a:schemeClr val="bg1"/>
                </a:solidFill>
              </a:rPr>
              <a:t>, that by testing you may discern what is the will of God, what is good and acceptable and perfect.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dirty="0"/>
              <a:t>							</a:t>
            </a:r>
            <a:r>
              <a:rPr lang="en-US" altLang="en-US" sz="2800" dirty="0">
                <a:solidFill>
                  <a:schemeClr val="bg1"/>
                </a:solidFill>
              </a:rPr>
              <a:t>(ESV 2001)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4CD990E9-9A19-B4A5-5439-6003613486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458200" cy="1600200"/>
          </a:xfrm>
        </p:spPr>
        <p:txBody>
          <a:bodyPr/>
          <a:lstStyle/>
          <a:p>
            <a:r>
              <a:rPr lang="en-US" altLang="en-US" dirty="0"/>
              <a:t>The Transformed Mind</a:t>
            </a:r>
            <a:br>
              <a:rPr lang="en-US" altLang="en-US" dirty="0"/>
            </a:br>
            <a:r>
              <a:rPr lang="en-US" altLang="en-US" dirty="0"/>
              <a:t>(Romans 12:1-2) </a:t>
            </a:r>
          </a:p>
        </p:txBody>
      </p:sp>
      <p:grpSp>
        <p:nvGrpSpPr>
          <p:cNvPr id="43011" name="Group 3">
            <a:extLst>
              <a:ext uri="{FF2B5EF4-FFF2-40B4-BE49-F238E27FC236}">
                <a16:creationId xmlns:a16="http://schemas.microsoft.com/office/drawing/2014/main" id="{4D2FA17B-8F4B-63DC-DB32-74301EAA0FF2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1600200"/>
            <a:ext cx="3429000" cy="4648200"/>
            <a:chOff x="1824" y="1008"/>
            <a:chExt cx="2160" cy="2928"/>
          </a:xfrm>
        </p:grpSpPr>
        <p:grpSp>
          <p:nvGrpSpPr>
            <p:cNvPr id="43012" name="Group 4">
              <a:extLst>
                <a:ext uri="{FF2B5EF4-FFF2-40B4-BE49-F238E27FC236}">
                  <a16:creationId xmlns:a16="http://schemas.microsoft.com/office/drawing/2014/main" id="{7A4F6411-0F93-DF3C-51B9-71F418B68B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12" y="1008"/>
              <a:ext cx="1584" cy="1536"/>
              <a:chOff x="2112" y="1488"/>
              <a:chExt cx="1632" cy="1728"/>
            </a:xfrm>
          </p:grpSpPr>
          <p:sp>
            <p:nvSpPr>
              <p:cNvPr id="43013" name="AutoShape 5">
                <a:extLst>
                  <a:ext uri="{FF2B5EF4-FFF2-40B4-BE49-F238E27FC236}">
                    <a16:creationId xmlns:a16="http://schemas.microsoft.com/office/drawing/2014/main" id="{F7015B9A-B45F-53E8-E0AC-B90FC32998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0" y="1632"/>
                <a:ext cx="1056" cy="1008"/>
              </a:xfrm>
              <a:custGeom>
                <a:avLst/>
                <a:gdLst>
                  <a:gd name="T0" fmla="*/ 10860 w 21600"/>
                  <a:gd name="T1" fmla="*/ 2187 h 21600"/>
                  <a:gd name="T2" fmla="*/ 2928 w 21600"/>
                  <a:gd name="T3" fmla="*/ 10800 h 21600"/>
                  <a:gd name="T4" fmla="*/ 10860 w 21600"/>
                  <a:gd name="T5" fmla="*/ 21600 h 21600"/>
                  <a:gd name="T6" fmla="*/ 18672 w 21600"/>
                  <a:gd name="T7" fmla="*/ 1080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37 w 21600"/>
                  <a:gd name="T13" fmla="*/ 2277 h 21600"/>
                  <a:gd name="T14" fmla="*/ 16557 w 21600"/>
                  <a:gd name="T15" fmla="*/ 13677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noFill/>
              <a:ln w="57150">
                <a:solidFill>
                  <a:schemeClr val="tx1"/>
                </a:solidFill>
                <a:miter lim="800000"/>
                <a:headEnd/>
                <a:tailEnd type="non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014" name="Oval 6">
                <a:extLst>
                  <a:ext uri="{FF2B5EF4-FFF2-40B4-BE49-F238E27FC236}">
                    <a16:creationId xmlns:a16="http://schemas.microsoft.com/office/drawing/2014/main" id="{A2F08F87-DEF7-95D9-1350-3251B74EE7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2" y="1488"/>
                <a:ext cx="1632" cy="1728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non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3015" name="Line 7">
              <a:extLst>
                <a:ext uri="{FF2B5EF4-FFF2-40B4-BE49-F238E27FC236}">
                  <a16:creationId xmlns:a16="http://schemas.microsoft.com/office/drawing/2014/main" id="{2BEE94A0-3683-E60F-1042-527772D68E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2544"/>
              <a:ext cx="0" cy="9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016" name="Line 8">
              <a:extLst>
                <a:ext uri="{FF2B5EF4-FFF2-40B4-BE49-F238E27FC236}">
                  <a16:creationId xmlns:a16="http://schemas.microsoft.com/office/drawing/2014/main" id="{A5396E08-339D-077D-A422-F99D024F4C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96" y="3456"/>
              <a:ext cx="43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017" name="Line 9">
              <a:extLst>
                <a:ext uri="{FF2B5EF4-FFF2-40B4-BE49-F238E27FC236}">
                  <a16:creationId xmlns:a16="http://schemas.microsoft.com/office/drawing/2014/main" id="{76576ED6-DC86-75CD-6FA7-F94544D570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3456"/>
              <a:ext cx="43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018" name="Line 10">
              <a:extLst>
                <a:ext uri="{FF2B5EF4-FFF2-40B4-BE49-F238E27FC236}">
                  <a16:creationId xmlns:a16="http://schemas.microsoft.com/office/drawing/2014/main" id="{5AAB609B-5FEA-906E-3147-1ADD9979E3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2" y="2880"/>
              <a:ext cx="1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019" name="AutoShape 11">
              <a:extLst>
                <a:ext uri="{FF2B5EF4-FFF2-40B4-BE49-F238E27FC236}">
                  <a16:creationId xmlns:a16="http://schemas.microsoft.com/office/drawing/2014/main" id="{E8837E45-7A1E-48A6-8754-D5DE79B763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1344"/>
              <a:ext cx="576" cy="240"/>
            </a:xfrm>
            <a:prstGeom prst="rightArrow">
              <a:avLst>
                <a:gd name="adj1" fmla="val 50000"/>
                <a:gd name="adj2" fmla="val 60000"/>
              </a:avLst>
            </a:prstGeom>
            <a:solidFill>
              <a:srgbClr val="808080"/>
            </a:solidFill>
            <a:ln w="38100">
              <a:solidFill>
                <a:schemeClr val="tx1"/>
              </a:solidFill>
              <a:miter lim="800000"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020" name="AutoShape 12">
              <a:extLst>
                <a:ext uri="{FF2B5EF4-FFF2-40B4-BE49-F238E27FC236}">
                  <a16:creationId xmlns:a16="http://schemas.microsoft.com/office/drawing/2014/main" id="{F5772532-EA78-CD98-EF70-57F164C685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1344"/>
              <a:ext cx="576" cy="240"/>
            </a:xfrm>
            <a:prstGeom prst="rightArrow">
              <a:avLst>
                <a:gd name="adj1" fmla="val 50000"/>
                <a:gd name="adj2" fmla="val 60000"/>
              </a:avLst>
            </a:prstGeom>
            <a:solidFill>
              <a:srgbClr val="808080"/>
            </a:solidFill>
            <a:ln w="38100">
              <a:solidFill>
                <a:schemeClr val="tx1"/>
              </a:solidFill>
              <a:miter lim="800000"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3021" name="Text Box 13">
            <a:extLst>
              <a:ext uri="{FF2B5EF4-FFF2-40B4-BE49-F238E27FC236}">
                <a16:creationId xmlns:a16="http://schemas.microsoft.com/office/drawing/2014/main" id="{9A6733DC-9921-143D-2A9C-04AD3816E7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057400"/>
            <a:ext cx="11922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2800" b="1"/>
              <a:t>DATA</a:t>
            </a:r>
            <a:endParaRPr lang="en-US" altLang="en-US" sz="1800">
              <a:solidFill>
                <a:schemeClr val="accent1"/>
              </a:solidFill>
            </a:endParaRPr>
          </a:p>
        </p:txBody>
      </p:sp>
      <p:sp>
        <p:nvSpPr>
          <p:cNvPr id="43022" name="Text Box 14">
            <a:extLst>
              <a:ext uri="{FF2B5EF4-FFF2-40B4-BE49-F238E27FC236}">
                <a16:creationId xmlns:a16="http://schemas.microsoft.com/office/drawing/2014/main" id="{1580A0B4-55B0-2E78-F117-06715D927F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3788" y="2057400"/>
            <a:ext cx="19415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2800" b="1"/>
              <a:t>MEANING</a:t>
            </a:r>
          </a:p>
        </p:txBody>
      </p:sp>
      <p:sp>
        <p:nvSpPr>
          <p:cNvPr id="43023" name="Text Box 15">
            <a:extLst>
              <a:ext uri="{FF2B5EF4-FFF2-40B4-BE49-F238E27FC236}">
                <a16:creationId xmlns:a16="http://schemas.microsoft.com/office/drawing/2014/main" id="{7E123D7B-5F9A-57C0-15ED-6686D9C8DE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1828800"/>
            <a:ext cx="18288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4800" b="1"/>
              <a:t>Mind</a:t>
            </a:r>
            <a:endParaRPr lang="en-US" altLang="en-US" sz="1800">
              <a:solidFill>
                <a:schemeClr val="accent1"/>
              </a:solidFill>
            </a:endParaRPr>
          </a:p>
        </p:txBody>
      </p:sp>
      <p:sp>
        <p:nvSpPr>
          <p:cNvPr id="43024" name="AutoShape 16">
            <a:extLst>
              <a:ext uri="{FF2B5EF4-FFF2-40B4-BE49-F238E27FC236}">
                <a16:creationId xmlns:a16="http://schemas.microsoft.com/office/drawing/2014/main" id="{EBF19008-DBFE-2BF7-A566-3460C8834C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1905000"/>
            <a:ext cx="1295400" cy="11430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noFill/>
          <a:ln w="25400">
            <a:solidFill>
              <a:schemeClr val="tx1"/>
            </a:solidFill>
            <a:prstDash val="dash"/>
            <a:miter lim="800000"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3025" name="AutoShape 17">
            <a:extLst>
              <a:ext uri="{FF2B5EF4-FFF2-40B4-BE49-F238E27FC236}">
                <a16:creationId xmlns:a16="http://schemas.microsoft.com/office/drawing/2014/main" id="{75CFCCC5-394C-46D8-D432-C12A532039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1981200"/>
            <a:ext cx="990600" cy="9144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noFill/>
          <a:ln w="25400">
            <a:solidFill>
              <a:schemeClr val="tx1"/>
            </a:solidFill>
            <a:prstDash val="dash"/>
            <a:miter lim="800000"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96D85DB-E3C4-D965-03DF-3D633449EB67}"/>
              </a:ext>
            </a:extLst>
          </p:cNvPr>
          <p:cNvSpPr txBox="1"/>
          <p:nvPr/>
        </p:nvSpPr>
        <p:spPr>
          <a:xfrm>
            <a:off x="954834" y="2576513"/>
            <a:ext cx="16494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COMMON TO ALL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E8F0F6-2C16-AD28-E630-F9706D3D83BE}"/>
              </a:ext>
            </a:extLst>
          </p:cNvPr>
          <p:cNvSpPr txBox="1"/>
          <p:nvPr/>
        </p:nvSpPr>
        <p:spPr>
          <a:xfrm>
            <a:off x="6248400" y="2514600"/>
            <a:ext cx="18272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PRODUCT OF </a:t>
            </a:r>
            <a:r>
              <a:rPr lang="en-US" b="1" i="1" dirty="0"/>
              <a:t>OUR</a:t>
            </a:r>
            <a:r>
              <a:rPr lang="en-US" dirty="0"/>
              <a:t> THINKING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21" grpId="0"/>
      <p:bldP spid="43022" grpId="0"/>
      <p:bldP spid="430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0C6E93C4-F493-FC0B-CCA2-A15C36C6A1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Worldview and Value Set</a:t>
            </a:r>
          </a:p>
        </p:txBody>
      </p:sp>
      <p:grpSp>
        <p:nvGrpSpPr>
          <p:cNvPr id="51203" name="Group 3">
            <a:extLst>
              <a:ext uri="{FF2B5EF4-FFF2-40B4-BE49-F238E27FC236}">
                <a16:creationId xmlns:a16="http://schemas.microsoft.com/office/drawing/2014/main" id="{6AACFC3A-F9DC-DBB4-F688-FCBE5123B5F8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1600200"/>
            <a:ext cx="3429000" cy="4648200"/>
            <a:chOff x="1824" y="1008"/>
            <a:chExt cx="2160" cy="2928"/>
          </a:xfrm>
        </p:grpSpPr>
        <p:grpSp>
          <p:nvGrpSpPr>
            <p:cNvPr id="51204" name="Group 4">
              <a:extLst>
                <a:ext uri="{FF2B5EF4-FFF2-40B4-BE49-F238E27FC236}">
                  <a16:creationId xmlns:a16="http://schemas.microsoft.com/office/drawing/2014/main" id="{4C16E5BC-FE0A-5ED0-6FED-0C03F966B81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12" y="1008"/>
              <a:ext cx="1584" cy="1536"/>
              <a:chOff x="2112" y="1488"/>
              <a:chExt cx="1632" cy="1728"/>
            </a:xfrm>
          </p:grpSpPr>
          <p:sp>
            <p:nvSpPr>
              <p:cNvPr id="51205" name="AutoShape 5">
                <a:extLst>
                  <a:ext uri="{FF2B5EF4-FFF2-40B4-BE49-F238E27FC236}">
                    <a16:creationId xmlns:a16="http://schemas.microsoft.com/office/drawing/2014/main" id="{93496B11-FF39-0D5A-61DD-D085D98F06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0" y="1632"/>
                <a:ext cx="1056" cy="1008"/>
              </a:xfrm>
              <a:custGeom>
                <a:avLst/>
                <a:gdLst>
                  <a:gd name="T0" fmla="*/ 10860 w 21600"/>
                  <a:gd name="T1" fmla="*/ 2187 h 21600"/>
                  <a:gd name="T2" fmla="*/ 2928 w 21600"/>
                  <a:gd name="T3" fmla="*/ 10800 h 21600"/>
                  <a:gd name="T4" fmla="*/ 10860 w 21600"/>
                  <a:gd name="T5" fmla="*/ 21600 h 21600"/>
                  <a:gd name="T6" fmla="*/ 18672 w 21600"/>
                  <a:gd name="T7" fmla="*/ 1080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37 w 21600"/>
                  <a:gd name="T13" fmla="*/ 2277 h 21600"/>
                  <a:gd name="T14" fmla="*/ 16557 w 21600"/>
                  <a:gd name="T15" fmla="*/ 13677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noFill/>
              <a:ln w="57150">
                <a:solidFill>
                  <a:schemeClr val="tx1"/>
                </a:solidFill>
                <a:miter lim="800000"/>
                <a:headEnd/>
                <a:tailEnd type="non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206" name="Oval 6">
                <a:extLst>
                  <a:ext uri="{FF2B5EF4-FFF2-40B4-BE49-F238E27FC236}">
                    <a16:creationId xmlns:a16="http://schemas.microsoft.com/office/drawing/2014/main" id="{4D18F4C0-EF5B-8FAB-2C27-D9FC7568D0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2" y="1488"/>
                <a:ext cx="1632" cy="1728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non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51207" name="Line 7">
              <a:extLst>
                <a:ext uri="{FF2B5EF4-FFF2-40B4-BE49-F238E27FC236}">
                  <a16:creationId xmlns:a16="http://schemas.microsoft.com/office/drawing/2014/main" id="{6D18292C-C294-821A-9BD5-6B95E010BA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2544"/>
              <a:ext cx="0" cy="9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1208" name="Line 8">
              <a:extLst>
                <a:ext uri="{FF2B5EF4-FFF2-40B4-BE49-F238E27FC236}">
                  <a16:creationId xmlns:a16="http://schemas.microsoft.com/office/drawing/2014/main" id="{36656CE7-7892-84F8-2AE6-23616A06D8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96" y="3456"/>
              <a:ext cx="43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1209" name="Line 9">
              <a:extLst>
                <a:ext uri="{FF2B5EF4-FFF2-40B4-BE49-F238E27FC236}">
                  <a16:creationId xmlns:a16="http://schemas.microsoft.com/office/drawing/2014/main" id="{E61E075E-8B39-8B59-04DB-E854B1DDE3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3456"/>
              <a:ext cx="43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1210" name="Line 10">
              <a:extLst>
                <a:ext uri="{FF2B5EF4-FFF2-40B4-BE49-F238E27FC236}">
                  <a16:creationId xmlns:a16="http://schemas.microsoft.com/office/drawing/2014/main" id="{EBDDAD61-D9CB-D836-660B-DEBFF79A17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2" y="2880"/>
              <a:ext cx="1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1211" name="AutoShape 11">
              <a:extLst>
                <a:ext uri="{FF2B5EF4-FFF2-40B4-BE49-F238E27FC236}">
                  <a16:creationId xmlns:a16="http://schemas.microsoft.com/office/drawing/2014/main" id="{CBCAE25A-0CA7-4077-AA9D-DDC1DB2A64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1344"/>
              <a:ext cx="576" cy="240"/>
            </a:xfrm>
            <a:prstGeom prst="rightArrow">
              <a:avLst>
                <a:gd name="adj1" fmla="val 50000"/>
                <a:gd name="adj2" fmla="val 60000"/>
              </a:avLst>
            </a:prstGeom>
            <a:solidFill>
              <a:srgbClr val="808080"/>
            </a:solidFill>
            <a:ln w="38100">
              <a:solidFill>
                <a:schemeClr val="tx1"/>
              </a:solidFill>
              <a:miter lim="800000"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1212" name="AutoShape 12">
              <a:extLst>
                <a:ext uri="{FF2B5EF4-FFF2-40B4-BE49-F238E27FC236}">
                  <a16:creationId xmlns:a16="http://schemas.microsoft.com/office/drawing/2014/main" id="{030E82C1-04FE-520F-0BCA-4DD821EB4E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1344"/>
              <a:ext cx="576" cy="240"/>
            </a:xfrm>
            <a:prstGeom prst="rightArrow">
              <a:avLst>
                <a:gd name="adj1" fmla="val 50000"/>
                <a:gd name="adj2" fmla="val 60000"/>
              </a:avLst>
            </a:prstGeom>
            <a:solidFill>
              <a:srgbClr val="808080"/>
            </a:solidFill>
            <a:ln w="38100">
              <a:solidFill>
                <a:schemeClr val="tx1"/>
              </a:solidFill>
              <a:miter lim="800000"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51213" name="Text Box 13">
            <a:extLst>
              <a:ext uri="{FF2B5EF4-FFF2-40B4-BE49-F238E27FC236}">
                <a16:creationId xmlns:a16="http://schemas.microsoft.com/office/drawing/2014/main" id="{555BC782-E8A1-FF48-E5EA-CE0705FA1D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057400"/>
            <a:ext cx="11922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2800" b="1"/>
              <a:t>DATA</a:t>
            </a:r>
            <a:endParaRPr lang="en-US" altLang="en-US" sz="1800">
              <a:solidFill>
                <a:schemeClr val="accent1"/>
              </a:solidFill>
            </a:endParaRPr>
          </a:p>
        </p:txBody>
      </p:sp>
      <p:sp>
        <p:nvSpPr>
          <p:cNvPr id="51214" name="Text Box 14">
            <a:extLst>
              <a:ext uri="{FF2B5EF4-FFF2-40B4-BE49-F238E27FC236}">
                <a16:creationId xmlns:a16="http://schemas.microsoft.com/office/drawing/2014/main" id="{E590DF0F-CB23-9F6C-81B7-916C48FD77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3788" y="2057400"/>
            <a:ext cx="19415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2800" b="1"/>
              <a:t>MEANING</a:t>
            </a:r>
          </a:p>
        </p:txBody>
      </p:sp>
      <p:sp>
        <p:nvSpPr>
          <p:cNvPr id="51215" name="Text Box 15">
            <a:extLst>
              <a:ext uri="{FF2B5EF4-FFF2-40B4-BE49-F238E27FC236}">
                <a16:creationId xmlns:a16="http://schemas.microsoft.com/office/drawing/2014/main" id="{668A03E1-1C08-685A-4A8F-E36211A75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1981200"/>
            <a:ext cx="1447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3600" b="1"/>
              <a:t>W&amp;V</a:t>
            </a:r>
            <a:endParaRPr lang="en-US" altLang="en-US" sz="3600">
              <a:solidFill>
                <a:schemeClr val="accent1"/>
              </a:solidFill>
            </a:endParaRPr>
          </a:p>
        </p:txBody>
      </p:sp>
      <p:sp>
        <p:nvSpPr>
          <p:cNvPr id="51216" name="AutoShape 16">
            <a:extLst>
              <a:ext uri="{FF2B5EF4-FFF2-40B4-BE49-F238E27FC236}">
                <a16:creationId xmlns:a16="http://schemas.microsoft.com/office/drawing/2014/main" id="{19AF9443-1A9C-B520-95BD-2F6B943788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1905000"/>
            <a:ext cx="1295400" cy="11430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noFill/>
          <a:ln w="25400">
            <a:solidFill>
              <a:schemeClr val="tx1"/>
            </a:solidFill>
            <a:prstDash val="dash"/>
            <a:miter lim="800000"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217" name="AutoShape 17">
            <a:extLst>
              <a:ext uri="{FF2B5EF4-FFF2-40B4-BE49-F238E27FC236}">
                <a16:creationId xmlns:a16="http://schemas.microsoft.com/office/drawing/2014/main" id="{4F62EE96-EEFA-5551-D3B1-3D9B16FDCB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1981200"/>
            <a:ext cx="990600" cy="9144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noFill/>
          <a:ln w="25400">
            <a:solidFill>
              <a:schemeClr val="tx1"/>
            </a:solidFill>
            <a:prstDash val="dash"/>
            <a:miter lim="800000"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13" grpId="0"/>
      <p:bldP spid="51214" grpId="0"/>
      <p:bldP spid="512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010E0E5B-FA1A-FD42-C83B-0FE30CFCE9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altLang="en-US">
                <a:solidFill>
                  <a:schemeClr val="bg1"/>
                </a:solidFill>
              </a:rPr>
              <a:t>THE TRANSFORMED MIND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3446088B-2D74-5683-E6AF-1FD1D54456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410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>
                <a:solidFill>
                  <a:schemeClr val="bg1"/>
                </a:solidFill>
              </a:rPr>
              <a:t>…IS A PROCESS OF EDUCATION THAT BRINGS OUR WORLDVIEW AND VALUES INTO CONFORMITY WITH BIBLICAL TEACHING.</a:t>
            </a:r>
          </a:p>
          <a:p>
            <a:pPr>
              <a:buFontTx/>
              <a:buNone/>
            </a:pPr>
            <a:r>
              <a:rPr lang="en-US" altLang="en-US">
                <a:solidFill>
                  <a:schemeClr val="bg1"/>
                </a:solidFill>
              </a:rPr>
              <a:t>…THIS LEADS TO A DECISION MAKING PROCESS THAT IS THE CONSCIOUS ENGAGEMENT OF OUR WORLDVIEW AND VALUES SYSTEM IN THE EVERY DAY STRUGGLE OF LIFE.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0D457555-A45F-5291-9852-4C940EFDD9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905000"/>
          </a:xfrm>
        </p:spPr>
        <p:txBody>
          <a:bodyPr/>
          <a:lstStyle/>
          <a:p>
            <a:r>
              <a:rPr lang="en-US" altLang="en-US">
                <a:solidFill>
                  <a:schemeClr val="bg1"/>
                </a:solidFill>
              </a:rPr>
              <a:t>GOAL OF THE TRANSFORMED MIND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04770270-D29E-D83B-3346-28695FA7E1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743200"/>
            <a:ext cx="7772400" cy="3352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>
                <a:solidFill>
                  <a:schemeClr val="bg1"/>
                </a:solidFill>
              </a:rPr>
              <a:t>…TO PRODUCE A PERSON WHO, WITH SELF-CONSCIOUS DELIBERATION, CAN THINK CRITICALLY ABOUT LIFE’S DECISIONS IN A MANNER CONSISTENT WITH BIBLICAL WORLDVIEW &amp; VALUES.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1668B49A-10D6-E793-96EC-AF5872A25D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2514600"/>
          </a:xfrm>
        </p:spPr>
        <p:txBody>
          <a:bodyPr/>
          <a:lstStyle/>
          <a:p>
            <a:r>
              <a:rPr lang="en-US" altLang="en-US" dirty="0">
                <a:solidFill>
                  <a:srgbClr val="FF9933"/>
                </a:solidFill>
              </a:rPr>
              <a:t>DISCERNING GOD’S WILL REQUIRES…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9C19C37D-90E7-02D3-F6EB-3F914B51A3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3581400"/>
            <a:ext cx="7772400" cy="25146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>
                <a:solidFill>
                  <a:srgbClr val="FFCC00"/>
                </a:solidFill>
              </a:rPr>
              <a:t>III.	AN UNDERSTANDING OF HOW A 	WORLDVIEW WORKS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4DF0D3AA-84FD-C615-6A1A-8E440F9188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Worldview and Value Set</a:t>
            </a:r>
          </a:p>
        </p:txBody>
      </p:sp>
      <p:grpSp>
        <p:nvGrpSpPr>
          <p:cNvPr id="10243" name="Group 3">
            <a:extLst>
              <a:ext uri="{FF2B5EF4-FFF2-40B4-BE49-F238E27FC236}">
                <a16:creationId xmlns:a16="http://schemas.microsoft.com/office/drawing/2014/main" id="{DBB29810-3CAA-C58C-2F94-EE7725E98DC4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1600200"/>
            <a:ext cx="3429000" cy="4648200"/>
            <a:chOff x="1824" y="1008"/>
            <a:chExt cx="2160" cy="2928"/>
          </a:xfrm>
        </p:grpSpPr>
        <p:grpSp>
          <p:nvGrpSpPr>
            <p:cNvPr id="10244" name="Group 4">
              <a:extLst>
                <a:ext uri="{FF2B5EF4-FFF2-40B4-BE49-F238E27FC236}">
                  <a16:creationId xmlns:a16="http://schemas.microsoft.com/office/drawing/2014/main" id="{B777ADC7-09A2-94E5-7154-6A5707C113A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12" y="1008"/>
              <a:ext cx="1584" cy="1536"/>
              <a:chOff x="2112" y="1488"/>
              <a:chExt cx="1632" cy="1728"/>
            </a:xfrm>
          </p:grpSpPr>
          <p:sp>
            <p:nvSpPr>
              <p:cNvPr id="10245" name="AutoShape 5">
                <a:extLst>
                  <a:ext uri="{FF2B5EF4-FFF2-40B4-BE49-F238E27FC236}">
                    <a16:creationId xmlns:a16="http://schemas.microsoft.com/office/drawing/2014/main" id="{D365309F-1B7D-FA08-FB30-216B562C3B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0" y="1632"/>
                <a:ext cx="1056" cy="1008"/>
              </a:xfrm>
              <a:custGeom>
                <a:avLst/>
                <a:gdLst>
                  <a:gd name="T0" fmla="*/ 10860 w 21600"/>
                  <a:gd name="T1" fmla="*/ 2187 h 21600"/>
                  <a:gd name="T2" fmla="*/ 2928 w 21600"/>
                  <a:gd name="T3" fmla="*/ 10800 h 21600"/>
                  <a:gd name="T4" fmla="*/ 10860 w 21600"/>
                  <a:gd name="T5" fmla="*/ 21600 h 21600"/>
                  <a:gd name="T6" fmla="*/ 18672 w 21600"/>
                  <a:gd name="T7" fmla="*/ 1080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37 w 21600"/>
                  <a:gd name="T13" fmla="*/ 2277 h 21600"/>
                  <a:gd name="T14" fmla="*/ 16557 w 21600"/>
                  <a:gd name="T15" fmla="*/ 13677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noFill/>
              <a:ln w="57150">
                <a:solidFill>
                  <a:schemeClr val="tx1"/>
                </a:solidFill>
                <a:miter lim="800000"/>
                <a:headEnd/>
                <a:tailEnd type="non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246" name="Oval 6">
                <a:extLst>
                  <a:ext uri="{FF2B5EF4-FFF2-40B4-BE49-F238E27FC236}">
                    <a16:creationId xmlns:a16="http://schemas.microsoft.com/office/drawing/2014/main" id="{A2FBF1AB-7216-4327-0688-33F6E905E4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2" y="1488"/>
                <a:ext cx="1632" cy="1728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non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0247" name="Line 7">
              <a:extLst>
                <a:ext uri="{FF2B5EF4-FFF2-40B4-BE49-F238E27FC236}">
                  <a16:creationId xmlns:a16="http://schemas.microsoft.com/office/drawing/2014/main" id="{C7B1B91E-A6F0-82C7-B5CD-93D8FF7D73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2544"/>
              <a:ext cx="0" cy="9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248" name="Line 8">
              <a:extLst>
                <a:ext uri="{FF2B5EF4-FFF2-40B4-BE49-F238E27FC236}">
                  <a16:creationId xmlns:a16="http://schemas.microsoft.com/office/drawing/2014/main" id="{5A2E53C0-1270-7807-C59E-C2B650B81A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96" y="3456"/>
              <a:ext cx="43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249" name="Line 9">
              <a:extLst>
                <a:ext uri="{FF2B5EF4-FFF2-40B4-BE49-F238E27FC236}">
                  <a16:creationId xmlns:a16="http://schemas.microsoft.com/office/drawing/2014/main" id="{D27E995E-3B31-E197-2236-1ADAB5E069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3456"/>
              <a:ext cx="43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250" name="Line 10">
              <a:extLst>
                <a:ext uri="{FF2B5EF4-FFF2-40B4-BE49-F238E27FC236}">
                  <a16:creationId xmlns:a16="http://schemas.microsoft.com/office/drawing/2014/main" id="{1346CC8F-E523-24CB-0DF8-23B10C9250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2" y="2880"/>
              <a:ext cx="1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251" name="AutoShape 11">
              <a:extLst>
                <a:ext uri="{FF2B5EF4-FFF2-40B4-BE49-F238E27FC236}">
                  <a16:creationId xmlns:a16="http://schemas.microsoft.com/office/drawing/2014/main" id="{0C1CDEB5-58AE-9A9B-D984-5067F90C44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1344"/>
              <a:ext cx="576" cy="240"/>
            </a:xfrm>
            <a:prstGeom prst="rightArrow">
              <a:avLst>
                <a:gd name="adj1" fmla="val 50000"/>
                <a:gd name="adj2" fmla="val 60000"/>
              </a:avLst>
            </a:prstGeom>
            <a:solidFill>
              <a:srgbClr val="808080"/>
            </a:solidFill>
            <a:ln w="38100">
              <a:solidFill>
                <a:schemeClr val="tx1"/>
              </a:solidFill>
              <a:miter lim="800000"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252" name="AutoShape 12">
              <a:extLst>
                <a:ext uri="{FF2B5EF4-FFF2-40B4-BE49-F238E27FC236}">
                  <a16:creationId xmlns:a16="http://schemas.microsoft.com/office/drawing/2014/main" id="{D5794200-5A57-48D7-4635-5777C7BB12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1344"/>
              <a:ext cx="576" cy="240"/>
            </a:xfrm>
            <a:prstGeom prst="rightArrow">
              <a:avLst>
                <a:gd name="adj1" fmla="val 50000"/>
                <a:gd name="adj2" fmla="val 60000"/>
              </a:avLst>
            </a:prstGeom>
            <a:solidFill>
              <a:srgbClr val="808080"/>
            </a:solidFill>
            <a:ln w="38100">
              <a:solidFill>
                <a:schemeClr val="tx1"/>
              </a:solidFill>
              <a:miter lim="800000"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0253" name="Text Box 13">
            <a:extLst>
              <a:ext uri="{FF2B5EF4-FFF2-40B4-BE49-F238E27FC236}">
                <a16:creationId xmlns:a16="http://schemas.microsoft.com/office/drawing/2014/main" id="{377D5549-F654-567E-FF82-6B139B6E68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057400"/>
            <a:ext cx="11922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2800" b="1"/>
              <a:t>DATA</a:t>
            </a:r>
            <a:endParaRPr lang="en-US" altLang="en-US" sz="1800">
              <a:solidFill>
                <a:schemeClr val="accent1"/>
              </a:solidFill>
            </a:endParaRPr>
          </a:p>
        </p:txBody>
      </p:sp>
      <p:sp>
        <p:nvSpPr>
          <p:cNvPr id="10254" name="Text Box 14">
            <a:extLst>
              <a:ext uri="{FF2B5EF4-FFF2-40B4-BE49-F238E27FC236}">
                <a16:creationId xmlns:a16="http://schemas.microsoft.com/office/drawing/2014/main" id="{A92473E2-984A-0A83-5FF4-17BA683D06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3788" y="2057400"/>
            <a:ext cx="19415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2800" b="1"/>
              <a:t>MEANING</a:t>
            </a:r>
          </a:p>
        </p:txBody>
      </p:sp>
      <p:sp>
        <p:nvSpPr>
          <p:cNvPr id="10255" name="Text Box 15">
            <a:extLst>
              <a:ext uri="{FF2B5EF4-FFF2-40B4-BE49-F238E27FC236}">
                <a16:creationId xmlns:a16="http://schemas.microsoft.com/office/drawing/2014/main" id="{34B3EBDF-0BAE-D490-CD2E-FAEDA33BD0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0976" y="1901457"/>
            <a:ext cx="17572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4800" b="1" dirty="0"/>
              <a:t>W&amp;V</a:t>
            </a:r>
            <a:endParaRPr lang="en-US" altLang="en-US" sz="1800" dirty="0">
              <a:solidFill>
                <a:schemeClr val="accent1"/>
              </a:solidFill>
            </a:endParaRPr>
          </a:p>
        </p:txBody>
      </p:sp>
      <p:sp>
        <p:nvSpPr>
          <p:cNvPr id="10256" name="AutoShape 16">
            <a:extLst>
              <a:ext uri="{FF2B5EF4-FFF2-40B4-BE49-F238E27FC236}">
                <a16:creationId xmlns:a16="http://schemas.microsoft.com/office/drawing/2014/main" id="{4E286E8E-4D5F-6D3A-814D-342866CAF1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1905000"/>
            <a:ext cx="1295400" cy="11430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noFill/>
          <a:ln w="25400">
            <a:solidFill>
              <a:schemeClr val="tx1"/>
            </a:solidFill>
            <a:prstDash val="dash"/>
            <a:miter lim="800000"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57" name="AutoShape 17">
            <a:extLst>
              <a:ext uri="{FF2B5EF4-FFF2-40B4-BE49-F238E27FC236}">
                <a16:creationId xmlns:a16="http://schemas.microsoft.com/office/drawing/2014/main" id="{8A2C47B4-32E6-3F0C-F51F-A1177EB50B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1981200"/>
            <a:ext cx="990600" cy="9144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noFill/>
          <a:ln w="25400">
            <a:solidFill>
              <a:schemeClr val="tx1"/>
            </a:solidFill>
            <a:prstDash val="dash"/>
            <a:miter lim="800000"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45A619E5-0E89-2E28-B7BD-F8C337C6B2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447800"/>
          </a:xfrm>
        </p:spPr>
        <p:txBody>
          <a:bodyPr/>
          <a:lstStyle/>
          <a:p>
            <a:r>
              <a:rPr lang="en-US" altLang="en-US">
                <a:solidFill>
                  <a:schemeClr val="bg1"/>
                </a:solidFill>
              </a:rPr>
              <a:t>WORLDVIEW &amp; VALUES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2C2E6BCD-D05D-37B9-81B9-318A6CB748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86800" cy="4724400"/>
          </a:xfrm>
        </p:spPr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</a:rPr>
              <a:t>A </a:t>
            </a:r>
            <a:r>
              <a:rPr lang="en-US" altLang="en-US" dirty="0">
                <a:solidFill>
                  <a:srgbClr val="FFFF00"/>
                </a:solidFill>
              </a:rPr>
              <a:t>WORLDVIEW</a:t>
            </a:r>
            <a:r>
              <a:rPr lang="en-US" altLang="en-US" dirty="0">
                <a:solidFill>
                  <a:schemeClr val="bg1"/>
                </a:solidFill>
              </a:rPr>
              <a:t> IS THE MENTAL FRAMEWORK BY WHICH WE EXPLAIN OUR WORLD.</a:t>
            </a:r>
          </a:p>
          <a:p>
            <a:endParaRPr lang="en-US" altLang="en-US" dirty="0">
              <a:solidFill>
                <a:schemeClr val="bg1"/>
              </a:solidFill>
            </a:endParaRPr>
          </a:p>
          <a:p>
            <a:r>
              <a:rPr lang="en-US" altLang="en-US" dirty="0">
                <a:solidFill>
                  <a:srgbClr val="FFFF00"/>
                </a:solidFill>
              </a:rPr>
              <a:t>VALUES</a:t>
            </a:r>
            <a:r>
              <a:rPr lang="en-US" altLang="en-US" dirty="0">
                <a:solidFill>
                  <a:schemeClr val="bg1"/>
                </a:solidFill>
              </a:rPr>
              <a:t> ARE THE PERSONAL BELIEFS DERIVED FROM OUR WORLDVIEW THAT GUIDE OUR THINKING AND ACTIONS.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/>
      <p:bldP spid="6451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B75D6C5D-7134-8DEE-C0D8-A86BC3E7453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"/>
            <a:ext cx="7772400" cy="1219199"/>
          </a:xfrm>
        </p:spPr>
        <p:txBody>
          <a:bodyPr anchor="ctr"/>
          <a:lstStyle/>
          <a:p>
            <a:r>
              <a:rPr lang="en-US" altLang="en-US" sz="4400" dirty="0">
                <a:solidFill>
                  <a:srgbClr val="FF9933"/>
                </a:solidFill>
              </a:rPr>
              <a:t>DISCERNING GOD’S WILL REQUIRES…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E298E024-910F-70D6-BCEA-A3FB65797CF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57200" y="1295400"/>
            <a:ext cx="8001000" cy="5562599"/>
          </a:xfrm>
        </p:spPr>
        <p:txBody>
          <a:bodyPr/>
          <a:lstStyle/>
          <a:p>
            <a:pPr marL="812800" indent="-812800" algn="l">
              <a:lnSpc>
                <a:spcPct val="90000"/>
              </a:lnSpc>
              <a:buFontTx/>
              <a:buAutoNum type="romanUcPeriod"/>
            </a:pPr>
            <a:r>
              <a:rPr lang="en-US" altLang="en-US" sz="3200" dirty="0">
                <a:solidFill>
                  <a:srgbClr val="FFCC00"/>
                </a:solidFill>
              </a:rPr>
              <a:t>A BIBLICAL VIEW OF KNOWING (Epistemology)</a:t>
            </a:r>
          </a:p>
          <a:p>
            <a:pPr marL="812800" indent="-812800" algn="l">
              <a:lnSpc>
                <a:spcPct val="90000"/>
              </a:lnSpc>
              <a:buFontTx/>
              <a:buAutoNum type="romanUcPeriod"/>
            </a:pPr>
            <a:r>
              <a:rPr lang="en-US" altLang="en-US" sz="3200" dirty="0">
                <a:solidFill>
                  <a:srgbClr val="FFCC00"/>
                </a:solidFill>
              </a:rPr>
              <a:t>A VIEW OF HOW TO READ THE BIBLE (Context not Proof text)</a:t>
            </a:r>
          </a:p>
          <a:p>
            <a:pPr marL="812800" indent="-812800" algn="l">
              <a:lnSpc>
                <a:spcPct val="90000"/>
              </a:lnSpc>
              <a:buFontTx/>
              <a:buAutoNum type="romanUcPeriod"/>
            </a:pPr>
            <a:r>
              <a:rPr lang="en-US" altLang="en-US" sz="3200" dirty="0">
                <a:solidFill>
                  <a:srgbClr val="FFCC00"/>
                </a:solidFill>
              </a:rPr>
              <a:t>A ROMANS 12:1-2 WAY OF THINKING</a:t>
            </a:r>
          </a:p>
          <a:p>
            <a:pPr marL="812800" indent="-812800" algn="l">
              <a:lnSpc>
                <a:spcPct val="90000"/>
              </a:lnSpc>
              <a:buFontTx/>
              <a:buAutoNum type="romanUcPeriod"/>
            </a:pPr>
            <a:r>
              <a:rPr lang="en-US" altLang="en-US" sz="3200" dirty="0">
                <a:solidFill>
                  <a:srgbClr val="FFCC00"/>
                </a:solidFill>
              </a:rPr>
              <a:t>AN UNDERSTANDING OF HOW A WORLDVIEW / VALUES MODEL WORKS </a:t>
            </a:r>
          </a:p>
          <a:p>
            <a:pPr marL="812800" indent="-812800" algn="l">
              <a:lnSpc>
                <a:spcPct val="90000"/>
              </a:lnSpc>
              <a:buFontTx/>
              <a:buAutoNum type="romanUcPeriod"/>
            </a:pPr>
            <a:r>
              <a:rPr lang="en-US" altLang="en-US" sz="3200" dirty="0">
                <a:solidFill>
                  <a:srgbClr val="FFCC00"/>
                </a:solidFill>
              </a:rPr>
              <a:t>CONFRONTING SUBJECTIVE CHALLENGES</a:t>
            </a:r>
          </a:p>
          <a:p>
            <a:pPr marL="812800" indent="-812800" algn="l">
              <a:lnSpc>
                <a:spcPct val="90000"/>
              </a:lnSpc>
              <a:buFontTx/>
              <a:buAutoNum type="romanUcPeriod"/>
            </a:pPr>
            <a:r>
              <a:rPr lang="en-US" altLang="en-US" sz="3200" dirty="0">
                <a:solidFill>
                  <a:srgbClr val="FFCC00"/>
                </a:solidFill>
              </a:rPr>
              <a:t>A SYSTEM TO DISCERN QUESTIONS</a:t>
            </a:r>
          </a:p>
          <a:p>
            <a:pPr marL="812800" indent="-812800">
              <a:lnSpc>
                <a:spcPct val="90000"/>
              </a:lnSpc>
              <a:buFontTx/>
              <a:buAutoNum type="romanUcPeriod"/>
            </a:pPr>
            <a:endParaRPr lang="en-US" altLang="en-US" sz="3200" dirty="0">
              <a:solidFill>
                <a:srgbClr val="FFCC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0" dur="1" fill="hold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/>
      <p:bldP spid="6144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2">
            <a:extLst>
              <a:ext uri="{FF2B5EF4-FFF2-40B4-BE49-F238E27FC236}">
                <a16:creationId xmlns:a16="http://schemas.microsoft.com/office/drawing/2014/main" id="{0900323D-DD35-E05F-5D54-B58E42E4699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000" y="533400"/>
          <a:ext cx="7543800" cy="569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lide" r:id="rId2" imgW="26327100" imgH="19748500" progId="PowerPoint.Slide.8">
                  <p:embed/>
                </p:oleObj>
              </mc:Choice>
              <mc:Fallback>
                <p:oleObj name="Slide" r:id="rId2" imgW="26327100" imgH="19748500" progId="PowerPoint.Slid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33400"/>
                        <a:ext cx="7543800" cy="569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7C101013-C6F7-A912-67A4-E062F94710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altLang="en-US" dirty="0"/>
              <a:t>The Organizing Worldview and Value Set</a:t>
            </a:r>
          </a:p>
        </p:txBody>
      </p:sp>
      <p:grpSp>
        <p:nvGrpSpPr>
          <p:cNvPr id="28675" name="Group 3">
            <a:extLst>
              <a:ext uri="{FF2B5EF4-FFF2-40B4-BE49-F238E27FC236}">
                <a16:creationId xmlns:a16="http://schemas.microsoft.com/office/drawing/2014/main" id="{B307972B-D508-C7E4-BD71-4EC4F0933C01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1600200"/>
            <a:ext cx="3429000" cy="4648200"/>
            <a:chOff x="1824" y="1008"/>
            <a:chExt cx="2160" cy="2928"/>
          </a:xfrm>
        </p:grpSpPr>
        <p:grpSp>
          <p:nvGrpSpPr>
            <p:cNvPr id="28676" name="Group 4">
              <a:extLst>
                <a:ext uri="{FF2B5EF4-FFF2-40B4-BE49-F238E27FC236}">
                  <a16:creationId xmlns:a16="http://schemas.microsoft.com/office/drawing/2014/main" id="{C743DD90-3864-90C2-5F4B-BFA718E2E76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12" y="1008"/>
              <a:ext cx="1584" cy="1536"/>
              <a:chOff x="2112" y="1488"/>
              <a:chExt cx="1632" cy="1728"/>
            </a:xfrm>
          </p:grpSpPr>
          <p:sp>
            <p:nvSpPr>
              <p:cNvPr id="28677" name="AutoShape 5">
                <a:extLst>
                  <a:ext uri="{FF2B5EF4-FFF2-40B4-BE49-F238E27FC236}">
                    <a16:creationId xmlns:a16="http://schemas.microsoft.com/office/drawing/2014/main" id="{8BE19859-D572-DC88-2C74-D7FCE06DB3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0" y="1632"/>
                <a:ext cx="1056" cy="1008"/>
              </a:xfrm>
              <a:custGeom>
                <a:avLst/>
                <a:gdLst>
                  <a:gd name="T0" fmla="*/ 10860 w 21600"/>
                  <a:gd name="T1" fmla="*/ 2187 h 21600"/>
                  <a:gd name="T2" fmla="*/ 2928 w 21600"/>
                  <a:gd name="T3" fmla="*/ 10800 h 21600"/>
                  <a:gd name="T4" fmla="*/ 10860 w 21600"/>
                  <a:gd name="T5" fmla="*/ 21600 h 21600"/>
                  <a:gd name="T6" fmla="*/ 18672 w 21600"/>
                  <a:gd name="T7" fmla="*/ 1080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37 w 21600"/>
                  <a:gd name="T13" fmla="*/ 2277 h 21600"/>
                  <a:gd name="T14" fmla="*/ 16557 w 21600"/>
                  <a:gd name="T15" fmla="*/ 13677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noFill/>
              <a:ln w="57150">
                <a:solidFill>
                  <a:schemeClr val="tx1"/>
                </a:solidFill>
                <a:miter lim="800000"/>
                <a:headEnd/>
                <a:tailEnd type="non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678" name="Oval 6">
                <a:extLst>
                  <a:ext uri="{FF2B5EF4-FFF2-40B4-BE49-F238E27FC236}">
                    <a16:creationId xmlns:a16="http://schemas.microsoft.com/office/drawing/2014/main" id="{2D8CE040-F018-CC70-4A07-7C625D50A9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2" y="1488"/>
                <a:ext cx="1632" cy="1728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non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8679" name="Line 7">
              <a:extLst>
                <a:ext uri="{FF2B5EF4-FFF2-40B4-BE49-F238E27FC236}">
                  <a16:creationId xmlns:a16="http://schemas.microsoft.com/office/drawing/2014/main" id="{4B7547A5-4341-1A14-AC46-50677569AE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2544"/>
              <a:ext cx="0" cy="9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680" name="Line 8">
              <a:extLst>
                <a:ext uri="{FF2B5EF4-FFF2-40B4-BE49-F238E27FC236}">
                  <a16:creationId xmlns:a16="http://schemas.microsoft.com/office/drawing/2014/main" id="{FD184B64-A466-0480-A2AD-31F84214AF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96" y="3456"/>
              <a:ext cx="43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681" name="Line 9">
              <a:extLst>
                <a:ext uri="{FF2B5EF4-FFF2-40B4-BE49-F238E27FC236}">
                  <a16:creationId xmlns:a16="http://schemas.microsoft.com/office/drawing/2014/main" id="{553A246E-7440-B003-FA1E-01F53A2ED1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3456"/>
              <a:ext cx="43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682" name="Line 10">
              <a:extLst>
                <a:ext uri="{FF2B5EF4-FFF2-40B4-BE49-F238E27FC236}">
                  <a16:creationId xmlns:a16="http://schemas.microsoft.com/office/drawing/2014/main" id="{08A4F266-2B48-4A32-5039-4A220FC02D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2" y="2880"/>
              <a:ext cx="1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683" name="AutoShape 11">
              <a:extLst>
                <a:ext uri="{FF2B5EF4-FFF2-40B4-BE49-F238E27FC236}">
                  <a16:creationId xmlns:a16="http://schemas.microsoft.com/office/drawing/2014/main" id="{4634DAE6-02A7-236D-6E83-C468C34AA5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1344"/>
              <a:ext cx="576" cy="240"/>
            </a:xfrm>
            <a:prstGeom prst="rightArrow">
              <a:avLst>
                <a:gd name="adj1" fmla="val 50000"/>
                <a:gd name="adj2" fmla="val 60000"/>
              </a:avLst>
            </a:prstGeom>
            <a:solidFill>
              <a:srgbClr val="808080"/>
            </a:solidFill>
            <a:ln w="38100">
              <a:solidFill>
                <a:schemeClr val="tx1"/>
              </a:solidFill>
              <a:miter lim="800000"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endParaRPr lang="en-US" altLang="en-US"/>
            </a:p>
          </p:txBody>
        </p:sp>
        <p:sp>
          <p:nvSpPr>
            <p:cNvPr id="28684" name="AutoShape 12">
              <a:extLst>
                <a:ext uri="{FF2B5EF4-FFF2-40B4-BE49-F238E27FC236}">
                  <a16:creationId xmlns:a16="http://schemas.microsoft.com/office/drawing/2014/main" id="{C0339C3F-1958-7446-43F1-1E24B73EAC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1344"/>
              <a:ext cx="576" cy="240"/>
            </a:xfrm>
            <a:prstGeom prst="rightArrow">
              <a:avLst>
                <a:gd name="adj1" fmla="val 50000"/>
                <a:gd name="adj2" fmla="val 60000"/>
              </a:avLst>
            </a:prstGeom>
            <a:solidFill>
              <a:srgbClr val="808080"/>
            </a:solidFill>
            <a:ln w="38100">
              <a:solidFill>
                <a:schemeClr val="tx1"/>
              </a:solidFill>
              <a:miter lim="800000"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8685" name="Text Box 13">
            <a:extLst>
              <a:ext uri="{FF2B5EF4-FFF2-40B4-BE49-F238E27FC236}">
                <a16:creationId xmlns:a16="http://schemas.microsoft.com/office/drawing/2014/main" id="{D3241F99-0B3F-CA2A-328D-A5688CDF56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" y="1371600"/>
            <a:ext cx="3263149" cy="567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2800" b="1" dirty="0">
                <a:solidFill>
                  <a:schemeClr val="tx2"/>
                </a:solidFill>
              </a:rPr>
              <a:t>Decisions About:</a:t>
            </a:r>
          </a:p>
          <a:p>
            <a: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1800" b="1" dirty="0">
                <a:solidFill>
                  <a:schemeClr val="tx2"/>
                </a:solidFill>
              </a:rPr>
              <a:t>Birth control</a:t>
            </a:r>
          </a:p>
          <a:p>
            <a: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1800" b="1" dirty="0">
                <a:solidFill>
                  <a:schemeClr val="tx2"/>
                </a:solidFill>
              </a:rPr>
              <a:t>Abortion</a:t>
            </a:r>
          </a:p>
          <a:p>
            <a: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1800" b="1" dirty="0">
                <a:solidFill>
                  <a:schemeClr val="tx2"/>
                </a:solidFill>
              </a:rPr>
              <a:t>Living wills</a:t>
            </a:r>
          </a:p>
          <a:p>
            <a: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1800" b="1" dirty="0">
                <a:solidFill>
                  <a:schemeClr val="tx2"/>
                </a:solidFill>
              </a:rPr>
              <a:t>Finances</a:t>
            </a:r>
          </a:p>
          <a:p>
            <a: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1800" b="1" dirty="0">
                <a:solidFill>
                  <a:schemeClr val="tx2"/>
                </a:solidFill>
              </a:rPr>
              <a:t>Educating children</a:t>
            </a:r>
          </a:p>
          <a:p>
            <a: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1800" b="1" dirty="0">
                <a:solidFill>
                  <a:schemeClr val="tx2"/>
                </a:solidFill>
              </a:rPr>
              <a:t>Earth stewardship</a:t>
            </a:r>
          </a:p>
          <a:p>
            <a: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1800" b="1" dirty="0">
                <a:solidFill>
                  <a:schemeClr val="tx2"/>
                </a:solidFill>
              </a:rPr>
              <a:t>Social drinking</a:t>
            </a:r>
          </a:p>
          <a:p>
            <a: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1800" b="1" dirty="0">
                <a:solidFill>
                  <a:schemeClr val="tx2"/>
                </a:solidFill>
              </a:rPr>
              <a:t>Elderly care</a:t>
            </a:r>
          </a:p>
          <a:p>
            <a: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1800" b="1" dirty="0">
                <a:solidFill>
                  <a:schemeClr val="tx2"/>
                </a:solidFill>
              </a:rPr>
              <a:t>Lawsuits</a:t>
            </a:r>
          </a:p>
          <a:p>
            <a: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1800" b="1" dirty="0">
                <a:solidFill>
                  <a:schemeClr val="tx2"/>
                </a:solidFill>
              </a:rPr>
              <a:t>Church polity</a:t>
            </a:r>
          </a:p>
          <a:p>
            <a: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endParaRPr lang="en-US" altLang="en-US" sz="1800" b="1" dirty="0">
              <a:solidFill>
                <a:schemeClr val="tx2"/>
              </a:solidFill>
            </a:endParaRPr>
          </a:p>
          <a:p>
            <a: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1800" b="1" dirty="0">
                <a:solidFill>
                  <a:schemeClr val="tx2"/>
                </a:solidFill>
              </a:rPr>
              <a:t>(PLEASE THINK ABOUT DIRECT, IMPLIED, AND CREATIVE CONSTRUCTS IN SLIDE #28)</a:t>
            </a:r>
          </a:p>
          <a:p>
            <a: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endParaRPr lang="en-US" altLang="en-US" sz="1800" dirty="0">
              <a:solidFill>
                <a:schemeClr val="bg1"/>
              </a:solidFill>
            </a:endParaRPr>
          </a:p>
        </p:txBody>
      </p:sp>
      <p:sp>
        <p:nvSpPr>
          <p:cNvPr id="28686" name="Text Box 14">
            <a:extLst>
              <a:ext uri="{FF2B5EF4-FFF2-40B4-BE49-F238E27FC236}">
                <a16:creationId xmlns:a16="http://schemas.microsoft.com/office/drawing/2014/main" id="{EF283161-F0D1-B573-A203-426F7ABA72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1524000"/>
            <a:ext cx="312420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2800" b="1" dirty="0">
                <a:solidFill>
                  <a:schemeClr val="tx2"/>
                </a:solidFill>
              </a:rPr>
              <a:t>Your answers to these kinds of questions are a product of your worldview and value (WV) system.</a:t>
            </a:r>
          </a:p>
        </p:txBody>
      </p:sp>
      <p:sp>
        <p:nvSpPr>
          <p:cNvPr id="28687" name="Text Box 15">
            <a:extLst>
              <a:ext uri="{FF2B5EF4-FFF2-40B4-BE49-F238E27FC236}">
                <a16:creationId xmlns:a16="http://schemas.microsoft.com/office/drawing/2014/main" id="{4856D844-4496-B052-20EC-333951181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1905000"/>
            <a:ext cx="928688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4800" b="1" dirty="0" err="1">
                <a:solidFill>
                  <a:srgbClr val="FFFF00"/>
                </a:solidFill>
              </a:rPr>
              <a:t>wv</a:t>
            </a:r>
            <a:endParaRPr lang="en-US" altLang="en-US" sz="1800" dirty="0">
              <a:solidFill>
                <a:srgbClr val="FFFF00"/>
              </a:solidFill>
            </a:endParaRPr>
          </a:p>
        </p:txBody>
      </p:sp>
      <p:sp>
        <p:nvSpPr>
          <p:cNvPr id="28688" name="AutoShape 16">
            <a:extLst>
              <a:ext uri="{FF2B5EF4-FFF2-40B4-BE49-F238E27FC236}">
                <a16:creationId xmlns:a16="http://schemas.microsoft.com/office/drawing/2014/main" id="{33EFA8AD-B5D4-47F6-1BC9-1FF7D78AB5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1905000"/>
            <a:ext cx="1295400" cy="11430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noFill/>
          <a:ln w="25400">
            <a:solidFill>
              <a:schemeClr val="tx1"/>
            </a:solidFill>
            <a:prstDash val="dash"/>
            <a:miter lim="800000"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689" name="AutoShape 17">
            <a:extLst>
              <a:ext uri="{FF2B5EF4-FFF2-40B4-BE49-F238E27FC236}">
                <a16:creationId xmlns:a16="http://schemas.microsoft.com/office/drawing/2014/main" id="{3F171D6F-1D7C-66AE-6D0C-80F1B7EB9C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1981200"/>
            <a:ext cx="990600" cy="9144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noFill/>
          <a:ln w="25400">
            <a:solidFill>
              <a:schemeClr val="tx1"/>
            </a:solidFill>
            <a:prstDash val="dash"/>
            <a:miter lim="800000"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0826E430-BC2D-5577-FDCE-560A6948D5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2438400"/>
          </a:xfrm>
        </p:spPr>
        <p:txBody>
          <a:bodyPr/>
          <a:lstStyle/>
          <a:p>
            <a:r>
              <a:rPr lang="en-US" altLang="en-US">
                <a:solidFill>
                  <a:srgbClr val="FF9933"/>
                </a:solidFill>
              </a:rPr>
              <a:t>DISCERNING GOD’S WILL REQUIRES…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C97950A4-B768-1B5C-9B47-FDF6783551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3581400"/>
            <a:ext cx="7772400" cy="25146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>
                <a:solidFill>
                  <a:srgbClr val="FFCC00"/>
                </a:solidFill>
              </a:rPr>
              <a:t>IV.	A VIEW OF HOW TO READ THE 	BIBLE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507C0705-B26D-45D0-161D-7E1419A6F8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Continuum for Term ‘Will’</a:t>
            </a:r>
          </a:p>
        </p:txBody>
      </p:sp>
      <p:grpSp>
        <p:nvGrpSpPr>
          <p:cNvPr id="14339" name="Group 3">
            <a:extLst>
              <a:ext uri="{FF2B5EF4-FFF2-40B4-BE49-F238E27FC236}">
                <a16:creationId xmlns:a16="http://schemas.microsoft.com/office/drawing/2014/main" id="{CCC660AF-F95D-3A73-F613-6FB6F64B04A0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3352800"/>
            <a:ext cx="7010400" cy="2328863"/>
            <a:chOff x="624" y="2112"/>
            <a:chExt cx="4416" cy="1467"/>
          </a:xfrm>
        </p:grpSpPr>
        <p:sp>
          <p:nvSpPr>
            <p:cNvPr id="14340" name="Text Box 4">
              <a:extLst>
                <a:ext uri="{FF2B5EF4-FFF2-40B4-BE49-F238E27FC236}">
                  <a16:creationId xmlns:a16="http://schemas.microsoft.com/office/drawing/2014/main" id="{4561C16E-CCB4-CF03-C875-EA211E647E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2112"/>
              <a:ext cx="110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SzPct val="75000"/>
              </a:pPr>
              <a:r>
                <a:rPr lang="en-US" altLang="en-US" sz="2800">
                  <a:solidFill>
                    <a:srgbClr val="FF3300"/>
                  </a:solidFill>
                </a:rPr>
                <a:t>“desire”</a:t>
              </a:r>
            </a:p>
          </p:txBody>
        </p:sp>
        <p:sp>
          <p:nvSpPr>
            <p:cNvPr id="14341" name="Text Box 5">
              <a:extLst>
                <a:ext uri="{FF2B5EF4-FFF2-40B4-BE49-F238E27FC236}">
                  <a16:creationId xmlns:a16="http://schemas.microsoft.com/office/drawing/2014/main" id="{C468C736-D030-33EF-22D3-0DBB61311A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2112"/>
              <a:ext cx="57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  <a:buClr>
                  <a:schemeClr val="bg2"/>
                </a:buClr>
                <a:buSzPct val="75000"/>
              </a:pPr>
              <a:r>
                <a:rPr lang="en-US" altLang="en-US" sz="2800">
                  <a:solidFill>
                    <a:srgbClr val="FF3300"/>
                  </a:solidFill>
                </a:rPr>
                <a:t>to</a:t>
              </a:r>
            </a:p>
          </p:txBody>
        </p:sp>
        <p:sp>
          <p:nvSpPr>
            <p:cNvPr id="14342" name="Text Box 6">
              <a:extLst>
                <a:ext uri="{FF2B5EF4-FFF2-40B4-BE49-F238E27FC236}">
                  <a16:creationId xmlns:a16="http://schemas.microsoft.com/office/drawing/2014/main" id="{94AAC4A8-30BF-0390-CB95-658BA6B1C1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8" y="2112"/>
              <a:ext cx="110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SzPct val="75000"/>
              </a:pPr>
              <a:r>
                <a:rPr lang="en-US" altLang="en-US" sz="2800">
                  <a:solidFill>
                    <a:srgbClr val="FF3300"/>
                  </a:solidFill>
                </a:rPr>
                <a:t>“purpose”</a:t>
              </a:r>
            </a:p>
          </p:txBody>
        </p:sp>
        <p:grpSp>
          <p:nvGrpSpPr>
            <p:cNvPr id="14343" name="Group 7">
              <a:extLst>
                <a:ext uri="{FF2B5EF4-FFF2-40B4-BE49-F238E27FC236}">
                  <a16:creationId xmlns:a16="http://schemas.microsoft.com/office/drawing/2014/main" id="{BF63C1FF-C42E-16FF-1874-101A5FACD7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" y="2400"/>
              <a:ext cx="4416" cy="1179"/>
              <a:chOff x="624" y="2400"/>
              <a:chExt cx="4416" cy="1179"/>
            </a:xfrm>
          </p:grpSpPr>
          <p:grpSp>
            <p:nvGrpSpPr>
              <p:cNvPr id="14344" name="Group 8">
                <a:extLst>
                  <a:ext uri="{FF2B5EF4-FFF2-40B4-BE49-F238E27FC236}">
                    <a16:creationId xmlns:a16="http://schemas.microsoft.com/office/drawing/2014/main" id="{BBA24AED-3B31-994C-4079-824BBE3B91D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12" y="2400"/>
                <a:ext cx="3840" cy="432"/>
                <a:chOff x="1248" y="2496"/>
                <a:chExt cx="3840" cy="384"/>
              </a:xfrm>
            </p:grpSpPr>
            <p:sp>
              <p:nvSpPr>
                <p:cNvPr id="14345" name="AutoShape 9">
                  <a:extLst>
                    <a:ext uri="{FF2B5EF4-FFF2-40B4-BE49-F238E27FC236}">
                      <a16:creationId xmlns:a16="http://schemas.microsoft.com/office/drawing/2014/main" id="{5B605B0E-419F-633A-EF04-0A0C00E02F4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52" y="2544"/>
                  <a:ext cx="1584" cy="336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 anchor="ctr"/>
                <a:lstStyle/>
                <a:p>
                  <a:endParaRPr lang="en-US"/>
                </a:p>
              </p:txBody>
            </p:sp>
            <p:sp>
              <p:nvSpPr>
                <p:cNvPr id="14346" name="Rectangle 10">
                  <a:extLst>
                    <a:ext uri="{FF2B5EF4-FFF2-40B4-BE49-F238E27FC236}">
                      <a16:creationId xmlns:a16="http://schemas.microsoft.com/office/drawing/2014/main" id="{7F16FA4C-52B2-613B-58B4-4F4708ECCB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8" y="2496"/>
                  <a:ext cx="3840" cy="48"/>
                </a:xfrm>
                <a:prstGeom prst="rect">
                  <a:avLst/>
                </a:prstGeom>
                <a:solidFill>
                  <a:schemeClr val="tx2"/>
                </a:solidFill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 anchor="ctr"/>
                <a:lstStyle/>
                <a:p>
                  <a:endParaRPr lang="en-US"/>
                </a:p>
              </p:txBody>
            </p:sp>
          </p:grpSp>
          <p:sp>
            <p:nvSpPr>
              <p:cNvPr id="14347" name="Text Box 11">
                <a:extLst>
                  <a:ext uri="{FF2B5EF4-FFF2-40B4-BE49-F238E27FC236}">
                    <a16:creationId xmlns:a16="http://schemas.microsoft.com/office/drawing/2014/main" id="{77BFB222-82D1-3B6D-F7BC-206AC713BD1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4" y="2592"/>
                <a:ext cx="1248" cy="629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pPr eaLnBrk="0" hangingPunct="0">
                  <a:lnSpc>
                    <a:spcPct val="80000"/>
                  </a:lnSpc>
                  <a:spcBef>
                    <a:spcPct val="50000"/>
                  </a:spcBef>
                  <a:buClr>
                    <a:schemeClr val="bg2"/>
                  </a:buClr>
                  <a:buSzPct val="75000"/>
                </a:pPr>
                <a:r>
                  <a:rPr lang="en-US" altLang="en-US" sz="2800">
                    <a:solidFill>
                      <a:srgbClr val="FF3300"/>
                    </a:solidFill>
                  </a:rPr>
                  <a:t>to please</a:t>
                </a:r>
              </a:p>
              <a:p>
                <a:pPr eaLnBrk="0" hangingPunct="0">
                  <a:lnSpc>
                    <a:spcPct val="80000"/>
                  </a:lnSpc>
                  <a:spcBef>
                    <a:spcPct val="50000"/>
                  </a:spcBef>
                  <a:buClr>
                    <a:schemeClr val="bg2"/>
                  </a:buClr>
                  <a:buSzPct val="75000"/>
                </a:pPr>
                <a:r>
                  <a:rPr lang="en-US" altLang="en-US" sz="2800">
                    <a:solidFill>
                      <a:srgbClr val="FF3300"/>
                    </a:solidFill>
                  </a:rPr>
                  <a:t>to delight in</a:t>
                </a:r>
                <a:r>
                  <a:rPr lang="en-US" altLang="en-US" sz="2800">
                    <a:solidFill>
                      <a:schemeClr val="accent1"/>
                    </a:solidFill>
                  </a:rPr>
                  <a:t> </a:t>
                </a:r>
              </a:p>
            </p:txBody>
          </p:sp>
          <p:sp>
            <p:nvSpPr>
              <p:cNvPr id="14348" name="Text Box 12">
                <a:extLst>
                  <a:ext uri="{FF2B5EF4-FFF2-40B4-BE49-F238E27FC236}">
                    <a16:creationId xmlns:a16="http://schemas.microsoft.com/office/drawing/2014/main" id="{6B71C5C2-EAC0-DD09-9180-E7B44D7F34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4" y="2544"/>
                <a:ext cx="1296" cy="103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pPr eaLnBrk="0" hangingPunct="0">
                  <a:lnSpc>
                    <a:spcPct val="60000"/>
                  </a:lnSpc>
                  <a:spcBef>
                    <a:spcPct val="50000"/>
                  </a:spcBef>
                  <a:buClr>
                    <a:schemeClr val="bg2"/>
                  </a:buClr>
                  <a:buSzPct val="75000"/>
                </a:pPr>
                <a:r>
                  <a:rPr lang="en-US" altLang="en-US" sz="2800">
                    <a:solidFill>
                      <a:srgbClr val="FF3300"/>
                    </a:solidFill>
                  </a:rPr>
                  <a:t>to choose</a:t>
                </a:r>
              </a:p>
              <a:p>
                <a:pPr eaLnBrk="0" hangingPunct="0">
                  <a:lnSpc>
                    <a:spcPct val="50000"/>
                  </a:lnSpc>
                  <a:spcBef>
                    <a:spcPct val="50000"/>
                  </a:spcBef>
                  <a:buClr>
                    <a:schemeClr val="bg2"/>
                  </a:buClr>
                  <a:buSzPct val="75000"/>
                </a:pPr>
                <a:r>
                  <a:rPr lang="en-US" altLang="en-US" sz="2800">
                    <a:solidFill>
                      <a:srgbClr val="FF3300"/>
                    </a:solidFill>
                  </a:rPr>
                  <a:t>to favor</a:t>
                </a:r>
              </a:p>
              <a:p>
                <a:pPr eaLnBrk="0" hangingPunct="0">
                  <a:lnSpc>
                    <a:spcPct val="50000"/>
                  </a:lnSpc>
                  <a:spcBef>
                    <a:spcPct val="50000"/>
                  </a:spcBef>
                  <a:buClr>
                    <a:schemeClr val="bg2"/>
                  </a:buClr>
                  <a:buSzPct val="75000"/>
                </a:pPr>
                <a:r>
                  <a:rPr lang="en-US" altLang="en-US" sz="2800">
                    <a:solidFill>
                      <a:srgbClr val="FF3300"/>
                    </a:solidFill>
                  </a:rPr>
                  <a:t>to love</a:t>
                </a:r>
              </a:p>
              <a:p>
                <a:pPr eaLnBrk="0" hangingPunct="0">
                  <a:lnSpc>
                    <a:spcPct val="50000"/>
                  </a:lnSpc>
                  <a:spcBef>
                    <a:spcPct val="50000"/>
                  </a:spcBef>
                  <a:buClr>
                    <a:schemeClr val="bg2"/>
                  </a:buClr>
                  <a:buSzPct val="75000"/>
                </a:pPr>
                <a:r>
                  <a:rPr lang="en-US" altLang="en-US" sz="2800">
                    <a:solidFill>
                      <a:srgbClr val="FF3300"/>
                    </a:solidFill>
                  </a:rPr>
                  <a:t>to determine</a:t>
                </a:r>
                <a:endParaRPr lang="en-US" altLang="en-US" sz="2800">
                  <a:solidFill>
                    <a:schemeClr val="accent1"/>
                  </a:solidFill>
                </a:endParaRPr>
              </a:p>
            </p:txBody>
          </p:sp>
        </p:grpSp>
      </p:grpSp>
      <p:grpSp>
        <p:nvGrpSpPr>
          <p:cNvPr id="14349" name="Group 13">
            <a:extLst>
              <a:ext uri="{FF2B5EF4-FFF2-40B4-BE49-F238E27FC236}">
                <a16:creationId xmlns:a16="http://schemas.microsoft.com/office/drawing/2014/main" id="{F3AD89FE-7B2C-FDE3-1CE6-A5DCA70FEF51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905000"/>
            <a:ext cx="3505200" cy="1447800"/>
            <a:chOff x="144" y="1200"/>
            <a:chExt cx="2208" cy="912"/>
          </a:xfrm>
        </p:grpSpPr>
        <p:sp>
          <p:nvSpPr>
            <p:cNvPr id="14350" name="Text Box 14">
              <a:extLst>
                <a:ext uri="{FF2B5EF4-FFF2-40B4-BE49-F238E27FC236}">
                  <a16:creationId xmlns:a16="http://schemas.microsoft.com/office/drawing/2014/main" id="{35A59A67-F01C-F8DE-E0BC-86966EF554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1200"/>
              <a:ext cx="2208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SzPct val="75000"/>
              </a:pPr>
              <a:r>
                <a:rPr lang="en-US" altLang="en-US" sz="2000">
                  <a:solidFill>
                    <a:schemeClr val="tx2"/>
                  </a:solidFill>
                </a:rPr>
                <a:t>Will (desire) - conformity to the known expectations of the person you desire to  please</a:t>
              </a:r>
              <a:endParaRPr lang="en-US" altLang="en-US" sz="2000">
                <a:solidFill>
                  <a:schemeClr val="accent1"/>
                </a:solidFill>
              </a:endParaRPr>
            </a:p>
          </p:txBody>
        </p:sp>
        <p:sp>
          <p:nvSpPr>
            <p:cNvPr id="14351" name="AutoShape 15">
              <a:extLst>
                <a:ext uri="{FF2B5EF4-FFF2-40B4-BE49-F238E27FC236}">
                  <a16:creationId xmlns:a16="http://schemas.microsoft.com/office/drawing/2014/main" id="{2E8E4E35-BE21-DB10-E685-243BE47741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1824"/>
              <a:ext cx="432" cy="288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chemeClr val="tx2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</p:grpSp>
      <p:grpSp>
        <p:nvGrpSpPr>
          <p:cNvPr id="14352" name="Group 16">
            <a:extLst>
              <a:ext uri="{FF2B5EF4-FFF2-40B4-BE49-F238E27FC236}">
                <a16:creationId xmlns:a16="http://schemas.microsoft.com/office/drawing/2014/main" id="{715ABD67-9170-08AE-3EC4-4ED26E77E5CF}"/>
              </a:ext>
            </a:extLst>
          </p:cNvPr>
          <p:cNvGrpSpPr>
            <a:grpSpLocks/>
          </p:cNvGrpSpPr>
          <p:nvPr/>
        </p:nvGrpSpPr>
        <p:grpSpPr bwMode="auto">
          <a:xfrm>
            <a:off x="5029200" y="2057400"/>
            <a:ext cx="3505200" cy="1371600"/>
            <a:chOff x="3168" y="1296"/>
            <a:chExt cx="2208" cy="864"/>
          </a:xfrm>
        </p:grpSpPr>
        <p:sp>
          <p:nvSpPr>
            <p:cNvPr id="14353" name="AutoShape 17">
              <a:extLst>
                <a:ext uri="{FF2B5EF4-FFF2-40B4-BE49-F238E27FC236}">
                  <a16:creationId xmlns:a16="http://schemas.microsoft.com/office/drawing/2014/main" id="{D5842A20-CF85-02EA-DA00-1E4A6AE653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872"/>
              <a:ext cx="432" cy="288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chemeClr val="tx2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14354" name="Text Box 18">
              <a:extLst>
                <a:ext uri="{FF2B5EF4-FFF2-40B4-BE49-F238E27FC236}">
                  <a16:creationId xmlns:a16="http://schemas.microsoft.com/office/drawing/2014/main" id="{9F37A992-916F-9FE6-3F5F-76ACCDD317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8" y="1296"/>
              <a:ext cx="220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SzPct val="75000"/>
              </a:pPr>
              <a:r>
                <a:rPr lang="en-US" altLang="en-US" sz="2000">
                  <a:solidFill>
                    <a:schemeClr val="tx2"/>
                  </a:solidFill>
                </a:rPr>
                <a:t>Will (purpose) - irresistible purpose of a person of power</a:t>
              </a:r>
              <a:endParaRPr lang="en-US" altLang="en-US" sz="2000">
                <a:solidFill>
                  <a:schemeClr val="accent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5E91CEFD-9899-472A-97A7-3415F21973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752600"/>
          </a:xfrm>
        </p:spPr>
        <p:txBody>
          <a:bodyPr/>
          <a:lstStyle/>
          <a:p>
            <a:r>
              <a:rPr lang="en-US" altLang="en-US">
                <a:solidFill>
                  <a:schemeClr val="bg1"/>
                </a:solidFill>
              </a:rPr>
              <a:t>A STUDY OF “WILL OF GOD” LANGUAGE REVEALS…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C9F39B6A-6270-9890-762D-12BCD4192B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648200"/>
          </a:xfrm>
        </p:spPr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</a:rPr>
              <a:t>GOD’S SOVEREIGN WILL IS NOT OUR TERRITORY.</a:t>
            </a:r>
          </a:p>
          <a:p>
            <a:r>
              <a:rPr lang="en-US" altLang="en-US" dirty="0">
                <a:solidFill>
                  <a:schemeClr val="bg1"/>
                </a:solidFill>
              </a:rPr>
              <a:t>GOD’S MORAL WILL REVEALS GOD’S DESIRES FOR HUMAN CREATION.</a:t>
            </a:r>
          </a:p>
          <a:p>
            <a:r>
              <a:rPr lang="en-US" altLang="en-US" dirty="0">
                <a:solidFill>
                  <a:schemeClr val="bg1"/>
                </a:solidFill>
              </a:rPr>
              <a:t>BIBLICAL EXHORTATIONS ABOUT GOD’S WILL ARE TO “DO IT,” NOT “FIND IT.”</a:t>
            </a:r>
          </a:p>
          <a:p>
            <a:endParaRPr lang="en-US" alt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altLang="en-US" dirty="0">
                <a:solidFill>
                  <a:schemeClr val="bg1"/>
                </a:solidFill>
              </a:rPr>
              <a:t>[Will unpack in our later treatments of OT and NT]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6E54287F-1917-573D-E858-F19600DC2D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029200"/>
          </a:xfrm>
        </p:spPr>
        <p:txBody>
          <a:bodyPr/>
          <a:lstStyle/>
          <a:p>
            <a:pPr algn="l"/>
            <a:r>
              <a:rPr lang="en-US" altLang="en-US">
                <a:solidFill>
                  <a:schemeClr val="bg1"/>
                </a:solidFill>
              </a:rPr>
              <a:t>A CAREFUL READING OF THE BIBLE ABOUT “GOD’S WILL” DRIVES US TO READ THE BIBLE IN LARGER WAYS.  HOW DOES SCRIPTURE ADDRESS OUR 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A479A718-06C8-6CD3-9C82-9DB8D5032F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noFill/>
          <a:ln/>
        </p:spPr>
        <p:txBody>
          <a:bodyPr/>
          <a:lstStyle/>
          <a:p>
            <a:r>
              <a:rPr lang="en-US" altLang="en-US" b="1">
                <a:solidFill>
                  <a:srgbClr val="9966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Three Levels of Teaching</a:t>
            </a:r>
          </a:p>
        </p:txBody>
      </p:sp>
      <p:sp>
        <p:nvSpPr>
          <p:cNvPr id="26627" name="AutoShape 3">
            <a:extLst>
              <a:ext uri="{FF2B5EF4-FFF2-40B4-BE49-F238E27FC236}">
                <a16:creationId xmlns:a16="http://schemas.microsoft.com/office/drawing/2014/main" id="{F6F5C189-98C1-0559-6BE1-36F35ECA0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19200"/>
            <a:ext cx="6096000" cy="5410200"/>
          </a:xfrm>
          <a:prstGeom prst="triangle">
            <a:avLst>
              <a:gd name="adj" fmla="val 50000"/>
            </a:avLst>
          </a:prstGeom>
          <a:solidFill>
            <a:schemeClr val="accent6">
              <a:lumMod val="60000"/>
              <a:lumOff val="40000"/>
              <a:alpha val="50000"/>
            </a:schemeClr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6628" name="Line 4">
            <a:extLst>
              <a:ext uri="{FF2B5EF4-FFF2-40B4-BE49-F238E27FC236}">
                <a16:creationId xmlns:a16="http://schemas.microsoft.com/office/drawing/2014/main" id="{7266AB25-0C40-EA24-0CF9-9DB7F0E470AD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5162550"/>
            <a:ext cx="441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6629" name="Line 5">
            <a:extLst>
              <a:ext uri="{FF2B5EF4-FFF2-40B4-BE49-F238E27FC236}">
                <a16:creationId xmlns:a16="http://schemas.microsoft.com/office/drawing/2014/main" id="{8995BB66-335B-F4A9-AE36-24363630ACCE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3328988"/>
            <a:ext cx="2362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6630" name="Text Box 6">
            <a:extLst>
              <a:ext uri="{FF2B5EF4-FFF2-40B4-BE49-F238E27FC236}">
                <a16:creationId xmlns:a16="http://schemas.microsoft.com/office/drawing/2014/main" id="{89313ADF-BD86-E9CF-8C0F-345252CC3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638800"/>
            <a:ext cx="2057400" cy="366713"/>
          </a:xfrm>
          <a:prstGeom prst="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  <a:buClr>
                <a:schemeClr val="bg2"/>
              </a:buClr>
              <a:buSzPct val="75000"/>
            </a:pPr>
            <a:r>
              <a:rPr lang="en-US" altLang="en-US" sz="1800" b="1" dirty="0">
                <a:solidFill>
                  <a:schemeClr val="tx2"/>
                </a:solidFill>
              </a:rPr>
              <a:t>DIRECT</a:t>
            </a:r>
          </a:p>
        </p:txBody>
      </p:sp>
      <p:sp>
        <p:nvSpPr>
          <p:cNvPr id="26631" name="Text Box 7">
            <a:extLst>
              <a:ext uri="{FF2B5EF4-FFF2-40B4-BE49-F238E27FC236}">
                <a16:creationId xmlns:a16="http://schemas.microsoft.com/office/drawing/2014/main" id="{0397762A-675B-AB78-648F-1F654E36E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962400"/>
            <a:ext cx="1295400" cy="366713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>
            <a:noFill/>
          </a:ln>
          <a:effectLst/>
        </p:spPr>
        <p:txBody>
          <a:bodyPr wrap="square"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  <a:buClr>
                <a:schemeClr val="bg2"/>
              </a:buClr>
              <a:buSzPct val="75000"/>
            </a:pPr>
            <a:r>
              <a:rPr lang="en-US" altLang="en-US" sz="1800" b="1" dirty="0">
                <a:solidFill>
                  <a:schemeClr val="tx2"/>
                </a:solidFill>
              </a:rPr>
              <a:t>IMPLIED</a:t>
            </a:r>
          </a:p>
        </p:txBody>
      </p:sp>
      <p:sp>
        <p:nvSpPr>
          <p:cNvPr id="26632" name="Text Box 8">
            <a:extLst>
              <a:ext uri="{FF2B5EF4-FFF2-40B4-BE49-F238E27FC236}">
                <a16:creationId xmlns:a16="http://schemas.microsoft.com/office/drawing/2014/main" id="{2D198B60-C20E-B29B-573C-5B1B2C4A6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1700" y="2497456"/>
            <a:ext cx="1752600" cy="7794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  <a:buClr>
                <a:schemeClr val="bg2"/>
              </a:buClr>
              <a:buSzPct val="75000"/>
            </a:pPr>
            <a:r>
              <a:rPr lang="en-US" altLang="en-US" sz="1800" b="1" dirty="0">
                <a:solidFill>
                  <a:schemeClr val="tx2"/>
                </a:solidFill>
              </a:rPr>
              <a:t>CREATIVE</a:t>
            </a:r>
            <a:r>
              <a:rPr lang="en-US" altLang="en-US" sz="1800" b="1" dirty="0">
                <a:solidFill>
                  <a:srgbClr val="FFC000"/>
                </a:solidFill>
              </a:rPr>
              <a:t> </a:t>
            </a:r>
          </a:p>
          <a:p>
            <a:pPr algn="ctr" eaLnBrk="0" hangingPunct="0">
              <a:spcBef>
                <a:spcPct val="50000"/>
              </a:spcBef>
              <a:buClr>
                <a:schemeClr val="bg2"/>
              </a:buClr>
              <a:buSzPct val="75000"/>
            </a:pPr>
            <a:r>
              <a:rPr lang="en-US" altLang="en-US" sz="1800" b="1" dirty="0">
                <a:solidFill>
                  <a:schemeClr val="tx2"/>
                </a:solidFill>
              </a:rPr>
              <a:t>CONSTRUCTS</a:t>
            </a:r>
            <a:endParaRPr lang="en-US" altLang="en-US" sz="2800" b="1" dirty="0">
              <a:solidFill>
                <a:schemeClr val="tx2"/>
              </a:solidFill>
            </a:endParaRPr>
          </a:p>
        </p:txBody>
      </p:sp>
      <p:sp>
        <p:nvSpPr>
          <p:cNvPr id="26633" name="Text Box 9">
            <a:extLst>
              <a:ext uri="{FF2B5EF4-FFF2-40B4-BE49-F238E27FC236}">
                <a16:creationId xmlns:a16="http://schemas.microsoft.com/office/drawing/2014/main" id="{62314DA1-A075-3ACE-154E-82CDCF5370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209800"/>
            <a:ext cx="2667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800" b="1">
                <a:latin typeface="Arial" panose="020B0604020202020204" pitchFamily="34" charset="0"/>
              </a:rPr>
              <a:t>THEOLOGICAL ANALYSIS</a:t>
            </a:r>
          </a:p>
        </p:txBody>
      </p:sp>
      <p:sp>
        <p:nvSpPr>
          <p:cNvPr id="26634" name="Text Box 10">
            <a:extLst>
              <a:ext uri="{FF2B5EF4-FFF2-40B4-BE49-F238E27FC236}">
                <a16:creationId xmlns:a16="http://schemas.microsoft.com/office/drawing/2014/main" id="{A81548F5-49F1-2D6B-6E44-D74EF88DD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334000"/>
            <a:ext cx="1905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800" b="1">
                <a:latin typeface="Arial" panose="020B0604020202020204" pitchFamily="34" charset="0"/>
              </a:rPr>
              <a:t>TEACHING INTENT</a:t>
            </a:r>
          </a:p>
        </p:txBody>
      </p:sp>
      <p:sp>
        <p:nvSpPr>
          <p:cNvPr id="26635" name="AutoShape 11">
            <a:extLst>
              <a:ext uri="{FF2B5EF4-FFF2-40B4-BE49-F238E27FC236}">
                <a16:creationId xmlns:a16="http://schemas.microsoft.com/office/drawing/2014/main" id="{4B1C1999-98D6-7234-CDEC-8B2870A2D3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3200400"/>
            <a:ext cx="381000" cy="1828800"/>
          </a:xfrm>
          <a:prstGeom prst="upArrow">
            <a:avLst>
              <a:gd name="adj1" fmla="val 50000"/>
              <a:gd name="adj2" fmla="val 120000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autoUpdateAnimBg="0"/>
      <p:bldP spid="26630" grpId="0" animBg="1" autoUpdateAnimBg="0"/>
      <p:bldP spid="26631" grpId="0" animBg="1" autoUpdateAnimBg="0"/>
      <p:bldP spid="26632" grpId="0" autoUpdateAnimBg="0"/>
      <p:bldP spid="26633" grpId="0" autoUpdateAnimBg="0"/>
      <p:bldP spid="26634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AA91F2E0-CFA5-FB58-18B0-4E4530C0D6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en-US" altLang="en-US">
                <a:solidFill>
                  <a:schemeClr val="bg1"/>
                </a:solidFill>
              </a:rPr>
              <a:t>WORLDVIEW AND VALUES DEVELOPMENT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E9FC1BBC-BE2B-3C06-8FC6-CBBBDCB82F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</a:rPr>
              <a:t>DOING GOD’S WILL REQUIRES AN EXPANDED  PARADIGM FOR DEVELOPING A BIBLICAL WORLDVIEW AND VALUES SET.</a:t>
            </a:r>
          </a:p>
          <a:p>
            <a:r>
              <a:rPr lang="en-US" altLang="en-US" dirty="0">
                <a:solidFill>
                  <a:schemeClr val="bg1"/>
                </a:solidFill>
              </a:rPr>
              <a:t>OBSERVING HOW SUCCESSIVE GENERATIONS OF BELIEVERS IN SCRIPTURE HAVE DEVELOPED </a:t>
            </a:r>
            <a:r>
              <a:rPr lang="en-US" altLang="en-US" dirty="0">
                <a:solidFill>
                  <a:srgbClr val="FFC000"/>
                </a:solidFill>
              </a:rPr>
              <a:t>A “VALUES DEPOSIT” </a:t>
            </a:r>
            <a:r>
              <a:rPr lang="en-US" altLang="en-US" dirty="0">
                <a:solidFill>
                  <a:schemeClr val="bg1"/>
                </a:solidFill>
              </a:rPr>
              <a:t>FROM REVEALED TRUTH GIVES US A MODEL FOR DOING THE SAME.</a:t>
            </a:r>
          </a:p>
          <a:p>
            <a:endParaRPr lang="en-US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8CDECBD-6570-EB07-B057-9D4458AA28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846138"/>
            <a:ext cx="7772400" cy="709612"/>
          </a:xfrm>
        </p:spPr>
        <p:txBody>
          <a:bodyPr/>
          <a:lstStyle/>
          <a:p>
            <a:r>
              <a:rPr lang="en-US" altLang="en-US" sz="4000"/>
              <a:t>REVELATION BECOMES MORE FOCUSED AS TIME GOES ON</a:t>
            </a:r>
            <a:endParaRPr lang="en-US" altLang="en-US"/>
          </a:p>
        </p:txBody>
      </p:sp>
      <p:sp>
        <p:nvSpPr>
          <p:cNvPr id="7173" name="AutoShape 5">
            <a:extLst>
              <a:ext uri="{FF2B5EF4-FFF2-40B4-BE49-F238E27FC236}">
                <a16:creationId xmlns:a16="http://schemas.microsoft.com/office/drawing/2014/main" id="{30270882-28AA-3124-021C-8E9FC74C2A4E}"/>
              </a:ext>
            </a:extLst>
          </p:cNvPr>
          <p:cNvSpPr>
            <a:spLocks noChangeArrowheads="1"/>
          </p:cNvSpPr>
          <p:nvPr/>
        </p:nvSpPr>
        <p:spPr bwMode="auto">
          <a:xfrm rot="5410770">
            <a:off x="2897188" y="-161925"/>
            <a:ext cx="2451100" cy="7026275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174" name="WordArt 6">
            <a:extLst>
              <a:ext uri="{FF2B5EF4-FFF2-40B4-BE49-F238E27FC236}">
                <a16:creationId xmlns:a16="http://schemas.microsoft.com/office/drawing/2014/main" id="{2908ACFD-5962-9319-14D4-B94A46A6920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62000" y="3048000"/>
            <a:ext cx="781050" cy="3730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Pent</a:t>
            </a:r>
          </a:p>
        </p:txBody>
      </p:sp>
      <p:grpSp>
        <p:nvGrpSpPr>
          <p:cNvPr id="7175" name="Group 7">
            <a:extLst>
              <a:ext uri="{FF2B5EF4-FFF2-40B4-BE49-F238E27FC236}">
                <a16:creationId xmlns:a16="http://schemas.microsoft.com/office/drawing/2014/main" id="{96B1C0DA-2931-289F-3250-766A4EB06692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3048000"/>
            <a:ext cx="1973263" cy="447675"/>
            <a:chOff x="3984" y="1104"/>
            <a:chExt cx="1243" cy="282"/>
          </a:xfrm>
        </p:grpSpPr>
        <p:sp>
          <p:nvSpPr>
            <p:cNvPr id="7176" name="AutoShape 8">
              <a:extLst>
                <a:ext uri="{FF2B5EF4-FFF2-40B4-BE49-F238E27FC236}">
                  <a16:creationId xmlns:a16="http://schemas.microsoft.com/office/drawing/2014/main" id="{4662394F-A879-A0DC-E338-FD4FA4F983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4" y="1104"/>
              <a:ext cx="402" cy="282"/>
            </a:xfrm>
            <a:prstGeom prst="rightArrow">
              <a:avLst>
                <a:gd name="adj1" fmla="val 50000"/>
                <a:gd name="adj2" fmla="val 3563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177" name="WordArt 9">
              <a:extLst>
                <a:ext uri="{FF2B5EF4-FFF2-40B4-BE49-F238E27FC236}">
                  <a16:creationId xmlns:a16="http://schemas.microsoft.com/office/drawing/2014/main" id="{3B50C139-58A5-7628-8140-0E6C4B0ACB68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4512" y="1104"/>
              <a:ext cx="715" cy="282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Psalms</a:t>
              </a:r>
            </a:p>
          </p:txBody>
        </p:sp>
      </p:grpSp>
      <p:grpSp>
        <p:nvGrpSpPr>
          <p:cNvPr id="7178" name="Group 10">
            <a:extLst>
              <a:ext uri="{FF2B5EF4-FFF2-40B4-BE49-F238E27FC236}">
                <a16:creationId xmlns:a16="http://schemas.microsoft.com/office/drawing/2014/main" id="{A5FFCF3A-0DC3-36C7-5FFF-3B44BF3BCF81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3124200"/>
            <a:ext cx="2447925" cy="461963"/>
            <a:chOff x="3888" y="1056"/>
            <a:chExt cx="1542" cy="291"/>
          </a:xfrm>
        </p:grpSpPr>
        <p:sp>
          <p:nvSpPr>
            <p:cNvPr id="7179" name="AutoShape 11">
              <a:extLst>
                <a:ext uri="{FF2B5EF4-FFF2-40B4-BE49-F238E27FC236}">
                  <a16:creationId xmlns:a16="http://schemas.microsoft.com/office/drawing/2014/main" id="{CE0A337C-2BF5-889A-C6BD-2CF769FB60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056"/>
              <a:ext cx="402" cy="282"/>
            </a:xfrm>
            <a:prstGeom prst="rightArrow">
              <a:avLst>
                <a:gd name="adj1" fmla="val 50000"/>
                <a:gd name="adj2" fmla="val 3563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180" name="WordArt 12">
              <a:extLst>
                <a:ext uri="{FF2B5EF4-FFF2-40B4-BE49-F238E27FC236}">
                  <a16:creationId xmlns:a16="http://schemas.microsoft.com/office/drawing/2014/main" id="{D5436E20-9341-772C-52B0-54EF7887E8AC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4464" y="1056"/>
              <a:ext cx="966" cy="291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Prophets</a:t>
              </a:r>
            </a:p>
          </p:txBody>
        </p:sp>
      </p:grpSp>
      <p:sp>
        <p:nvSpPr>
          <p:cNvPr id="7181" name="Line 13">
            <a:extLst>
              <a:ext uri="{FF2B5EF4-FFF2-40B4-BE49-F238E27FC236}">
                <a16:creationId xmlns:a16="http://schemas.microsoft.com/office/drawing/2014/main" id="{9C2597A4-432A-DFD7-1064-3002D4F9940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5035550"/>
            <a:ext cx="723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82" name="Line 14">
            <a:extLst>
              <a:ext uri="{FF2B5EF4-FFF2-40B4-BE49-F238E27FC236}">
                <a16:creationId xmlns:a16="http://schemas.microsoft.com/office/drawing/2014/main" id="{662FBD3B-65B7-2F8C-AF60-90FEE39D842C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4811713"/>
            <a:ext cx="0" cy="522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83" name="Line 15">
            <a:extLst>
              <a:ext uri="{FF2B5EF4-FFF2-40B4-BE49-F238E27FC236}">
                <a16:creationId xmlns:a16="http://schemas.microsoft.com/office/drawing/2014/main" id="{3D9B0ED0-5793-F1D2-CB68-67B73CBD7909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4811713"/>
            <a:ext cx="0" cy="522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7184" name="Group 16">
            <a:extLst>
              <a:ext uri="{FF2B5EF4-FFF2-40B4-BE49-F238E27FC236}">
                <a16:creationId xmlns:a16="http://schemas.microsoft.com/office/drawing/2014/main" id="{AB278F85-07F4-1AAB-F496-65B53C9C180A}"/>
              </a:ext>
            </a:extLst>
          </p:cNvPr>
          <p:cNvGrpSpPr>
            <a:grpSpLocks/>
          </p:cNvGrpSpPr>
          <p:nvPr/>
        </p:nvGrpSpPr>
        <p:grpSpPr bwMode="auto">
          <a:xfrm>
            <a:off x="822325" y="1752600"/>
            <a:ext cx="8321675" cy="3059113"/>
            <a:chOff x="518" y="1104"/>
            <a:chExt cx="5242" cy="1927"/>
          </a:xfrm>
        </p:grpSpPr>
        <p:sp>
          <p:nvSpPr>
            <p:cNvPr id="7185" name="AutoShape 17">
              <a:extLst>
                <a:ext uri="{FF2B5EF4-FFF2-40B4-BE49-F238E27FC236}">
                  <a16:creationId xmlns:a16="http://schemas.microsoft.com/office/drawing/2014/main" id="{5F65DB3F-B4D9-D941-21A0-E2D13F6276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5" y="1527"/>
              <a:ext cx="671" cy="376"/>
            </a:xfrm>
            <a:prstGeom prst="curvedDownArrow">
              <a:avLst>
                <a:gd name="adj1" fmla="val 35691"/>
                <a:gd name="adj2" fmla="val 71383"/>
                <a:gd name="adj3" fmla="val 3333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186" name="AutoShape 18">
              <a:extLst>
                <a:ext uri="{FF2B5EF4-FFF2-40B4-BE49-F238E27FC236}">
                  <a16:creationId xmlns:a16="http://schemas.microsoft.com/office/drawing/2014/main" id="{D6F8C7D5-E4CC-8381-B5D9-EF5477FABC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0" y="1292"/>
              <a:ext cx="670" cy="376"/>
            </a:xfrm>
            <a:prstGeom prst="curvedDownArrow">
              <a:avLst>
                <a:gd name="adj1" fmla="val 35638"/>
                <a:gd name="adj2" fmla="val 71277"/>
                <a:gd name="adj3" fmla="val 3333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187" name="AutoShape 19">
              <a:extLst>
                <a:ext uri="{FF2B5EF4-FFF2-40B4-BE49-F238E27FC236}">
                  <a16:creationId xmlns:a16="http://schemas.microsoft.com/office/drawing/2014/main" id="{EE786A4D-2E0E-9419-3C91-AAE27B94CD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" y="1104"/>
              <a:ext cx="671" cy="329"/>
            </a:xfrm>
            <a:prstGeom prst="curvedDownArrow">
              <a:avLst>
                <a:gd name="adj1" fmla="val 40790"/>
                <a:gd name="adj2" fmla="val 81581"/>
                <a:gd name="adj3" fmla="val 3333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188" name="WordArt 20">
              <a:extLst>
                <a:ext uri="{FF2B5EF4-FFF2-40B4-BE49-F238E27FC236}">
                  <a16:creationId xmlns:a16="http://schemas.microsoft.com/office/drawing/2014/main" id="{EFF07FB4-796E-78B4-A48C-2EC9D3807E26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4963" y="1776"/>
              <a:ext cx="797" cy="576"/>
            </a:xfrm>
            <a:prstGeom prst="rect">
              <a:avLst/>
            </a:prstGeom>
          </p:spPr>
          <p:txBody>
            <a:bodyPr wrap="none" fromWordArt="1">
              <a:prstTxWarp prst="textFadeUp">
                <a:avLst>
                  <a:gd name="adj" fmla="val 9991"/>
                </a:avLst>
              </a:prstTxWarp>
            </a:bodyPr>
            <a:lstStyle/>
            <a:p>
              <a:pPr algn="ctr"/>
              <a:r>
                <a:rPr lang="en-US" sz="3600" kern="10">
                  <a:ln w="12700">
                    <a:solidFill>
                      <a:srgbClr val="B2B2B2"/>
                    </a:solidFill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520402"/>
                      </a:gs>
                      <a:gs pos="100000">
                        <a:srgbClr val="FFCC00"/>
                      </a:gs>
                    </a:gsLst>
                    <a:lin ang="5400000" scaled="1"/>
                  </a:gradFill>
                  <a:effectLst>
                    <a:outerShdw dist="35921" dir="2700000" sy="50000" rotWithShape="0">
                      <a:srgbClr val="875B0D"/>
                    </a:outerShdw>
                  </a:effectLst>
                  <a:latin typeface="Arial Black" panose="020B0604020202020204" pitchFamily="34" charset="0"/>
                  <a:cs typeface="Arial Black" panose="020B0604020202020204" pitchFamily="34" charset="0"/>
                </a:rPr>
                <a:t>JESUS</a:t>
              </a:r>
            </a:p>
          </p:txBody>
        </p:sp>
        <p:sp>
          <p:nvSpPr>
            <p:cNvPr id="7189" name="AutoShape 21">
              <a:extLst>
                <a:ext uri="{FF2B5EF4-FFF2-40B4-BE49-F238E27FC236}">
                  <a16:creationId xmlns:a16="http://schemas.microsoft.com/office/drawing/2014/main" id="{8FF9EE67-3611-928D-6389-24E55E5885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0" y="2420"/>
              <a:ext cx="626" cy="376"/>
            </a:xfrm>
            <a:prstGeom prst="curvedUpArrow">
              <a:avLst>
                <a:gd name="adj1" fmla="val 33298"/>
                <a:gd name="adj2" fmla="val 66596"/>
                <a:gd name="adj3" fmla="val 3333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190" name="AutoShape 22">
              <a:extLst>
                <a:ext uri="{FF2B5EF4-FFF2-40B4-BE49-F238E27FC236}">
                  <a16:creationId xmlns:a16="http://schemas.microsoft.com/office/drawing/2014/main" id="{2ACFC548-CE67-B7D9-F131-EA417E9300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8" y="2655"/>
              <a:ext cx="626" cy="376"/>
            </a:xfrm>
            <a:prstGeom prst="curvedUpArrow">
              <a:avLst>
                <a:gd name="adj1" fmla="val 33298"/>
                <a:gd name="adj2" fmla="val 66596"/>
                <a:gd name="adj3" fmla="val 3333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7191" name="Text Box 23">
            <a:extLst>
              <a:ext uri="{FF2B5EF4-FFF2-40B4-BE49-F238E27FC236}">
                <a16:creationId xmlns:a16="http://schemas.microsoft.com/office/drawing/2014/main" id="{B32733DF-EAA6-8EFF-437D-C092A4EAD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334000"/>
            <a:ext cx="6934200" cy="99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65000"/>
              </a:lnSpc>
              <a:spcBef>
                <a:spcPct val="50000"/>
              </a:spcBef>
            </a:pPr>
            <a:r>
              <a:rPr lang="en-US" altLang="en-US" sz="3200" b="1" dirty="0"/>
              <a:t>DEVELOPING THE</a:t>
            </a:r>
          </a:p>
          <a:p>
            <a:pPr algn="ctr">
              <a:lnSpc>
                <a:spcPct val="65000"/>
              </a:lnSpc>
              <a:spcBef>
                <a:spcPct val="50000"/>
              </a:spcBef>
            </a:pPr>
            <a:r>
              <a:rPr lang="en-US" altLang="en-US" sz="3200" b="1" i="1" dirty="0"/>
              <a:t>“VALUES DEPOSIT”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A602F352-87BB-123A-6C1F-17F9349DAB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6096000"/>
            <a:ext cx="5410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GOD’S WILL REVEALED</a:t>
            </a:r>
          </a:p>
        </p:txBody>
      </p:sp>
      <p:sp>
        <p:nvSpPr>
          <p:cNvPr id="15363" name="AutoShape 3">
            <a:extLst>
              <a:ext uri="{FF2B5EF4-FFF2-40B4-BE49-F238E27FC236}">
                <a16:creationId xmlns:a16="http://schemas.microsoft.com/office/drawing/2014/main" id="{BA33A11B-E0C4-F76D-03BD-97865D5B12CE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981200" y="4114800"/>
            <a:ext cx="5410200" cy="19812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/>
            <a:r>
              <a:rPr lang="en-US" altLang="en-US"/>
              <a:t>MORAL WILL</a:t>
            </a:r>
          </a:p>
          <a:p>
            <a:pPr algn="ctr"/>
            <a:endParaRPr lang="en-US" altLang="en-US"/>
          </a:p>
          <a:p>
            <a:pPr algn="ctr"/>
            <a:r>
              <a:rPr lang="en-US" altLang="en-US"/>
              <a:t>SOVEREIGN WILL</a:t>
            </a:r>
          </a:p>
        </p:txBody>
      </p:sp>
      <p:sp>
        <p:nvSpPr>
          <p:cNvPr id="15364" name="AutoShape 4">
            <a:extLst>
              <a:ext uri="{FF2B5EF4-FFF2-40B4-BE49-F238E27FC236}">
                <a16:creationId xmlns:a16="http://schemas.microsoft.com/office/drawing/2014/main" id="{B7C83637-537F-B2F1-9A58-51E211767F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286000"/>
            <a:ext cx="5410200" cy="18288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GODLY</a:t>
            </a:r>
          </a:p>
          <a:p>
            <a:pPr algn="ctr"/>
            <a:r>
              <a:rPr lang="en-US" altLang="en-US"/>
              <a:t>DISCERNMENT</a:t>
            </a:r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AF0308B6-B016-8936-2F20-C1AA8D59AB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1828800"/>
            <a:ext cx="5410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GOD’S WILL APPLIED</a:t>
            </a:r>
          </a:p>
        </p:txBody>
      </p:sp>
      <p:sp>
        <p:nvSpPr>
          <p:cNvPr id="15366" name="AutoShape 6">
            <a:extLst>
              <a:ext uri="{FF2B5EF4-FFF2-40B4-BE49-F238E27FC236}">
                <a16:creationId xmlns:a16="http://schemas.microsoft.com/office/drawing/2014/main" id="{5BE47B7E-BF79-19E3-4F55-30FE6990E3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981200"/>
            <a:ext cx="838200" cy="3733800"/>
          </a:xfrm>
          <a:prstGeom prst="upArrow">
            <a:avLst>
              <a:gd name="adj1" fmla="val 50000"/>
              <a:gd name="adj2" fmla="val 1113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Text Box 7">
            <a:extLst>
              <a:ext uri="{FF2B5EF4-FFF2-40B4-BE49-F238E27FC236}">
                <a16:creationId xmlns:a16="http://schemas.microsoft.com/office/drawing/2014/main" id="{B447DC1A-5C39-94CD-5B83-D5FB0017DB38}"/>
              </a:ext>
            </a:extLst>
          </p:cNvPr>
          <p:cNvSpPr txBox="1">
            <a:spLocks noChangeArrowheads="1"/>
          </p:cNvSpPr>
          <p:nvPr/>
        </p:nvSpPr>
        <p:spPr bwMode="auto">
          <a:xfrm rot="-5440900">
            <a:off x="5150644" y="3383756"/>
            <a:ext cx="59436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FROM TEACHING          THEOLOGICAL</a:t>
            </a:r>
          </a:p>
          <a:p>
            <a:pPr>
              <a:spcBef>
                <a:spcPct val="50000"/>
              </a:spcBef>
            </a:pPr>
            <a:r>
              <a:rPr lang="en-US" altLang="en-US" b="1"/>
              <a:t>       INTENT		             ANALYSIS</a:t>
            </a:r>
          </a:p>
        </p:txBody>
      </p:sp>
      <p:sp>
        <p:nvSpPr>
          <p:cNvPr id="15368" name="AutoShape 8">
            <a:extLst>
              <a:ext uri="{FF2B5EF4-FFF2-40B4-BE49-F238E27FC236}">
                <a16:creationId xmlns:a16="http://schemas.microsoft.com/office/drawing/2014/main" id="{0A4B2DFE-43DB-650B-2A4D-B50354DCFF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3429000"/>
            <a:ext cx="304800" cy="533400"/>
          </a:xfrm>
          <a:prstGeom prst="upArrow">
            <a:avLst>
              <a:gd name="adj1" fmla="val 50000"/>
              <a:gd name="adj2" fmla="val 4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Rectangle 9">
            <a:extLst>
              <a:ext uri="{FF2B5EF4-FFF2-40B4-BE49-F238E27FC236}">
                <a16:creationId xmlns:a16="http://schemas.microsoft.com/office/drawing/2014/main" id="{E6AC2EA0-E64D-CCC5-437E-9337A506D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228600"/>
            <a:ext cx="5638800" cy="990600"/>
          </a:xfrm>
          <a:prstGeom prst="rect">
            <a:avLst/>
          </a:prstGeom>
          <a:solidFill>
            <a:schemeClr val="hlink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GOD’S WILL IS FOUND IN</a:t>
            </a:r>
          </a:p>
          <a:p>
            <a:pPr algn="ctr"/>
            <a:r>
              <a:rPr lang="en-US" altLang="en-US"/>
              <a:t>GODLY DISCERNMENT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C37A467D-430B-A36B-3FF8-35C9A30EF9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4478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GOAL OF THIS STUDY…</a:t>
            </a:r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3B420678-5E5A-D2B1-F461-5D64AFE588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…TO PRODUCE A PERSON WHO, WITH SELF-CONSCIOUS DELIBERATION, CAN THINK CRITICALLY ABOUT LIFE’S DECISIONS IN A MANNER CONSISTENT WITH BIBLICAL WORLDVIEW &amp;VALUES.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/>
      <p:bldP spid="84995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E1D1A6EC-27AF-88A4-5889-3D51035C04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447800"/>
          </a:xfrm>
        </p:spPr>
        <p:txBody>
          <a:bodyPr/>
          <a:lstStyle/>
          <a:p>
            <a:r>
              <a:rPr lang="en-US" altLang="en-US" dirty="0">
                <a:solidFill>
                  <a:srgbClr val="FFCC00"/>
                </a:solidFill>
              </a:rPr>
              <a:t>DISCERNING GOD’S WILL REQUIRES…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41F8CA18-9746-5BDD-A875-4B59EAAA9F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marL="812800" indent="-812800">
              <a:buFontTx/>
              <a:buAutoNum type="romanUcPeriod" startAt="5"/>
            </a:pPr>
            <a:r>
              <a:rPr lang="en-US" altLang="en-US" dirty="0">
                <a:solidFill>
                  <a:srgbClr val="FF9933"/>
                </a:solidFill>
              </a:rPr>
              <a:t>CONFRONTING SUBJECTIVE 	CHALLENGES</a:t>
            </a:r>
          </a:p>
          <a:p>
            <a:pPr marL="812800" indent="-812800">
              <a:buFontTx/>
              <a:buNone/>
            </a:pPr>
            <a:r>
              <a:rPr lang="en-US" altLang="en-US" dirty="0">
                <a:solidFill>
                  <a:srgbClr val="FF9933"/>
                </a:solidFill>
              </a:rPr>
              <a:t>		A.	THE ROLE OF CONSCIENCE</a:t>
            </a:r>
          </a:p>
          <a:p>
            <a:pPr marL="812800" indent="-812800">
              <a:buFontTx/>
              <a:buNone/>
            </a:pPr>
            <a:r>
              <a:rPr lang="en-US" altLang="en-US" dirty="0">
                <a:solidFill>
                  <a:srgbClr val="FF9933"/>
                </a:solidFill>
              </a:rPr>
              <a:t>	 B.	THE ROLE OF THE SPIRIT</a:t>
            </a:r>
          </a:p>
          <a:p>
            <a:pPr marL="812800" indent="-812800">
              <a:buFontTx/>
              <a:buNone/>
            </a:pPr>
            <a:r>
              <a:rPr lang="en-US" altLang="en-US" dirty="0">
                <a:solidFill>
                  <a:srgbClr val="FF9933"/>
                </a:solidFill>
              </a:rPr>
              <a:t>	C.	THE ROLE OF PROVIDENCE</a:t>
            </a:r>
          </a:p>
          <a:p>
            <a:pPr marL="812800" indent="-812800">
              <a:buFontTx/>
              <a:buNone/>
            </a:pPr>
            <a:r>
              <a:rPr lang="en-US" altLang="en-US" dirty="0">
                <a:solidFill>
                  <a:srgbClr val="FF9933"/>
                </a:solidFill>
              </a:rPr>
              <a:t>	D.	THE ROLE OF PRAYER</a:t>
            </a:r>
          </a:p>
          <a:p>
            <a:pPr marL="812800" indent="-812800">
              <a:buFontTx/>
              <a:buNone/>
            </a:pPr>
            <a:r>
              <a:rPr lang="en-US" altLang="en-US" dirty="0">
                <a:solidFill>
                  <a:srgbClr val="FF9933"/>
                </a:solidFill>
              </a:rPr>
              <a:t>	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35375DF6-9B8F-B216-68EA-71250BB313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r>
              <a:rPr lang="en-US" altLang="en-US" sz="4000">
                <a:solidFill>
                  <a:schemeClr val="bg1"/>
                </a:solidFill>
              </a:rPr>
              <a:t>Worldview and Value Set:</a:t>
            </a:r>
            <a:br>
              <a:rPr lang="en-US" altLang="en-US" sz="4000">
                <a:solidFill>
                  <a:schemeClr val="bg1"/>
                </a:solidFill>
              </a:rPr>
            </a:br>
            <a:r>
              <a:rPr lang="en-US" altLang="en-US" sz="4000">
                <a:solidFill>
                  <a:schemeClr val="bg1"/>
                </a:solidFill>
              </a:rPr>
              <a:t>Conscience &amp; Spirit</a:t>
            </a:r>
          </a:p>
        </p:txBody>
      </p:sp>
      <p:grpSp>
        <p:nvGrpSpPr>
          <p:cNvPr id="68611" name="Group 3">
            <a:extLst>
              <a:ext uri="{FF2B5EF4-FFF2-40B4-BE49-F238E27FC236}">
                <a16:creationId xmlns:a16="http://schemas.microsoft.com/office/drawing/2014/main" id="{89E6BDE9-94D8-BEAF-BD85-D1DC74D6E7E4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1524000"/>
            <a:ext cx="3429000" cy="4648200"/>
            <a:chOff x="1824" y="1008"/>
            <a:chExt cx="2160" cy="2928"/>
          </a:xfrm>
        </p:grpSpPr>
        <p:grpSp>
          <p:nvGrpSpPr>
            <p:cNvPr id="68612" name="Group 4">
              <a:extLst>
                <a:ext uri="{FF2B5EF4-FFF2-40B4-BE49-F238E27FC236}">
                  <a16:creationId xmlns:a16="http://schemas.microsoft.com/office/drawing/2014/main" id="{B34C31FA-2CF1-5055-EA3E-9329529A54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12" y="1008"/>
              <a:ext cx="1584" cy="1536"/>
              <a:chOff x="2112" y="1488"/>
              <a:chExt cx="1632" cy="1728"/>
            </a:xfrm>
          </p:grpSpPr>
          <p:sp>
            <p:nvSpPr>
              <p:cNvPr id="68613" name="AutoShape 5">
                <a:extLst>
                  <a:ext uri="{FF2B5EF4-FFF2-40B4-BE49-F238E27FC236}">
                    <a16:creationId xmlns:a16="http://schemas.microsoft.com/office/drawing/2014/main" id="{99E91AD9-40B5-F9A4-9CEF-EE71EE2067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0" y="1632"/>
                <a:ext cx="1056" cy="1008"/>
              </a:xfrm>
              <a:custGeom>
                <a:avLst/>
                <a:gdLst>
                  <a:gd name="T0" fmla="*/ 10860 w 21600"/>
                  <a:gd name="T1" fmla="*/ 2187 h 21600"/>
                  <a:gd name="T2" fmla="*/ 2928 w 21600"/>
                  <a:gd name="T3" fmla="*/ 10800 h 21600"/>
                  <a:gd name="T4" fmla="*/ 10860 w 21600"/>
                  <a:gd name="T5" fmla="*/ 21600 h 21600"/>
                  <a:gd name="T6" fmla="*/ 18672 w 21600"/>
                  <a:gd name="T7" fmla="*/ 1080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37 w 21600"/>
                  <a:gd name="T13" fmla="*/ 2277 h 21600"/>
                  <a:gd name="T14" fmla="*/ 16557 w 21600"/>
                  <a:gd name="T15" fmla="*/ 13677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noFill/>
              <a:ln w="57150">
                <a:solidFill>
                  <a:schemeClr val="bg1"/>
                </a:solidFill>
                <a:miter lim="800000"/>
                <a:headEnd/>
                <a:tailEnd type="non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8614" name="Oval 6">
                <a:extLst>
                  <a:ext uri="{FF2B5EF4-FFF2-40B4-BE49-F238E27FC236}">
                    <a16:creationId xmlns:a16="http://schemas.microsoft.com/office/drawing/2014/main" id="{A3BC355A-F074-7C31-FDEF-C1E7232DB5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2" y="1488"/>
                <a:ext cx="1632" cy="1728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non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68615" name="Line 7">
              <a:extLst>
                <a:ext uri="{FF2B5EF4-FFF2-40B4-BE49-F238E27FC236}">
                  <a16:creationId xmlns:a16="http://schemas.microsoft.com/office/drawing/2014/main" id="{22802FB0-D726-7922-F33F-9A951C0082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2544"/>
              <a:ext cx="0" cy="9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8616" name="Line 8">
              <a:extLst>
                <a:ext uri="{FF2B5EF4-FFF2-40B4-BE49-F238E27FC236}">
                  <a16:creationId xmlns:a16="http://schemas.microsoft.com/office/drawing/2014/main" id="{4219BB7F-3F01-446D-D0D8-896782B3DB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96" y="3456"/>
              <a:ext cx="43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8617" name="Line 9">
              <a:extLst>
                <a:ext uri="{FF2B5EF4-FFF2-40B4-BE49-F238E27FC236}">
                  <a16:creationId xmlns:a16="http://schemas.microsoft.com/office/drawing/2014/main" id="{C1F298A2-15D1-4AF9-9AF3-6B66B10F4C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3456"/>
              <a:ext cx="43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8618" name="Line 10">
              <a:extLst>
                <a:ext uri="{FF2B5EF4-FFF2-40B4-BE49-F238E27FC236}">
                  <a16:creationId xmlns:a16="http://schemas.microsoft.com/office/drawing/2014/main" id="{CB84AD95-F4A1-D3B1-109B-83D6A15EAF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2" y="2880"/>
              <a:ext cx="1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8619" name="AutoShape 11">
              <a:extLst>
                <a:ext uri="{FF2B5EF4-FFF2-40B4-BE49-F238E27FC236}">
                  <a16:creationId xmlns:a16="http://schemas.microsoft.com/office/drawing/2014/main" id="{BCBCC1F6-00F9-8590-CCD6-43C77C3D6A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1344"/>
              <a:ext cx="576" cy="240"/>
            </a:xfrm>
            <a:prstGeom prst="rightArrow">
              <a:avLst>
                <a:gd name="adj1" fmla="val 50000"/>
                <a:gd name="adj2" fmla="val 60000"/>
              </a:avLst>
            </a:prstGeom>
            <a:solidFill>
              <a:srgbClr val="808080"/>
            </a:solidFill>
            <a:ln w="38100">
              <a:solidFill>
                <a:schemeClr val="tx1"/>
              </a:solidFill>
              <a:miter lim="800000"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endParaRPr lang="en-US" altLang="en-US"/>
            </a:p>
          </p:txBody>
        </p:sp>
        <p:sp>
          <p:nvSpPr>
            <p:cNvPr id="68620" name="AutoShape 12">
              <a:extLst>
                <a:ext uri="{FF2B5EF4-FFF2-40B4-BE49-F238E27FC236}">
                  <a16:creationId xmlns:a16="http://schemas.microsoft.com/office/drawing/2014/main" id="{C7AFDDE4-F53F-3AD2-926F-AD1B8EE75C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1344"/>
              <a:ext cx="576" cy="240"/>
            </a:xfrm>
            <a:prstGeom prst="rightArrow">
              <a:avLst>
                <a:gd name="adj1" fmla="val 50000"/>
                <a:gd name="adj2" fmla="val 60000"/>
              </a:avLst>
            </a:prstGeom>
            <a:solidFill>
              <a:srgbClr val="808080"/>
            </a:solidFill>
            <a:ln w="38100">
              <a:solidFill>
                <a:schemeClr val="tx1"/>
              </a:solidFill>
              <a:miter lim="800000"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68621" name="Text Box 13">
            <a:extLst>
              <a:ext uri="{FF2B5EF4-FFF2-40B4-BE49-F238E27FC236}">
                <a16:creationId xmlns:a16="http://schemas.microsoft.com/office/drawing/2014/main" id="{3FF85EBB-206B-65E5-6078-926A16814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057400"/>
            <a:ext cx="11922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2800" b="1">
                <a:solidFill>
                  <a:schemeClr val="bg1"/>
                </a:solidFill>
              </a:rPr>
              <a:t>DATA</a:t>
            </a:r>
            <a:endParaRPr lang="en-US" altLang="en-US" sz="1800">
              <a:solidFill>
                <a:schemeClr val="bg1"/>
              </a:solidFill>
            </a:endParaRPr>
          </a:p>
        </p:txBody>
      </p:sp>
      <p:sp>
        <p:nvSpPr>
          <p:cNvPr id="68622" name="Text Box 14">
            <a:extLst>
              <a:ext uri="{FF2B5EF4-FFF2-40B4-BE49-F238E27FC236}">
                <a16:creationId xmlns:a16="http://schemas.microsoft.com/office/drawing/2014/main" id="{F3DE73BA-57CF-122C-E842-ED9F2E5147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3788" y="2057400"/>
            <a:ext cx="19415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2800" b="1">
                <a:solidFill>
                  <a:schemeClr val="bg1"/>
                </a:solidFill>
              </a:rPr>
              <a:t>MEANING</a:t>
            </a:r>
          </a:p>
        </p:txBody>
      </p:sp>
      <p:sp>
        <p:nvSpPr>
          <p:cNvPr id="68623" name="Text Box 15">
            <a:extLst>
              <a:ext uri="{FF2B5EF4-FFF2-40B4-BE49-F238E27FC236}">
                <a16:creationId xmlns:a16="http://schemas.microsoft.com/office/drawing/2014/main" id="{2F52B361-EE83-6877-E358-44FF3FBEF9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1981200"/>
            <a:ext cx="152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4000" b="1" dirty="0">
                <a:solidFill>
                  <a:schemeClr val="bg1"/>
                </a:solidFill>
              </a:rPr>
              <a:t>W&amp;V</a:t>
            </a:r>
            <a:endParaRPr lang="en-US" altLang="en-US" sz="4000" dirty="0">
              <a:solidFill>
                <a:schemeClr val="bg1"/>
              </a:solidFill>
            </a:endParaRPr>
          </a:p>
        </p:txBody>
      </p:sp>
      <p:sp>
        <p:nvSpPr>
          <p:cNvPr id="68624" name="AutoShape 16">
            <a:extLst>
              <a:ext uri="{FF2B5EF4-FFF2-40B4-BE49-F238E27FC236}">
                <a16:creationId xmlns:a16="http://schemas.microsoft.com/office/drawing/2014/main" id="{8A7EDC96-1E91-39EE-EEBE-80C90E743E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1851660"/>
            <a:ext cx="1295400" cy="11430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noFill/>
          <a:ln w="25400">
            <a:solidFill>
              <a:schemeClr val="tx1"/>
            </a:solidFill>
            <a:prstDash val="dash"/>
            <a:miter lim="800000"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8625" name="AutoShape 17">
            <a:extLst>
              <a:ext uri="{FF2B5EF4-FFF2-40B4-BE49-F238E27FC236}">
                <a16:creationId xmlns:a16="http://schemas.microsoft.com/office/drawing/2014/main" id="{71393750-0431-3BF6-3979-585383E9DE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1981200"/>
            <a:ext cx="990600" cy="9144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noFill/>
          <a:ln w="25400">
            <a:solidFill>
              <a:schemeClr val="tx1"/>
            </a:solidFill>
            <a:prstDash val="dash"/>
            <a:miter lim="800000"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6E351310-62D6-17D7-DB07-374F3AC731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bg1"/>
                </a:solidFill>
              </a:rPr>
              <a:t>CONSCIENCE…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26BE16CC-7D18-DEC4-C7E2-7ADB439B8D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olidFill>
                  <a:schemeClr val="bg1"/>
                </a:solidFill>
              </a:rPr>
              <a:t>TRUE OR FALSE:  “LET CONSCIENCE BE YOUR GUIDE.”</a:t>
            </a:r>
          </a:p>
          <a:p>
            <a:r>
              <a:rPr lang="en-US" altLang="en-US">
                <a:solidFill>
                  <a:schemeClr val="bg1"/>
                </a:solidFill>
              </a:rPr>
              <a:t>TRUE OR FALSE:  CONSCIENCE IS AN INDEPENDENT ENTITY WITHIN YOU.</a:t>
            </a:r>
          </a:p>
          <a:p>
            <a:r>
              <a:rPr lang="en-US" altLang="en-US">
                <a:solidFill>
                  <a:schemeClr val="bg1"/>
                </a:solidFill>
              </a:rPr>
              <a:t>TRUE OR FALSE:  CONSCIENCE IS AN OPEN AUDIENCE ROOM FOR “OTHER” VOICES.</a:t>
            </a:r>
          </a:p>
          <a:p>
            <a:pPr>
              <a:buFontTx/>
              <a:buNone/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9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/>
      <p:bldP spid="69635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ED85A065-6DCC-6565-4F46-DE15123C0B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752600"/>
          </a:xfrm>
        </p:spPr>
        <p:txBody>
          <a:bodyPr/>
          <a:lstStyle/>
          <a:p>
            <a:r>
              <a:rPr lang="en-US" altLang="en-US">
                <a:solidFill>
                  <a:schemeClr val="bg1"/>
                </a:solidFill>
              </a:rPr>
              <a:t>CHARACTERISTICS OF CONSCIENCE:</a:t>
            </a: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BC4BCC51-E785-9763-D127-EB16888744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905000"/>
            <a:ext cx="8991600" cy="4953000"/>
          </a:xfrm>
        </p:spPr>
        <p:txBody>
          <a:bodyPr/>
          <a:lstStyle/>
          <a:p>
            <a:r>
              <a:rPr lang="en-US" altLang="en-US">
                <a:solidFill>
                  <a:schemeClr val="bg1"/>
                </a:solidFill>
              </a:rPr>
              <a:t>A GOD GIVEN CAPACITY FOR SELF CRITIQUE</a:t>
            </a:r>
          </a:p>
          <a:p>
            <a:endParaRPr lang="en-US" altLang="en-US">
              <a:solidFill>
                <a:schemeClr val="bg1"/>
              </a:solidFill>
            </a:endParaRPr>
          </a:p>
          <a:p>
            <a:r>
              <a:rPr lang="en-US" altLang="en-US">
                <a:solidFill>
                  <a:schemeClr val="bg1"/>
                </a:solidFill>
              </a:rPr>
              <a:t>A WITNESS TO THE WV&amp;V SYSTEM THAT WE RECOGNIZE AND APPLY</a:t>
            </a:r>
          </a:p>
          <a:p>
            <a:endParaRPr lang="en-US" altLang="en-US">
              <a:solidFill>
                <a:schemeClr val="bg1"/>
              </a:solidFill>
            </a:endParaRPr>
          </a:p>
          <a:p>
            <a:r>
              <a:rPr lang="en-US" altLang="en-US">
                <a:solidFill>
                  <a:schemeClr val="bg1"/>
                </a:solidFill>
              </a:rPr>
              <a:t>A MONITOR OF WV&amp;Vs, NOT AN ORIGINATOR; A WITNESS NOT A LAWGIVER</a:t>
            </a:r>
          </a:p>
          <a:p>
            <a:pPr>
              <a:buFontTx/>
              <a:buNone/>
            </a:pPr>
            <a:endParaRPr lang="en-US" altLang="en-US">
              <a:solidFill>
                <a:schemeClr val="bg1"/>
              </a:solidFill>
            </a:endParaRPr>
          </a:p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2000"/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/>
      <p:bldP spid="7168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D2A9D5B7-B317-820E-7186-A3FA493D13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bg1"/>
                </a:solidFill>
              </a:rPr>
              <a:t>THE HOLY SPIRIT…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712E49D1-0616-71F6-4FCF-AAAA4453E8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olidFill>
                  <a:schemeClr val="bg1"/>
                </a:solidFill>
              </a:rPr>
              <a:t>TRUE OR FALSE:  THE HOLY SPIRIT’S ROLE IS TO SUPPLEMENT BIBLICAL INFORMATION WITH ADDITIONAL CONTENT.</a:t>
            </a:r>
          </a:p>
          <a:p>
            <a:r>
              <a:rPr lang="en-US" altLang="en-US">
                <a:solidFill>
                  <a:schemeClr val="bg1"/>
                </a:solidFill>
              </a:rPr>
              <a:t>TRUE OR FALSE:  “ILLUMINATION” IS GOD’S WAY TO PROVIDE CORRECT INTERPRETATION OF THE BIBLE.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/>
      <p:bldP spid="70659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D2A9D5B7-B317-820E-7186-A3FA493D13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</a:rPr>
              <a:t> PROVIDENCE…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712E49D1-0616-71F6-4FCF-AAAA4453E8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</a:rPr>
              <a:t>GM 13</a:t>
            </a:r>
          </a:p>
        </p:txBody>
      </p:sp>
    </p:spTree>
    <p:extLst>
      <p:ext uri="{BB962C8B-B14F-4D97-AF65-F5344CB8AC3E}">
        <p14:creationId xmlns:p14="http://schemas.microsoft.com/office/powerpoint/2010/main" val="3729952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/>
      <p:bldP spid="70659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D2A9D5B7-B317-820E-7186-A3FA493D13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</a:rPr>
              <a:t> PRAYER…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712E49D1-0616-71F6-4FCF-AAAA4453E8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</a:rPr>
              <a:t>GM 14</a:t>
            </a:r>
          </a:p>
        </p:txBody>
      </p:sp>
    </p:spTree>
    <p:extLst>
      <p:ext uri="{BB962C8B-B14F-4D97-AF65-F5344CB8AC3E}">
        <p14:creationId xmlns:p14="http://schemas.microsoft.com/office/powerpoint/2010/main" val="10216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/>
      <p:bldP spid="70659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E2D51D4B-1817-B729-9581-E013CA0EAA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2895600"/>
          </a:xfrm>
        </p:spPr>
        <p:txBody>
          <a:bodyPr/>
          <a:lstStyle/>
          <a:p>
            <a:r>
              <a:rPr lang="en-US" altLang="en-US">
                <a:solidFill>
                  <a:srgbClr val="FFCC00"/>
                </a:solidFill>
              </a:rPr>
              <a:t>DISCERNING GOD’S WILL REQUIRES…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BFD294BE-ADAF-1AFB-0BDD-8734C5626F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3657600"/>
            <a:ext cx="7772400" cy="2438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>
                <a:solidFill>
                  <a:srgbClr val="FF9933"/>
                </a:solidFill>
              </a:rPr>
              <a:t>VI.	A SYSTEM THAT PROCESSES 	YOUR BIBLICAL KNOWLEDGE 	WITHIN YOUR WORLDVIEW 	FRAMEWORK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A4275CF7-35BF-1E4B-F552-1B7577033D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1238" y="0"/>
            <a:ext cx="246062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lang="en-US" altLang="en-US" sz="1200"/>
          </a:p>
          <a:p>
            <a:pPr eaLnBrk="0" hangingPunct="0"/>
            <a:endParaRPr lang="en-US" altLang="en-US" sz="1200"/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D4D6F153-7144-83C2-CDC1-078056C71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4400" y="628650"/>
            <a:ext cx="223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1800" b="1"/>
              <a:t>DECISION(S)</a:t>
            </a:r>
          </a:p>
        </p:txBody>
      </p:sp>
      <p:sp>
        <p:nvSpPr>
          <p:cNvPr id="12292" name="AutoShape 4">
            <a:extLst>
              <a:ext uri="{FF2B5EF4-FFF2-40B4-BE49-F238E27FC236}">
                <a16:creationId xmlns:a16="http://schemas.microsoft.com/office/drawing/2014/main" id="{BF1C3E34-0071-EA06-D80E-317642C07E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1257300"/>
            <a:ext cx="2743200" cy="4191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1200" b="1"/>
              <a:t>COVERED BY A CLEAR COMMAND?</a:t>
            </a:r>
          </a:p>
        </p:txBody>
      </p:sp>
      <p:sp>
        <p:nvSpPr>
          <p:cNvPr id="12293" name="AutoShape 5">
            <a:extLst>
              <a:ext uri="{FF2B5EF4-FFF2-40B4-BE49-F238E27FC236}">
                <a16:creationId xmlns:a16="http://schemas.microsoft.com/office/drawing/2014/main" id="{A8B94251-FF6C-ED08-6A5A-0134B3A13A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400" y="1257300"/>
            <a:ext cx="1422400" cy="3429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1200" b="1"/>
              <a:t>OBEY COMMAND</a:t>
            </a:r>
          </a:p>
        </p:txBody>
      </p:sp>
      <p:sp>
        <p:nvSpPr>
          <p:cNvPr id="12294" name="Text Box 6">
            <a:extLst>
              <a:ext uri="{FF2B5EF4-FFF2-40B4-BE49-F238E27FC236}">
                <a16:creationId xmlns:a16="http://schemas.microsoft.com/office/drawing/2014/main" id="{A99D63F6-1774-230D-6CBB-78155CC6C0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9200" y="1257300"/>
            <a:ext cx="5651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en-US" sz="1000"/>
              <a:t>YES</a:t>
            </a:r>
            <a:endParaRPr lang="en-US" altLang="en-US" sz="1200"/>
          </a:p>
        </p:txBody>
      </p:sp>
      <p:sp>
        <p:nvSpPr>
          <p:cNvPr id="12295" name="Text Box 7">
            <a:extLst>
              <a:ext uri="{FF2B5EF4-FFF2-40B4-BE49-F238E27FC236}">
                <a16:creationId xmlns:a16="http://schemas.microsoft.com/office/drawing/2014/main" id="{3AD4B3F3-BE31-A26D-D7C8-DF7543821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5200" y="1257300"/>
            <a:ext cx="1077913" cy="20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000"/>
              <a:t>NOT</a:t>
            </a:r>
            <a:r>
              <a:rPr lang="en-US" altLang="en-US" sz="1200"/>
              <a:t> </a:t>
            </a:r>
            <a:r>
              <a:rPr lang="en-US" altLang="en-US" sz="1000"/>
              <a:t>SURE</a:t>
            </a:r>
            <a:endParaRPr lang="en-US" altLang="en-US" sz="1200"/>
          </a:p>
        </p:txBody>
      </p:sp>
      <p:sp>
        <p:nvSpPr>
          <p:cNvPr id="12296" name="AutoShape 8">
            <a:extLst>
              <a:ext uri="{FF2B5EF4-FFF2-40B4-BE49-F238E27FC236}">
                <a16:creationId xmlns:a16="http://schemas.microsoft.com/office/drawing/2014/main" id="{5CC3529B-8975-9439-C8E1-72A0735E88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200" y="1200150"/>
            <a:ext cx="1727200" cy="4572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1200" b="1"/>
              <a:t>STUDY FOR</a:t>
            </a:r>
          </a:p>
          <a:p>
            <a:pPr algn="ctr" eaLnBrk="0" hangingPunct="0"/>
            <a:r>
              <a:rPr lang="en-US" altLang="en-US" sz="1200" b="1"/>
              <a:t>CLARIFICATION</a:t>
            </a:r>
          </a:p>
        </p:txBody>
      </p:sp>
      <p:sp>
        <p:nvSpPr>
          <p:cNvPr id="12297" name="AutoShape 9">
            <a:extLst>
              <a:ext uri="{FF2B5EF4-FFF2-40B4-BE49-F238E27FC236}">
                <a16:creationId xmlns:a16="http://schemas.microsoft.com/office/drawing/2014/main" id="{176446BA-1147-BFCE-4131-F574E3C532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885950"/>
            <a:ext cx="1524000" cy="55245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1200" b="1"/>
              <a:t>CONSIDER</a:t>
            </a:r>
          </a:p>
          <a:p>
            <a:pPr algn="ctr" eaLnBrk="0" hangingPunct="0"/>
            <a:r>
              <a:rPr lang="en-US" altLang="en-US" sz="1200" b="1"/>
              <a:t>ROM 12-14</a:t>
            </a:r>
          </a:p>
          <a:p>
            <a:pPr algn="ctr" eaLnBrk="0" hangingPunct="0"/>
            <a:r>
              <a:rPr lang="en-US" altLang="en-US" sz="1200" b="1"/>
              <a:t>1 COR 8-10</a:t>
            </a:r>
          </a:p>
        </p:txBody>
      </p:sp>
      <p:cxnSp>
        <p:nvCxnSpPr>
          <p:cNvPr id="12298" name="AutoShape 10">
            <a:extLst>
              <a:ext uri="{FF2B5EF4-FFF2-40B4-BE49-F238E27FC236}">
                <a16:creationId xmlns:a16="http://schemas.microsoft.com/office/drawing/2014/main" id="{EDE618EF-EDB8-F375-CCDA-8ECB74404EB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572000" y="9144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99" name="AutoShape 11">
            <a:extLst>
              <a:ext uri="{FF2B5EF4-FFF2-40B4-BE49-F238E27FC236}">
                <a16:creationId xmlns:a16="http://schemas.microsoft.com/office/drawing/2014/main" id="{D9D5E455-F627-C236-F9EE-35BC0E5A9D12}"/>
              </a:ext>
            </a:extLst>
          </p:cNvPr>
          <p:cNvCxnSpPr>
            <a:cxnSpLocks noChangeShapeType="1"/>
            <a:stCxn id="12296" idx="2"/>
          </p:cNvCxnSpPr>
          <p:nvPr/>
        </p:nvCxnSpPr>
        <p:spPr bwMode="auto">
          <a:xfrm>
            <a:off x="1066800" y="1657350"/>
            <a:ext cx="0" cy="171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00" name="Text Box 12">
            <a:extLst>
              <a:ext uri="{FF2B5EF4-FFF2-40B4-BE49-F238E27FC236}">
                <a16:creationId xmlns:a16="http://schemas.microsoft.com/office/drawing/2014/main" id="{94BB3966-166E-E511-4382-5E9ABBF5F1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943100"/>
            <a:ext cx="609600" cy="20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en-US" sz="1200"/>
              <a:t>NO</a:t>
            </a:r>
          </a:p>
        </p:txBody>
      </p:sp>
      <p:sp>
        <p:nvSpPr>
          <p:cNvPr id="12301" name="Text Box 13">
            <a:extLst>
              <a:ext uri="{FF2B5EF4-FFF2-40B4-BE49-F238E27FC236}">
                <a16:creationId xmlns:a16="http://schemas.microsoft.com/office/drawing/2014/main" id="{81035885-2311-1814-A100-D0BDDF4A5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309813"/>
            <a:ext cx="14224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en-US" sz="1200"/>
              <a:t>YES, AN  EXPECTATION TO OBEY</a:t>
            </a:r>
          </a:p>
        </p:txBody>
      </p:sp>
      <p:sp>
        <p:nvSpPr>
          <p:cNvPr id="12302" name="Text Box 14">
            <a:extLst>
              <a:ext uri="{FF2B5EF4-FFF2-40B4-BE49-F238E27FC236}">
                <a16:creationId xmlns:a16="http://schemas.microsoft.com/office/drawing/2014/main" id="{C2D78FE5-BE80-0D7F-6225-29B51B1F8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014663"/>
            <a:ext cx="6397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en-US" sz="1200"/>
              <a:t>NO</a:t>
            </a:r>
          </a:p>
        </p:txBody>
      </p:sp>
      <p:sp>
        <p:nvSpPr>
          <p:cNvPr id="12303" name="AutoShape 15">
            <a:extLst>
              <a:ext uri="{FF2B5EF4-FFF2-40B4-BE49-F238E27FC236}">
                <a16:creationId xmlns:a16="http://schemas.microsoft.com/office/drawing/2014/main" id="{E9C6A912-8DD7-3EED-413D-880D7836CB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800350"/>
            <a:ext cx="1524000" cy="28575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1200" b="1"/>
              <a:t>CONCLUSION</a:t>
            </a:r>
          </a:p>
        </p:txBody>
      </p:sp>
      <p:cxnSp>
        <p:nvCxnSpPr>
          <p:cNvPr id="12304" name="AutoShape 16">
            <a:extLst>
              <a:ext uri="{FF2B5EF4-FFF2-40B4-BE49-F238E27FC236}">
                <a16:creationId xmlns:a16="http://schemas.microsoft.com/office/drawing/2014/main" id="{BD87DCC9-4DD9-A0AE-2179-1A3176FFBE0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66800" y="24384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05" name="AutoShape 17">
            <a:extLst>
              <a:ext uri="{FF2B5EF4-FFF2-40B4-BE49-F238E27FC236}">
                <a16:creationId xmlns:a16="http://schemas.microsoft.com/office/drawing/2014/main" id="{DF32F738-137A-5D10-72C4-B6DABA63109B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905000" y="2743200"/>
            <a:ext cx="457200" cy="2047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06" name="AutoShape 18">
            <a:extLst>
              <a:ext uri="{FF2B5EF4-FFF2-40B4-BE49-F238E27FC236}">
                <a16:creationId xmlns:a16="http://schemas.microsoft.com/office/drawing/2014/main" id="{CF93809A-1A84-E10B-3B44-97493CB01F98}"/>
              </a:ext>
            </a:extLst>
          </p:cNvPr>
          <p:cNvCxnSpPr>
            <a:cxnSpLocks noChangeShapeType="1"/>
            <a:endCxn id="12302" idx="1"/>
          </p:cNvCxnSpPr>
          <p:nvPr/>
        </p:nvCxnSpPr>
        <p:spPr bwMode="auto">
          <a:xfrm>
            <a:off x="1981200" y="2963863"/>
            <a:ext cx="533400" cy="1889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07" name="AutoShape 19">
            <a:extLst>
              <a:ext uri="{FF2B5EF4-FFF2-40B4-BE49-F238E27FC236}">
                <a16:creationId xmlns:a16="http://schemas.microsoft.com/office/drawing/2014/main" id="{D2C1D4F9-596C-2B10-B1A2-75FE477A6B3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572000" y="1676400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08" name="AutoShape 20">
            <a:extLst>
              <a:ext uri="{FF2B5EF4-FFF2-40B4-BE49-F238E27FC236}">
                <a16:creationId xmlns:a16="http://schemas.microsoft.com/office/drawing/2014/main" id="{157B5E0E-D3CB-FA0D-CF94-EF343DBA0B17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505200" y="1676400"/>
            <a:ext cx="3538538" cy="10048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09" name="Text Box 21">
            <a:extLst>
              <a:ext uri="{FF2B5EF4-FFF2-40B4-BE49-F238E27FC236}">
                <a16:creationId xmlns:a16="http://schemas.microsoft.com/office/drawing/2014/main" id="{0E4093C7-D94F-A624-47BE-4FBC5545F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0000" y="3429000"/>
            <a:ext cx="4052888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altLang="en-US" sz="1200" b="1"/>
              <a:t>PROCESS DATA THROUGH YOUR</a:t>
            </a:r>
          </a:p>
          <a:p>
            <a:pPr algn="ctr" eaLnBrk="0" hangingPunct="0"/>
            <a:r>
              <a:rPr lang="en-US" altLang="en-US" sz="1200" b="1"/>
              <a:t>BIBLICAL WORLDVIEW &amp; VALUE SET</a:t>
            </a:r>
          </a:p>
        </p:txBody>
      </p:sp>
      <p:cxnSp>
        <p:nvCxnSpPr>
          <p:cNvPr id="12310" name="AutoShape 22">
            <a:extLst>
              <a:ext uri="{FF2B5EF4-FFF2-40B4-BE49-F238E27FC236}">
                <a16:creationId xmlns:a16="http://schemas.microsoft.com/office/drawing/2014/main" id="{9BA0EF8D-B613-E61E-60C4-4B4645535A53}"/>
              </a:ext>
            </a:extLst>
          </p:cNvPr>
          <p:cNvCxnSpPr>
            <a:cxnSpLocks noChangeShapeType="1"/>
            <a:stCxn id="12302" idx="3"/>
          </p:cNvCxnSpPr>
          <p:nvPr/>
        </p:nvCxnSpPr>
        <p:spPr bwMode="auto">
          <a:xfrm>
            <a:off x="3154363" y="3152775"/>
            <a:ext cx="968375" cy="2047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11" name="AutoShape 23">
            <a:extLst>
              <a:ext uri="{FF2B5EF4-FFF2-40B4-BE49-F238E27FC236}">
                <a16:creationId xmlns:a16="http://schemas.microsoft.com/office/drawing/2014/main" id="{CFBFF674-8647-B20E-F585-34963EF0CF7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572000" y="3810000"/>
            <a:ext cx="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12" name="AutoShape 24">
            <a:extLst>
              <a:ext uri="{FF2B5EF4-FFF2-40B4-BE49-F238E27FC236}">
                <a16:creationId xmlns:a16="http://schemas.microsoft.com/office/drawing/2014/main" id="{EA489B61-CC33-7757-0B8A-432A19CD10D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572000" y="2209800"/>
            <a:ext cx="0" cy="1066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13" name="Text Box 25">
            <a:extLst>
              <a:ext uri="{FF2B5EF4-FFF2-40B4-BE49-F238E27FC236}">
                <a16:creationId xmlns:a16="http://schemas.microsoft.com/office/drawing/2014/main" id="{3B2B41A5-1D87-6B4D-A4A1-66363B858A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853113"/>
            <a:ext cx="4673600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en-US" sz="1200" b="1"/>
              <a:t>IDENTIFY AND EVALUATE YOUR OPTIONS</a:t>
            </a:r>
          </a:p>
          <a:p>
            <a:pPr algn="ctr" eaLnBrk="0" hangingPunct="0"/>
            <a:r>
              <a:rPr lang="en-US" altLang="en-US" sz="1200" b="1"/>
              <a:t>MAKE A DECISION (USUALLY)</a:t>
            </a:r>
          </a:p>
          <a:p>
            <a:pPr algn="ctr" eaLnBrk="0" hangingPunct="0"/>
            <a:r>
              <a:rPr lang="en-US" altLang="en-US" sz="1200" b="1"/>
              <a:t>PLOT A COURSE OF ACTION</a:t>
            </a:r>
          </a:p>
          <a:p>
            <a:pPr algn="ctr" eaLnBrk="0" hangingPunct="0"/>
            <a:r>
              <a:rPr lang="en-US" altLang="en-US" sz="1200" b="1"/>
              <a:t>PERIODICALLY REVIEW YOUR DECISION</a:t>
            </a:r>
          </a:p>
          <a:p>
            <a:pPr algn="ctr" eaLnBrk="0" hangingPunct="0"/>
            <a:r>
              <a:rPr lang="en-US" altLang="en-US" sz="1200" b="1"/>
              <a:t>ADJUST OR CONTINUE YOUR DECISION</a:t>
            </a:r>
          </a:p>
        </p:txBody>
      </p:sp>
      <p:cxnSp>
        <p:nvCxnSpPr>
          <p:cNvPr id="12314" name="AutoShape 26">
            <a:extLst>
              <a:ext uri="{FF2B5EF4-FFF2-40B4-BE49-F238E27FC236}">
                <a16:creationId xmlns:a16="http://schemas.microsoft.com/office/drawing/2014/main" id="{7AEDF1AC-7F53-FB55-DAF3-5796540C491C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133600" y="1524000"/>
            <a:ext cx="9144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15" name="AutoShape 27">
            <a:extLst>
              <a:ext uri="{FF2B5EF4-FFF2-40B4-BE49-F238E27FC236}">
                <a16:creationId xmlns:a16="http://schemas.microsoft.com/office/drawing/2014/main" id="{F421B145-87D6-2108-13B4-301C05A20C5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19800" y="1524000"/>
            <a:ext cx="12192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16" name="Text Box 28">
            <a:extLst>
              <a:ext uri="{FF2B5EF4-FFF2-40B4-BE49-F238E27FC236}">
                <a16:creationId xmlns:a16="http://schemas.microsoft.com/office/drawing/2014/main" id="{CF3DDCAF-9017-E5E4-F907-E44DF4BD63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6800" y="46038"/>
            <a:ext cx="4495800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altLang="en-US" sz="1200" b="1"/>
              <a:t>THE DECISION MAKING PROCESS WITHIN</a:t>
            </a:r>
          </a:p>
          <a:p>
            <a:pPr algn="ctr" eaLnBrk="0" hangingPunct="0"/>
            <a:r>
              <a:rPr lang="en-US" altLang="en-US" sz="1200" b="1"/>
              <a:t>THE VALUE SET GRID©</a:t>
            </a:r>
          </a:p>
          <a:p>
            <a:pPr algn="ctr" eaLnBrk="0" hangingPunct="0"/>
            <a:r>
              <a:rPr lang="en-US" altLang="en-US" sz="1200" b="1" i="1"/>
              <a:t>Gary T. Meadors, Th.D.</a:t>
            </a:r>
          </a:p>
        </p:txBody>
      </p:sp>
      <p:sp>
        <p:nvSpPr>
          <p:cNvPr id="12317" name="Text Box 29">
            <a:extLst>
              <a:ext uri="{FF2B5EF4-FFF2-40B4-BE49-F238E27FC236}">
                <a16:creationId xmlns:a16="http://schemas.microsoft.com/office/drawing/2014/main" id="{C2930298-2401-8EBE-669E-D4B22DFE7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8331200" cy="19431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1200" b="1" dirty="0"/>
              <a:t>FIRST, IDENTIFY THE VALUES THAT UNDERLIE THE DECISION, COMPARE THESE TO YOUR VALUE MODEL,  PROBE BIBLICAL TEACHING TO CRITIQUE YOUR SITUATION FROM ALL RELEVANT AREAS…</a:t>
            </a:r>
          </a:p>
          <a:p>
            <a:pPr eaLnBrk="0" hangingPunct="0"/>
            <a:r>
              <a:rPr lang="en-US" altLang="en-US" sz="1200" b="1" dirty="0"/>
              <a:t>Your critical		Your human		Circumstantial            Researched	Your theological</a:t>
            </a:r>
          </a:p>
          <a:p>
            <a:pPr eaLnBrk="0" hangingPunct="0"/>
            <a:r>
              <a:rPr lang="en-US" altLang="en-US" sz="1200" b="1" dirty="0"/>
              <a:t>self-awareness	obligations		providence	              opinion about	tradition and	  		-married?  -kids?		              your current	understandings</a:t>
            </a:r>
          </a:p>
          <a:p>
            <a:pPr eaLnBrk="0" hangingPunct="0"/>
            <a:r>
              <a:rPr lang="en-US" altLang="en-US" sz="1200" b="1" dirty="0"/>
              <a:t>		-single?			              issue</a:t>
            </a:r>
          </a:p>
          <a:p>
            <a:pPr eaLnBrk="0" hangingPunct="0"/>
            <a:endParaRPr lang="en-US" altLang="en-US" sz="1200" b="1" dirty="0"/>
          </a:p>
          <a:p>
            <a:pPr eaLnBrk="0" hangingPunct="0"/>
            <a:r>
              <a:rPr lang="en-US" altLang="en-US" sz="1200" b="1" dirty="0"/>
              <a:t>Your role and	Personal</a:t>
            </a:r>
            <a:r>
              <a:rPr lang="en-US" altLang="en-US" sz="1200" b="1"/>
              <a:t>	</a:t>
            </a:r>
            <a:r>
              <a:rPr lang="en-US" altLang="en-US" sz="1200" b="1" dirty="0"/>
              <a:t>D</a:t>
            </a:r>
            <a:r>
              <a:rPr lang="en-US" altLang="en-US" sz="1200" b="1"/>
              <a:t>esires</a:t>
            </a:r>
            <a:r>
              <a:rPr lang="en-US" altLang="en-US" sz="1200" b="1" dirty="0"/>
              <a:t>		The counsel of            The views/approval</a:t>
            </a:r>
          </a:p>
          <a:p>
            <a:pPr eaLnBrk="0" hangingPunct="0"/>
            <a:r>
              <a:rPr lang="en-US" altLang="en-US" sz="1200" b="1" dirty="0"/>
              <a:t>obligations in				informed people         of the community               </a:t>
            </a:r>
            <a:r>
              <a:rPr lang="en-US" altLang="en-US" sz="1200" b="1" dirty="0" err="1"/>
              <a:t>Etceteras</a:t>
            </a:r>
            <a:endParaRPr lang="en-US" altLang="en-US" sz="1200" b="1" dirty="0"/>
          </a:p>
          <a:p>
            <a:pPr eaLnBrk="0" hangingPunct="0"/>
            <a:r>
              <a:rPr lang="en-US" altLang="en-US" sz="1200" b="1" dirty="0"/>
              <a:t>God’s kingdom			and friends	             to whom you answer</a:t>
            </a:r>
          </a:p>
        </p:txBody>
      </p:sp>
      <p:sp>
        <p:nvSpPr>
          <p:cNvPr id="12319" name="Text Box 31">
            <a:extLst>
              <a:ext uri="{FF2B5EF4-FFF2-40B4-BE49-F238E27FC236}">
                <a16:creationId xmlns:a16="http://schemas.microsoft.com/office/drawing/2014/main" id="{F846F895-AEA7-114F-9CDA-77319D4C512A}"/>
              </a:ext>
            </a:extLst>
          </p:cNvPr>
          <p:cNvSpPr txBox="1">
            <a:spLocks noChangeArrowheads="1"/>
          </p:cNvSpPr>
          <p:nvPr/>
        </p:nvSpPr>
        <p:spPr bwMode="auto">
          <a:xfrm rot="10781803" flipH="1">
            <a:off x="-4763" y="4229100"/>
            <a:ext cx="449263" cy="147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anchor="ctr">
            <a:spAutoFit/>
          </a:bodyPr>
          <a:lstStyle/>
          <a:p>
            <a:pPr algn="ctr" eaLnBrk="0" hangingPunct="0"/>
            <a:r>
              <a:rPr lang="en-US" altLang="en-US" sz="1000" b="1"/>
              <a:t>Carried out with an attitude of</a:t>
            </a:r>
          </a:p>
        </p:txBody>
      </p:sp>
      <p:sp>
        <p:nvSpPr>
          <p:cNvPr id="12320" name="Text Box 32">
            <a:extLst>
              <a:ext uri="{FF2B5EF4-FFF2-40B4-BE49-F238E27FC236}">
                <a16:creationId xmlns:a16="http://schemas.microsoft.com/office/drawing/2014/main" id="{55F2CBFD-E9B5-7E7B-A18C-4E36C4EA7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779838"/>
            <a:ext cx="37592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en-US" sz="1000" b="1"/>
              <a:t>Prayer for discerning wisdom </a:t>
            </a:r>
          </a:p>
        </p:txBody>
      </p:sp>
      <p:sp>
        <p:nvSpPr>
          <p:cNvPr id="12321" name="Text Box 33">
            <a:extLst>
              <a:ext uri="{FF2B5EF4-FFF2-40B4-BE49-F238E27FC236}">
                <a16:creationId xmlns:a16="http://schemas.microsoft.com/office/drawing/2014/main" id="{10E409B3-37D1-0C93-B808-FD3DD17B7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3779838"/>
            <a:ext cx="24050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en-US" sz="1000" b="1"/>
              <a:t>And an attitude of submission</a:t>
            </a:r>
          </a:p>
        </p:txBody>
      </p:sp>
      <p:sp>
        <p:nvSpPr>
          <p:cNvPr id="12322" name="Text Box 34">
            <a:extLst>
              <a:ext uri="{FF2B5EF4-FFF2-40B4-BE49-F238E27FC236}">
                <a16:creationId xmlns:a16="http://schemas.microsoft.com/office/drawing/2014/main" id="{15050A29-60E7-F490-3430-ADA1F56F345A}"/>
              </a:ext>
            </a:extLst>
          </p:cNvPr>
          <p:cNvSpPr txBox="1">
            <a:spLocks noChangeArrowheads="1"/>
          </p:cNvSpPr>
          <p:nvPr/>
        </p:nvSpPr>
        <p:spPr bwMode="auto">
          <a:xfrm rot="5410765">
            <a:off x="7746206" y="4845844"/>
            <a:ext cx="2468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en-US" sz="1000" b="1"/>
              <a:t>To God’s sovereignty/providence</a:t>
            </a:r>
          </a:p>
        </p:txBody>
      </p:sp>
      <p:sp>
        <p:nvSpPr>
          <p:cNvPr id="12323" name="Text Box 35">
            <a:extLst>
              <a:ext uri="{FF2B5EF4-FFF2-40B4-BE49-F238E27FC236}">
                <a16:creationId xmlns:a16="http://schemas.microsoft.com/office/drawing/2014/main" id="{868AA6CF-7258-66FD-457C-00FF79033E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286000"/>
            <a:ext cx="2819400" cy="85090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200" i="1"/>
              <a:t>Decisions about issues that lack indisputably clear commands require a higher degree of sophistication in biblical worldview and values reflection.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anvas 1">
            <a:extLst>
              <a:ext uri="{FF2B5EF4-FFF2-40B4-BE49-F238E27FC236}">
                <a16:creationId xmlns:a16="http://schemas.microsoft.com/office/drawing/2014/main" id="{DF1FED77-2B40-C65D-4136-1F4D1892385D}"/>
              </a:ext>
            </a:extLst>
          </p:cNvPr>
          <p:cNvGrpSpPr/>
          <p:nvPr/>
        </p:nvGrpSpPr>
        <p:grpSpPr>
          <a:xfrm>
            <a:off x="457200" y="971550"/>
            <a:ext cx="8229600" cy="4914900"/>
            <a:chOff x="0" y="0"/>
            <a:chExt cx="8229600" cy="4914900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1AC8D82-ACD5-44C5-B868-0692F296D5B2}"/>
                </a:ext>
              </a:extLst>
            </p:cNvPr>
            <p:cNvSpPr/>
            <p:nvPr/>
          </p:nvSpPr>
          <p:spPr>
            <a:xfrm>
              <a:off x="0" y="0"/>
              <a:ext cx="8229600" cy="4914900"/>
            </a:xfrm>
            <a:prstGeom prst="rect">
              <a:avLst/>
            </a:prstGeom>
            <a:noFill/>
            <a:ln>
              <a:noFill/>
            </a:ln>
          </p:spPr>
        </p:sp>
        <p:sp>
          <p:nvSpPr>
            <p:cNvPr id="4" name="Text Box 7">
              <a:extLst>
                <a:ext uri="{FF2B5EF4-FFF2-40B4-BE49-F238E27FC236}">
                  <a16:creationId xmlns:a16="http://schemas.microsoft.com/office/drawing/2014/main" id="{2FF3884B-8FC2-D3E1-945A-50A98760281E}"/>
                </a:ext>
              </a:extLst>
            </p:cNvPr>
            <p:cNvSpPr txBox="1"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2171700" y="799809"/>
              <a:ext cx="1485900" cy="36577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/>
              <a:r>
                <a:rPr lang="en-US" sz="12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RUN THE DECISION THROUGH THE DECISION MAKING GRID.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/>
              <a:r>
                <a: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  <a:p>
              <a:pPr marL="0" marR="0"/>
              <a:r>
                <a: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RAISE /CLARIFY QUESTIONS TO RESEARCH IN ORDER TO DEAL WITH THE DECISION.</a:t>
              </a:r>
            </a:p>
            <a:p>
              <a:pPr marL="0" marR="0"/>
              <a:r>
                <a: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  <a:p>
              <a:pPr marL="0" marR="0"/>
              <a:r>
                <a: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5" name="Text Box 8">
              <a:extLst>
                <a:ext uri="{FF2B5EF4-FFF2-40B4-BE49-F238E27FC236}">
                  <a16:creationId xmlns:a16="http://schemas.microsoft.com/office/drawing/2014/main" id="{C8AA85C8-74F5-5A45-7900-E8329C466D79}"/>
                </a:ext>
              </a:extLst>
            </p:cNvPr>
            <p:cNvSpPr txBox="1"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000500" y="799809"/>
              <a:ext cx="1371600" cy="36577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/>
              <a:r>
                <a:rPr lang="en-US" sz="12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RESEARCH THE QUESTIONS THAT HAVE BEEN RAISED IN CONSORT WITH THE DECMKING GRID.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/>
              <a:r>
                <a: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  <a:p>
              <a:pPr marL="0" marR="0"/>
              <a:r>
                <a: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BRING YOUR FINDINGS BACK TO THE DECISION MAKING GRID.</a:t>
              </a:r>
            </a:p>
            <a:p>
              <a:pPr marL="0" marR="0"/>
              <a:r>
                <a: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  <a:p>
              <a:pPr marL="0" marR="0"/>
              <a:r>
                <a: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LIST PROS AND CONS</a:t>
              </a:r>
            </a:p>
            <a:p>
              <a:pPr marL="0" marR="0"/>
              <a:r>
                <a: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  <a:p>
              <a:pPr marL="0" marR="0"/>
              <a:r>
                <a: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REFLECT</a:t>
              </a:r>
            </a:p>
          </p:txBody>
        </p:sp>
        <p:sp>
          <p:nvSpPr>
            <p:cNvPr id="6" name="Text Box 9">
              <a:extLst>
                <a:ext uri="{FF2B5EF4-FFF2-40B4-BE49-F238E27FC236}">
                  <a16:creationId xmlns:a16="http://schemas.microsoft.com/office/drawing/2014/main" id="{DF15E0A8-9E6C-7D22-F0E5-B0E2CF87E3AE}"/>
                </a:ext>
              </a:extLst>
            </p:cNvPr>
            <p:cNvSpPr txBox="1"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715000" y="799809"/>
              <a:ext cx="1600200" cy="36577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/>
              <a:r>
                <a:rPr lang="en-US" sz="12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STATE IN WRITING THE OPTIONS YOU SEE WITHIN LEGITIMATE DECISION-MAKING SCENARIOS.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/>
              <a:r>
                <a:rPr lang="en-US" sz="12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/>
              <a:r>
                <a:rPr lang="en-US" sz="12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" name="Text Box 4">
              <a:extLst>
                <a:ext uri="{FF2B5EF4-FFF2-40B4-BE49-F238E27FC236}">
                  <a16:creationId xmlns:a16="http://schemas.microsoft.com/office/drawing/2014/main" id="{8D454ACC-82E2-786A-A7BA-08F95E75BAB1}"/>
                </a:ext>
              </a:extLst>
            </p:cNvPr>
            <p:cNvSpPr txBox="1"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228600" y="799809"/>
              <a:ext cx="1600200" cy="36577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/>
              <a:r>
                <a:rPr lang="en-US" sz="12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CLEARLY STATE THE DECISION TO BE EVALUATED.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/>
              <a:r>
                <a: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  <a:p>
              <a:pPr marL="0" marR="0"/>
              <a:r>
                <a: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DEFINE IT IN WRITING</a:t>
              </a:r>
            </a:p>
            <a:p>
              <a:pPr marL="0" marR="0"/>
              <a:r>
                <a: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  <a:p>
              <a:pPr marL="0" marR="0"/>
              <a:r>
                <a: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CREATE A CASE STUDY IN ORDER TO FLESH OUT THE DETAILS</a:t>
              </a:r>
            </a:p>
          </p:txBody>
        </p:sp>
        <p:cxnSp>
          <p:nvCxnSpPr>
            <p:cNvPr id="8" name="Line 13">
              <a:extLst>
                <a:ext uri="{FF2B5EF4-FFF2-40B4-BE49-F238E27FC236}">
                  <a16:creationId xmlns:a16="http://schemas.microsoft.com/office/drawing/2014/main" id="{087388F4-D6CE-017F-3BA5-04AA111CB725}"/>
                </a:ext>
              </a:extLst>
            </p:cNvPr>
            <p:cNvCxnSpPr>
              <a:cxnSpLocks noRot="1" noChangeAspect="1" noEditPoints="1" noChangeArrowheads="1" noChangeShapeType="1"/>
            </p:cNvCxnSpPr>
            <p:nvPr/>
          </p:nvCxnSpPr>
          <p:spPr bwMode="auto">
            <a:xfrm>
              <a:off x="1828800" y="1943206"/>
              <a:ext cx="3429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Line 15">
              <a:extLst>
                <a:ext uri="{FF2B5EF4-FFF2-40B4-BE49-F238E27FC236}">
                  <a16:creationId xmlns:a16="http://schemas.microsoft.com/office/drawing/2014/main" id="{FF75879B-DF4E-9C4A-C3C7-03756518232D}"/>
                </a:ext>
              </a:extLst>
            </p:cNvPr>
            <p:cNvCxnSpPr>
              <a:cxnSpLocks noRot="1" noChangeAspect="1" noEditPoints="1" noChangeArrowheads="1" noChangeShapeType="1"/>
            </p:cNvCxnSpPr>
            <p:nvPr/>
          </p:nvCxnSpPr>
          <p:spPr bwMode="auto">
            <a:xfrm>
              <a:off x="3657600" y="1943206"/>
              <a:ext cx="3429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Line 16">
              <a:extLst>
                <a:ext uri="{FF2B5EF4-FFF2-40B4-BE49-F238E27FC236}">
                  <a16:creationId xmlns:a16="http://schemas.microsoft.com/office/drawing/2014/main" id="{2FF1D536-F06A-018D-5437-312E966C0ECA}"/>
                </a:ext>
              </a:extLst>
            </p:cNvPr>
            <p:cNvCxnSpPr>
              <a:cxnSpLocks noRot="1" noChangeAspect="1" noEditPoints="1" noChangeArrowheads="1" noChangeShapeType="1"/>
            </p:cNvCxnSpPr>
            <p:nvPr/>
          </p:nvCxnSpPr>
          <p:spPr bwMode="auto">
            <a:xfrm>
              <a:off x="5372100" y="1943206"/>
              <a:ext cx="3429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" name="Text Box 17">
              <a:extLst>
                <a:ext uri="{FF2B5EF4-FFF2-40B4-BE49-F238E27FC236}">
                  <a16:creationId xmlns:a16="http://schemas.microsoft.com/office/drawing/2014/main" id="{5177301A-88B5-63C1-9265-0996840E8089}"/>
                </a:ext>
              </a:extLst>
            </p:cNvPr>
            <p:cNvSpPr txBox="1"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7543800" y="799809"/>
              <a:ext cx="571500" cy="36577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/>
              <a:r>
                <a:rPr lang="en-US" sz="16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M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/>
              <a:r>
                <a:rPr lang="en-US" sz="16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/>
              <a:r>
                <a:rPr lang="en-US" sz="16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K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/>
              <a:r>
                <a:rPr lang="en-US" sz="16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/>
              <a:r>
                <a:rPr lang="en-US" sz="16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/>
              <a:r>
                <a:rPr lang="en-US" sz="16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/>
              <a:r>
                <a:rPr lang="en-US" sz="16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/>
              <a:r>
                <a:rPr lang="en-US" sz="16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D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/>
              <a:r>
                <a:rPr lang="en-US" sz="16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/>
              <a:r>
                <a:rPr lang="en-US" sz="16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/>
              <a:r>
                <a:rPr lang="en-US" sz="16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I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/>
              <a:r>
                <a:rPr lang="en-US" sz="16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/>
              <a:r>
                <a:rPr lang="en-US" sz="16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I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/>
              <a:r>
                <a:rPr lang="en-US" sz="16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/>
              <a:r>
                <a:rPr lang="en-US" sz="16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2" name="Line 24">
              <a:extLst>
                <a:ext uri="{FF2B5EF4-FFF2-40B4-BE49-F238E27FC236}">
                  <a16:creationId xmlns:a16="http://schemas.microsoft.com/office/drawing/2014/main" id="{E6E4D44A-6F1D-8801-432C-BEF1AE7E5A72}"/>
                </a:ext>
              </a:extLst>
            </p:cNvPr>
            <p:cNvCxnSpPr>
              <a:cxnSpLocks noRot="1" noChangeAspect="1" noEditPoints="1" noChangeArrowheads="1" noChangeShapeType="1"/>
            </p:cNvCxnSpPr>
            <p:nvPr/>
          </p:nvCxnSpPr>
          <p:spPr bwMode="auto">
            <a:xfrm>
              <a:off x="7315200" y="1943206"/>
              <a:ext cx="2286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" name="Text Box 25">
              <a:extLst>
                <a:ext uri="{FF2B5EF4-FFF2-40B4-BE49-F238E27FC236}">
                  <a16:creationId xmlns:a16="http://schemas.microsoft.com/office/drawing/2014/main" id="{221C3CA9-018D-3F1B-85E0-8FD9289BF3B1}"/>
                </a:ext>
              </a:extLst>
            </p:cNvPr>
            <p:cNvSpPr txBox="1"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685800" y="4572450"/>
              <a:ext cx="6858000" cy="3424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/>
              <a:r>
                <a: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REVIEW, RECYCLE YOUR THINKING, AND REMAIN OPEN FOR REVISION AS APPROPRIATE</a:t>
              </a:r>
            </a:p>
          </p:txBody>
        </p:sp>
        <p:sp>
          <p:nvSpPr>
            <p:cNvPr id="14" name="AutoShape 27">
              <a:extLst>
                <a:ext uri="{FF2B5EF4-FFF2-40B4-BE49-F238E27FC236}">
                  <a16:creationId xmlns:a16="http://schemas.microsoft.com/office/drawing/2014/main" id="{24ACEC1C-E2AD-75F9-E8E8-7482B7599E91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 rot="11378177">
              <a:off x="7667244" y="4458679"/>
              <a:ext cx="228600" cy="343588"/>
            </a:xfrm>
            <a:custGeom>
              <a:avLst/>
              <a:gdLst>
                <a:gd name="G0" fmla="+- 15126 0 0"/>
                <a:gd name="G1" fmla="+- 2912 0 0"/>
                <a:gd name="G2" fmla="+- 12158 0 2912"/>
                <a:gd name="G3" fmla="+- G2 0 2912"/>
                <a:gd name="G4" fmla="*/ G3 32768 32059"/>
                <a:gd name="G5" fmla="*/ G4 1 2"/>
                <a:gd name="G6" fmla="+- 21600 0 15126"/>
                <a:gd name="G7" fmla="*/ G6 2912 6079"/>
                <a:gd name="G8" fmla="+- G7 15126 0"/>
                <a:gd name="T0" fmla="*/ 15126 w 21600"/>
                <a:gd name="T1" fmla="*/ 0 h 21600"/>
                <a:gd name="T2" fmla="*/ 15126 w 21600"/>
                <a:gd name="T3" fmla="*/ 12158 h 21600"/>
                <a:gd name="T4" fmla="*/ 3237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" name="AutoShape 30">
              <a:extLst>
                <a:ext uri="{FF2B5EF4-FFF2-40B4-BE49-F238E27FC236}">
                  <a16:creationId xmlns:a16="http://schemas.microsoft.com/office/drawing/2014/main" id="{EC707B04-A986-46F7-B77E-CACEEBC004B1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 rot="16447852">
              <a:off x="173524" y="4512628"/>
              <a:ext cx="400473" cy="285750"/>
            </a:xfrm>
            <a:custGeom>
              <a:avLst/>
              <a:gdLst>
                <a:gd name="G0" fmla="+- 12427 0 0"/>
                <a:gd name="G1" fmla="+- 3849 0 0"/>
                <a:gd name="G2" fmla="+- 12158 0 3849"/>
                <a:gd name="G3" fmla="+- G2 0 3849"/>
                <a:gd name="G4" fmla="*/ G3 32768 32059"/>
                <a:gd name="G5" fmla="*/ G4 1 2"/>
                <a:gd name="G6" fmla="+- 21600 0 12427"/>
                <a:gd name="G7" fmla="*/ G6 3849 6079"/>
                <a:gd name="G8" fmla="+- G7 12427 0"/>
                <a:gd name="T0" fmla="*/ 12427 w 21600"/>
                <a:gd name="T1" fmla="*/ 0 h 21600"/>
                <a:gd name="T2" fmla="*/ 12427 w 21600"/>
                <a:gd name="T3" fmla="*/ 12158 h 21600"/>
                <a:gd name="T4" fmla="*/ 2280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2427" y="0"/>
                  </a:lnTo>
                  <a:lnTo>
                    <a:pt x="12427" y="3849"/>
                  </a:lnTo>
                  <a:cubicBezTo>
                    <a:pt x="5564" y="3849"/>
                    <a:pt x="0" y="7569"/>
                    <a:pt x="0" y="12158"/>
                  </a:cubicBezTo>
                  <a:lnTo>
                    <a:pt x="0" y="21600"/>
                  </a:lnTo>
                  <a:lnTo>
                    <a:pt x="4559" y="21600"/>
                  </a:lnTo>
                  <a:lnTo>
                    <a:pt x="4559" y="12158"/>
                  </a:lnTo>
                  <a:cubicBezTo>
                    <a:pt x="4559" y="10032"/>
                    <a:pt x="8082" y="8309"/>
                    <a:pt x="12427" y="8309"/>
                  </a:cubicBezTo>
                  <a:lnTo>
                    <a:pt x="12427" y="1215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" name="Text Box 31">
              <a:extLst>
                <a:ext uri="{FF2B5EF4-FFF2-40B4-BE49-F238E27FC236}">
                  <a16:creationId xmlns:a16="http://schemas.microsoft.com/office/drawing/2014/main" id="{AB993606-D728-9759-FBE6-16724B6F122D}"/>
                </a:ext>
              </a:extLst>
            </p:cNvPr>
            <p:cNvSpPr txBox="1"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914400" y="0"/>
              <a:ext cx="6400800" cy="6860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/>
              <a:r>
                <a:rPr lang="en-US" sz="16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PROCESS FOR WRITING A DECISION-MAKING CASE STUDY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/>
              <a:r>
                <a:rPr lang="en-US" sz="16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Gary T. Meadors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21031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7C80DE9F-16B8-2078-4B51-6FB414040D1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en-US" altLang="en-US" sz="4400">
                <a:solidFill>
                  <a:srgbClr val="FF9933"/>
                </a:solidFill>
              </a:rPr>
              <a:t>DISCERNING GOD’S WILL REQUIRES…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809CA3C1-EC66-D642-A9EE-E546125A923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33400" y="3886200"/>
            <a:ext cx="7924800" cy="1752600"/>
          </a:xfrm>
        </p:spPr>
        <p:txBody>
          <a:bodyPr/>
          <a:lstStyle/>
          <a:p>
            <a:endParaRPr lang="en-US" altLang="en-US" sz="3200"/>
          </a:p>
          <a:p>
            <a:r>
              <a:rPr lang="en-US" altLang="en-US" sz="3200">
                <a:solidFill>
                  <a:srgbClr val="FFCC00"/>
                </a:solidFill>
              </a:rPr>
              <a:t>I.	A BIBLICAL EPISTEMOLOGY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F0EF65FE-9353-4C55-E815-6AD38430BA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How Do We Know What We Know?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E721C6EE-AE3F-2A02-63BF-2FBC097F02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Epistemology:  The sources, nature and validity of knowledge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Sources:	 Senses, Reason, Authority and Intuition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Nature:  Objective and Subjective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Validity:  Tests = Correspondence and Coherence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5CA7DF1-FB23-D2D7-B588-07796266A3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229600" cy="17526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How Do You See The Bible Filling in the Epistemology Blanks?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79963E78-EA0B-114E-E654-F2CC20E1A7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About Sources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About Nature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About Validity</a:t>
            </a:r>
          </a:p>
          <a:p>
            <a:pPr marL="0" indent="0" algn="ctr" eaLnBrk="1" hangingPunct="1">
              <a:buNone/>
            </a:pPr>
            <a:endParaRPr lang="en-US" altLang="en-US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marL="0" indent="0" algn="ctr" eaLnBrk="1" hangingPunct="1">
              <a:buNone/>
            </a:pP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…BUT in a Christian WV there is a problem…</a:t>
            </a:r>
          </a:p>
          <a:p>
            <a:pPr marL="0" indent="0" eaLnBrk="1" hangingPunct="1">
              <a:buNone/>
            </a:pPr>
            <a:endParaRPr lang="en-US" altLang="en-US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3">
            <a:extLst>
              <a:ext uri="{FF2B5EF4-FFF2-40B4-BE49-F238E27FC236}">
                <a16:creationId xmlns:a16="http://schemas.microsoft.com/office/drawing/2014/main" id="{3360BD1B-9486-1CC9-215B-9BD3BF59C01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1600200"/>
            <a:ext cx="5867400" cy="1981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Line 4">
            <a:extLst>
              <a:ext uri="{FF2B5EF4-FFF2-40B4-BE49-F238E27FC236}">
                <a16:creationId xmlns:a16="http://schemas.microsoft.com/office/drawing/2014/main" id="{85273F05-8540-C396-4B97-F087D3DE116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581400"/>
            <a:ext cx="5715000" cy="1600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5" name="Text Box 5">
            <a:extLst>
              <a:ext uri="{FF2B5EF4-FFF2-40B4-BE49-F238E27FC236}">
                <a16:creationId xmlns:a16="http://schemas.microsoft.com/office/drawing/2014/main" id="{A06721CC-5469-06A5-67AD-079E1FEDDB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667000"/>
            <a:ext cx="609600" cy="1930400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000">
                <a:solidFill>
                  <a:schemeClr val="bg1"/>
                </a:solidFill>
              </a:rPr>
              <a:t>GOD</a:t>
            </a:r>
          </a:p>
        </p:txBody>
      </p:sp>
      <p:sp>
        <p:nvSpPr>
          <p:cNvPr id="5126" name="Text Box 6">
            <a:extLst>
              <a:ext uri="{FF2B5EF4-FFF2-40B4-BE49-F238E27FC236}">
                <a16:creationId xmlns:a16="http://schemas.microsoft.com/office/drawing/2014/main" id="{CA417934-14F6-2012-DA52-C20F2B1825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124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5127" name="Text Box 7">
            <a:extLst>
              <a:ext uri="{FF2B5EF4-FFF2-40B4-BE49-F238E27FC236}">
                <a16:creationId xmlns:a16="http://schemas.microsoft.com/office/drawing/2014/main" id="{36712F98-A0AF-7473-5D8C-547857CE9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743200"/>
            <a:ext cx="457200" cy="18097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chemeClr val="bg1"/>
                </a:solidFill>
              </a:rPr>
              <a:t>FALL</a:t>
            </a:r>
          </a:p>
        </p:txBody>
      </p:sp>
      <p:sp>
        <p:nvSpPr>
          <p:cNvPr id="5128" name="Text Box 8">
            <a:extLst>
              <a:ext uri="{FF2B5EF4-FFF2-40B4-BE49-F238E27FC236}">
                <a16:creationId xmlns:a16="http://schemas.microsoft.com/office/drawing/2014/main" id="{CFB94266-71CE-905C-8AF0-DB2920242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1447800"/>
            <a:ext cx="533400" cy="5022850"/>
          </a:xfrm>
          <a:prstGeom prst="rect">
            <a:avLst/>
          </a:prstGeom>
          <a:noFill/>
          <a:ln w="57150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DI STORT ION</a:t>
            </a:r>
          </a:p>
        </p:txBody>
      </p:sp>
      <p:sp>
        <p:nvSpPr>
          <p:cNvPr id="5129" name="Freeform 9">
            <a:extLst>
              <a:ext uri="{FF2B5EF4-FFF2-40B4-BE49-F238E27FC236}">
                <a16:creationId xmlns:a16="http://schemas.microsoft.com/office/drawing/2014/main" id="{5986908A-0114-8F07-BAB2-9CAD4130C56C}"/>
              </a:ext>
            </a:extLst>
          </p:cNvPr>
          <p:cNvSpPr>
            <a:spLocks/>
          </p:cNvSpPr>
          <p:nvPr/>
        </p:nvSpPr>
        <p:spPr bwMode="auto">
          <a:xfrm>
            <a:off x="457200" y="2286000"/>
            <a:ext cx="5181600" cy="1193800"/>
          </a:xfrm>
          <a:custGeom>
            <a:avLst/>
            <a:gdLst>
              <a:gd name="T0" fmla="*/ 2304 w 2304"/>
              <a:gd name="T1" fmla="*/ 108 h 236"/>
              <a:gd name="T2" fmla="*/ 1565 w 2304"/>
              <a:gd name="T3" fmla="*/ 221 h 236"/>
              <a:gd name="T4" fmla="*/ 383 w 2304"/>
              <a:gd name="T5" fmla="*/ 19 h 236"/>
              <a:gd name="T6" fmla="*/ 0 w 2304"/>
              <a:gd name="T7" fmla="*/ 108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04" h="236">
                <a:moveTo>
                  <a:pt x="2304" y="108"/>
                </a:moveTo>
                <a:cubicBezTo>
                  <a:pt x="2181" y="127"/>
                  <a:pt x="1885" y="236"/>
                  <a:pt x="1565" y="221"/>
                </a:cubicBezTo>
                <a:cubicBezTo>
                  <a:pt x="1245" y="206"/>
                  <a:pt x="644" y="38"/>
                  <a:pt x="383" y="19"/>
                </a:cubicBezTo>
                <a:cubicBezTo>
                  <a:pt x="122" y="0"/>
                  <a:pt x="80" y="90"/>
                  <a:pt x="0" y="108"/>
                </a:cubicBezTo>
              </a:path>
            </a:pathLst>
          </a:custGeom>
          <a:noFill/>
          <a:ln w="76200" cap="flat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0" name="Text Box 10">
            <a:extLst>
              <a:ext uri="{FF2B5EF4-FFF2-40B4-BE49-F238E27FC236}">
                <a16:creationId xmlns:a16="http://schemas.microsoft.com/office/drawing/2014/main" id="{D53F4844-6164-6DBA-24F4-1F1E08DF42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1905000"/>
            <a:ext cx="3200400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chemeClr val="bg1"/>
                </a:solidFill>
              </a:rPr>
              <a:t>WE ARE NOT ABLE TO KNOW GOD  THROUGH THE “FALL” DISTORTION</a:t>
            </a:r>
          </a:p>
        </p:txBody>
      </p:sp>
      <p:sp>
        <p:nvSpPr>
          <p:cNvPr id="5134" name="Text Box 14">
            <a:extLst>
              <a:ext uri="{FF2B5EF4-FFF2-40B4-BE49-F238E27FC236}">
                <a16:creationId xmlns:a16="http://schemas.microsoft.com/office/drawing/2014/main" id="{7AB5BB7B-058F-A1F4-29B6-178D3FAD8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57200"/>
            <a:ext cx="8915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000">
                <a:solidFill>
                  <a:schemeClr val="bg1"/>
                </a:solidFill>
              </a:rPr>
              <a:t>THE  DILEMMA OF KNOWING GOD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nimBg="1"/>
      <p:bldP spid="5127" grpId="0" animBg="1"/>
      <p:bldP spid="5128" grpId="0" animBg="1"/>
      <p:bldP spid="5130" grpId="0"/>
      <p:bldP spid="51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>
            <a:extLst>
              <a:ext uri="{FF2B5EF4-FFF2-40B4-BE49-F238E27FC236}">
                <a16:creationId xmlns:a16="http://schemas.microsoft.com/office/drawing/2014/main" id="{1B71A3A4-3D1B-D22B-DCE1-453D182B2E1B}"/>
              </a:ext>
            </a:extLst>
          </p:cNvPr>
          <p:cNvGrpSpPr>
            <a:grpSpLocks/>
          </p:cNvGrpSpPr>
          <p:nvPr/>
        </p:nvGrpSpPr>
        <p:grpSpPr bwMode="auto">
          <a:xfrm>
            <a:off x="231775" y="1143000"/>
            <a:ext cx="8912225" cy="4876800"/>
            <a:chOff x="0" y="816"/>
            <a:chExt cx="5614" cy="3056"/>
          </a:xfrm>
        </p:grpSpPr>
        <p:grpSp>
          <p:nvGrpSpPr>
            <p:cNvPr id="6147" name="Group 3">
              <a:extLst>
                <a:ext uri="{FF2B5EF4-FFF2-40B4-BE49-F238E27FC236}">
                  <a16:creationId xmlns:a16="http://schemas.microsoft.com/office/drawing/2014/main" id="{15BD7908-4377-08FF-9388-70DD80B083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816"/>
              <a:ext cx="5614" cy="3056"/>
              <a:chOff x="0" y="816"/>
              <a:chExt cx="5614" cy="3056"/>
            </a:xfrm>
          </p:grpSpPr>
          <p:grpSp>
            <p:nvGrpSpPr>
              <p:cNvPr id="6148" name="Group 4">
                <a:extLst>
                  <a:ext uri="{FF2B5EF4-FFF2-40B4-BE49-F238E27FC236}">
                    <a16:creationId xmlns:a16="http://schemas.microsoft.com/office/drawing/2014/main" id="{12376F9B-C26D-DEFA-81B2-820EE984BA2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816"/>
                <a:ext cx="4800" cy="3056"/>
                <a:chOff x="384" y="688"/>
                <a:chExt cx="5088" cy="3296"/>
              </a:xfrm>
            </p:grpSpPr>
            <p:sp>
              <p:nvSpPr>
                <p:cNvPr id="6149" name="AutoShape 5">
                  <a:extLst>
                    <a:ext uri="{FF2B5EF4-FFF2-40B4-BE49-F238E27FC236}">
                      <a16:creationId xmlns:a16="http://schemas.microsoft.com/office/drawing/2014/main" id="{9B737D06-5CCE-792F-007D-8DBF91050EC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4" y="2025"/>
                  <a:ext cx="1167" cy="980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FFCC00"/>
                </a:solidFill>
                <a:ln w="762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52" name="Line 8">
                  <a:extLst>
                    <a:ext uri="{FF2B5EF4-FFF2-40B4-BE49-F238E27FC236}">
                      <a16:creationId xmlns:a16="http://schemas.microsoft.com/office/drawing/2014/main" id="{52B2CBC3-6453-71C0-B723-07C2F85C497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271" y="1135"/>
                  <a:ext cx="4106" cy="1424"/>
                </a:xfrm>
                <a:prstGeom prst="line">
                  <a:avLst/>
                </a:prstGeom>
                <a:noFill/>
                <a:ln w="444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53" name="Line 9">
                  <a:extLst>
                    <a:ext uri="{FF2B5EF4-FFF2-40B4-BE49-F238E27FC236}">
                      <a16:creationId xmlns:a16="http://schemas.microsoft.com/office/drawing/2014/main" id="{A7B282FF-6892-2787-B9C9-31F7DB3713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71" y="2559"/>
                  <a:ext cx="4153" cy="1425"/>
                </a:xfrm>
                <a:prstGeom prst="line">
                  <a:avLst/>
                </a:prstGeom>
                <a:noFill/>
                <a:ln w="444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54" name="WordArt 10">
                  <a:extLst>
                    <a:ext uri="{FF2B5EF4-FFF2-40B4-BE49-F238E27FC236}">
                      <a16:creationId xmlns:a16="http://schemas.microsoft.com/office/drawing/2014/main" id="{29D6D7A7-7B93-BEFF-A9BD-0E74D46D851F}"/>
                    </a:ext>
                  </a:extLst>
                </p:cNvPr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11" y="2470"/>
                  <a:ext cx="606" cy="505"/>
                </a:xfrm>
                <a:prstGeom prst="rect">
                  <a:avLst/>
                </a:prstGeom>
                <a:extLst>
                  <a:ext uri="{AF507438-7753-43E0-B8FC-AC1667EBCBE1}">
                    <a14:hiddenEffects xmlns:a14="http://schemas.microsoft.com/office/drawing/2010/main">
                      <a:effectLst/>
                    </a14:hiddenEffects>
                  </a:ext>
                </a:extLst>
              </p:spPr>
              <p:txBody>
                <a:bodyPr wrap="none" fromWordArt="1">
                  <a:prstTxWarp prst="textTriangle">
                    <a:avLst>
                      <a:gd name="adj" fmla="val 20037"/>
                    </a:avLst>
                  </a:prstTxWarp>
                  <a:scene3d>
                    <a:camera prst="legacyObliqueTopLeft"/>
                    <a:lightRig rig="legacyNormal3" dir="r"/>
                  </a:scene3d>
                  <a:sp3d extrusionH="201600" prstMaterial="legacyMatte">
                    <a:extrusionClr>
                      <a:srgbClr val="0066CC"/>
                    </a:extrusionClr>
                    <a:contourClr>
                      <a:schemeClr val="tx1"/>
                    </a:contourClr>
                  </a:sp3d>
                </a:bodyPr>
                <a:lstStyle/>
                <a:p>
                  <a:pPr algn="ctr"/>
                  <a:r>
                    <a:rPr lang="en-US" sz="3600" kern="10">
                      <a:ln w="9525">
                        <a:round/>
                        <a:headEnd/>
                        <a:tailEnd/>
                      </a:ln>
                      <a:latin typeface="Lucida Console" panose="020B0609040504020204" pitchFamily="49" charset="0"/>
                    </a:rPr>
                    <a:t>GOD</a:t>
                  </a:r>
                </a:p>
              </p:txBody>
            </p:sp>
            <p:grpSp>
              <p:nvGrpSpPr>
                <p:cNvPr id="6155" name="Group 11">
                  <a:extLst>
                    <a:ext uri="{FF2B5EF4-FFF2-40B4-BE49-F238E27FC236}">
                      <a16:creationId xmlns:a16="http://schemas.microsoft.com/office/drawing/2014/main" id="{BB623CA0-6B0E-A459-73ED-5BBE2425F3D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067" y="912"/>
                  <a:ext cx="1260" cy="2916"/>
                  <a:chOff x="2856" y="480"/>
                  <a:chExt cx="1296" cy="3144"/>
                </a:xfrm>
              </p:grpSpPr>
              <p:sp>
                <p:nvSpPr>
                  <p:cNvPr id="6156" name="Freeform 12">
                    <a:extLst>
                      <a:ext uri="{FF2B5EF4-FFF2-40B4-BE49-F238E27FC236}">
                        <a16:creationId xmlns:a16="http://schemas.microsoft.com/office/drawing/2014/main" id="{8CE28E65-277F-F92D-6CEA-5FD18A6AB0B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6" y="480"/>
                    <a:ext cx="888" cy="3136"/>
                  </a:xfrm>
                  <a:custGeom>
                    <a:avLst/>
                    <a:gdLst>
                      <a:gd name="T0" fmla="*/ 888 w 888"/>
                      <a:gd name="T1" fmla="*/ 3120 h 3136"/>
                      <a:gd name="T2" fmla="*/ 312 w 888"/>
                      <a:gd name="T3" fmla="*/ 3120 h 3136"/>
                      <a:gd name="T4" fmla="*/ 312 w 888"/>
                      <a:gd name="T5" fmla="*/ 3024 h 3136"/>
                      <a:gd name="T6" fmla="*/ 120 w 888"/>
                      <a:gd name="T7" fmla="*/ 2880 h 3136"/>
                      <a:gd name="T8" fmla="*/ 312 w 888"/>
                      <a:gd name="T9" fmla="*/ 2880 h 3136"/>
                      <a:gd name="T10" fmla="*/ 24 w 888"/>
                      <a:gd name="T11" fmla="*/ 2640 h 3136"/>
                      <a:gd name="T12" fmla="*/ 360 w 888"/>
                      <a:gd name="T13" fmla="*/ 2400 h 3136"/>
                      <a:gd name="T14" fmla="*/ 24 w 888"/>
                      <a:gd name="T15" fmla="*/ 2064 h 3136"/>
                      <a:gd name="T16" fmla="*/ 216 w 888"/>
                      <a:gd name="T17" fmla="*/ 1920 h 3136"/>
                      <a:gd name="T18" fmla="*/ 24 w 888"/>
                      <a:gd name="T19" fmla="*/ 1584 h 3136"/>
                      <a:gd name="T20" fmla="*/ 120 w 888"/>
                      <a:gd name="T21" fmla="*/ 1200 h 3136"/>
                      <a:gd name="T22" fmla="*/ 312 w 888"/>
                      <a:gd name="T23" fmla="*/ 480 h 3136"/>
                      <a:gd name="T24" fmla="*/ 360 w 888"/>
                      <a:gd name="T25" fmla="*/ 336 h 3136"/>
                      <a:gd name="T26" fmla="*/ 696 w 888"/>
                      <a:gd name="T27" fmla="*/ 0 h 3136"/>
                      <a:gd name="T28" fmla="*/ 840 w 888"/>
                      <a:gd name="T29" fmla="*/ 336 h 31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888" h="3136">
                        <a:moveTo>
                          <a:pt x="888" y="3120"/>
                        </a:moveTo>
                        <a:cubicBezTo>
                          <a:pt x="648" y="3128"/>
                          <a:pt x="408" y="3136"/>
                          <a:pt x="312" y="3120"/>
                        </a:cubicBezTo>
                        <a:cubicBezTo>
                          <a:pt x="216" y="3104"/>
                          <a:pt x="344" y="3064"/>
                          <a:pt x="312" y="3024"/>
                        </a:cubicBezTo>
                        <a:cubicBezTo>
                          <a:pt x="280" y="2984"/>
                          <a:pt x="120" y="2904"/>
                          <a:pt x="120" y="2880"/>
                        </a:cubicBezTo>
                        <a:cubicBezTo>
                          <a:pt x="120" y="2856"/>
                          <a:pt x="328" y="2920"/>
                          <a:pt x="312" y="2880"/>
                        </a:cubicBezTo>
                        <a:cubicBezTo>
                          <a:pt x="296" y="2840"/>
                          <a:pt x="16" y="2720"/>
                          <a:pt x="24" y="2640"/>
                        </a:cubicBezTo>
                        <a:cubicBezTo>
                          <a:pt x="32" y="2560"/>
                          <a:pt x="360" y="2496"/>
                          <a:pt x="360" y="2400"/>
                        </a:cubicBezTo>
                        <a:cubicBezTo>
                          <a:pt x="360" y="2304"/>
                          <a:pt x="48" y="2144"/>
                          <a:pt x="24" y="2064"/>
                        </a:cubicBezTo>
                        <a:cubicBezTo>
                          <a:pt x="0" y="1984"/>
                          <a:pt x="216" y="2000"/>
                          <a:pt x="216" y="1920"/>
                        </a:cubicBezTo>
                        <a:cubicBezTo>
                          <a:pt x="216" y="1840"/>
                          <a:pt x="40" y="1704"/>
                          <a:pt x="24" y="1584"/>
                        </a:cubicBezTo>
                        <a:cubicBezTo>
                          <a:pt x="8" y="1464"/>
                          <a:pt x="72" y="1384"/>
                          <a:pt x="120" y="1200"/>
                        </a:cubicBezTo>
                        <a:cubicBezTo>
                          <a:pt x="168" y="1016"/>
                          <a:pt x="272" y="624"/>
                          <a:pt x="312" y="480"/>
                        </a:cubicBezTo>
                        <a:cubicBezTo>
                          <a:pt x="352" y="336"/>
                          <a:pt x="296" y="416"/>
                          <a:pt x="360" y="336"/>
                        </a:cubicBezTo>
                        <a:cubicBezTo>
                          <a:pt x="424" y="256"/>
                          <a:pt x="616" y="0"/>
                          <a:pt x="696" y="0"/>
                        </a:cubicBezTo>
                        <a:cubicBezTo>
                          <a:pt x="776" y="0"/>
                          <a:pt x="808" y="168"/>
                          <a:pt x="840" y="336"/>
                        </a:cubicBezTo>
                      </a:path>
                    </a:pathLst>
                  </a:custGeom>
                  <a:solidFill>
                    <a:srgbClr val="C0C0C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157" name="Freeform 13">
                    <a:extLst>
                      <a:ext uri="{FF2B5EF4-FFF2-40B4-BE49-F238E27FC236}">
                        <a16:creationId xmlns:a16="http://schemas.microsoft.com/office/drawing/2014/main" id="{8FEDCC94-C477-8B35-3113-83EC5588C8C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504" y="816"/>
                    <a:ext cx="648" cy="2808"/>
                  </a:xfrm>
                  <a:custGeom>
                    <a:avLst/>
                    <a:gdLst>
                      <a:gd name="T0" fmla="*/ 192 w 648"/>
                      <a:gd name="T1" fmla="*/ 0 h 2808"/>
                      <a:gd name="T2" fmla="*/ 288 w 648"/>
                      <a:gd name="T3" fmla="*/ 240 h 2808"/>
                      <a:gd name="T4" fmla="*/ 336 w 648"/>
                      <a:gd name="T5" fmla="*/ 528 h 2808"/>
                      <a:gd name="T6" fmla="*/ 192 w 648"/>
                      <a:gd name="T7" fmla="*/ 624 h 2808"/>
                      <a:gd name="T8" fmla="*/ 192 w 648"/>
                      <a:gd name="T9" fmla="*/ 912 h 2808"/>
                      <a:gd name="T10" fmla="*/ 528 w 648"/>
                      <a:gd name="T11" fmla="*/ 912 h 2808"/>
                      <a:gd name="T12" fmla="*/ 192 w 648"/>
                      <a:gd name="T13" fmla="*/ 1152 h 2808"/>
                      <a:gd name="T14" fmla="*/ 192 w 648"/>
                      <a:gd name="T15" fmla="*/ 1440 h 2808"/>
                      <a:gd name="T16" fmla="*/ 432 w 648"/>
                      <a:gd name="T17" fmla="*/ 1728 h 2808"/>
                      <a:gd name="T18" fmla="*/ 336 w 648"/>
                      <a:gd name="T19" fmla="*/ 2160 h 2808"/>
                      <a:gd name="T20" fmla="*/ 288 w 648"/>
                      <a:gd name="T21" fmla="*/ 2304 h 2808"/>
                      <a:gd name="T22" fmla="*/ 480 w 648"/>
                      <a:gd name="T23" fmla="*/ 2112 h 2808"/>
                      <a:gd name="T24" fmla="*/ 624 w 648"/>
                      <a:gd name="T25" fmla="*/ 2400 h 2808"/>
                      <a:gd name="T26" fmla="*/ 336 w 648"/>
                      <a:gd name="T27" fmla="*/ 2592 h 2808"/>
                      <a:gd name="T28" fmla="*/ 336 w 648"/>
                      <a:gd name="T29" fmla="*/ 2688 h 2808"/>
                      <a:gd name="T30" fmla="*/ 384 w 648"/>
                      <a:gd name="T31" fmla="*/ 2784 h 2808"/>
                      <a:gd name="T32" fmla="*/ 240 w 648"/>
                      <a:gd name="T33" fmla="*/ 2784 h 2808"/>
                      <a:gd name="T34" fmla="*/ 0 w 648"/>
                      <a:gd name="T35" fmla="*/ 2784 h 28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648" h="2808">
                        <a:moveTo>
                          <a:pt x="192" y="0"/>
                        </a:moveTo>
                        <a:cubicBezTo>
                          <a:pt x="228" y="76"/>
                          <a:pt x="264" y="152"/>
                          <a:pt x="288" y="240"/>
                        </a:cubicBezTo>
                        <a:cubicBezTo>
                          <a:pt x="312" y="328"/>
                          <a:pt x="352" y="464"/>
                          <a:pt x="336" y="528"/>
                        </a:cubicBezTo>
                        <a:cubicBezTo>
                          <a:pt x="320" y="592"/>
                          <a:pt x="216" y="560"/>
                          <a:pt x="192" y="624"/>
                        </a:cubicBezTo>
                        <a:cubicBezTo>
                          <a:pt x="168" y="688"/>
                          <a:pt x="136" y="864"/>
                          <a:pt x="192" y="912"/>
                        </a:cubicBezTo>
                        <a:cubicBezTo>
                          <a:pt x="248" y="960"/>
                          <a:pt x="528" y="872"/>
                          <a:pt x="528" y="912"/>
                        </a:cubicBezTo>
                        <a:cubicBezTo>
                          <a:pt x="528" y="952"/>
                          <a:pt x="248" y="1064"/>
                          <a:pt x="192" y="1152"/>
                        </a:cubicBezTo>
                        <a:cubicBezTo>
                          <a:pt x="136" y="1240"/>
                          <a:pt x="152" y="1344"/>
                          <a:pt x="192" y="1440"/>
                        </a:cubicBezTo>
                        <a:cubicBezTo>
                          <a:pt x="232" y="1536"/>
                          <a:pt x="408" y="1608"/>
                          <a:pt x="432" y="1728"/>
                        </a:cubicBezTo>
                        <a:cubicBezTo>
                          <a:pt x="456" y="1848"/>
                          <a:pt x="360" y="2064"/>
                          <a:pt x="336" y="2160"/>
                        </a:cubicBezTo>
                        <a:cubicBezTo>
                          <a:pt x="312" y="2256"/>
                          <a:pt x="264" y="2312"/>
                          <a:pt x="288" y="2304"/>
                        </a:cubicBezTo>
                        <a:cubicBezTo>
                          <a:pt x="312" y="2296"/>
                          <a:pt x="424" y="2096"/>
                          <a:pt x="480" y="2112"/>
                        </a:cubicBezTo>
                        <a:cubicBezTo>
                          <a:pt x="536" y="2128"/>
                          <a:pt x="648" y="2320"/>
                          <a:pt x="624" y="2400"/>
                        </a:cubicBezTo>
                        <a:cubicBezTo>
                          <a:pt x="600" y="2480"/>
                          <a:pt x="384" y="2544"/>
                          <a:pt x="336" y="2592"/>
                        </a:cubicBezTo>
                        <a:cubicBezTo>
                          <a:pt x="288" y="2640"/>
                          <a:pt x="328" y="2656"/>
                          <a:pt x="336" y="2688"/>
                        </a:cubicBezTo>
                        <a:cubicBezTo>
                          <a:pt x="344" y="2720"/>
                          <a:pt x="400" y="2768"/>
                          <a:pt x="384" y="2784"/>
                        </a:cubicBezTo>
                        <a:cubicBezTo>
                          <a:pt x="368" y="2800"/>
                          <a:pt x="304" y="2784"/>
                          <a:pt x="240" y="2784"/>
                        </a:cubicBezTo>
                        <a:cubicBezTo>
                          <a:pt x="176" y="2784"/>
                          <a:pt x="8" y="2808"/>
                          <a:pt x="0" y="2784"/>
                        </a:cubicBezTo>
                      </a:path>
                    </a:pathLst>
                  </a:custGeom>
                  <a:solidFill>
                    <a:srgbClr val="C0C0C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158" name="WordArt 14">
                    <a:extLst>
                      <a:ext uri="{FF2B5EF4-FFF2-40B4-BE49-F238E27FC236}">
                        <a16:creationId xmlns:a16="http://schemas.microsoft.com/office/drawing/2014/main" id="{A9DB9D3C-3C6A-BA28-E688-CD366DC67C62}"/>
                      </a:ext>
                    </a:extLst>
                  </p:cNvPr>
                  <p:cNvSpPr>
                    <a:spLocks noChangeArrowheads="1" noChangeShapeType="1" noTextEdit="1"/>
                  </p:cNvSpPr>
                  <p:nvPr/>
                </p:nvSpPr>
                <p:spPr bwMode="auto">
                  <a:xfrm rot="5400000">
                    <a:off x="2208" y="1920"/>
                    <a:ext cx="2496" cy="480"/>
                  </a:xfrm>
                  <a:prstGeom prst="rect">
                    <a:avLst/>
                  </a:prstGeom>
                </p:spPr>
                <p:txBody>
                  <a:bodyPr vert="wordArtVert" wrap="none" fromWordArt="1">
                    <a:prstTxWarp prst="textPlain">
                      <a:avLst>
                        <a:gd name="adj" fmla="val 55648"/>
                      </a:avLst>
                    </a:prstTxWarp>
                  </a:bodyPr>
                  <a:lstStyle/>
                  <a:p>
                    <a:pPr algn="ctr" fontAlgn="auto"/>
                    <a:r>
                      <a:rPr lang="en-US" sz="3600" kern="10">
                        <a:ln w="127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solidFill>
                          <a:srgbClr val="C0C0C0"/>
                        </a:solidFill>
                        <a:effectLst>
                          <a:outerShdw dist="53882" dir="2700000" algn="ctr" rotWithShape="0">
                            <a:srgbClr val="CBCBCB"/>
                          </a:outerShdw>
                        </a:effectLst>
                        <a:cs typeface="Times New Roman" panose="02020603050405020304" pitchFamily="18" charset="0"/>
                      </a:rPr>
                      <a:t>DISTORTION</a:t>
                    </a:r>
                  </a:p>
                </p:txBody>
              </p:sp>
            </p:grpSp>
            <p:sp>
              <p:nvSpPr>
                <p:cNvPr id="6159" name="Rectangle 15">
                  <a:extLst>
                    <a:ext uri="{FF2B5EF4-FFF2-40B4-BE49-F238E27FC236}">
                      <a16:creationId xmlns:a16="http://schemas.microsoft.com/office/drawing/2014/main" id="{ABEED8CE-2779-9322-8A1E-3B4384E280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800" y="1440"/>
                  <a:ext cx="336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60" name="Rectangle 16">
                  <a:extLst>
                    <a:ext uri="{FF2B5EF4-FFF2-40B4-BE49-F238E27FC236}">
                      <a16:creationId xmlns:a16="http://schemas.microsoft.com/office/drawing/2014/main" id="{F4433C79-96A3-4078-5498-6309EC5EC59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136" y="1440"/>
                  <a:ext cx="336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61" name="WordArt 17">
                  <a:extLst>
                    <a:ext uri="{FF2B5EF4-FFF2-40B4-BE49-F238E27FC236}">
                      <a16:creationId xmlns:a16="http://schemas.microsoft.com/office/drawing/2014/main" id="{20201E9B-A2E2-45ED-F68A-2EF11687E897}"/>
                    </a:ext>
                  </a:extLst>
                </p:cNvPr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4848" y="1488"/>
                  <a:ext cx="558" cy="336"/>
                </a:xfrm>
                <a:prstGeom prst="rect">
                  <a:avLst/>
                </a:prstGeom>
                <a:extLst>
                  <a:ext uri="{AF507438-7753-43E0-B8FC-AC1667EBCBE1}">
                    <a14:hiddenEffects xmlns:a14="http://schemas.microsoft.com/office/drawing/2010/main">
                      <a:effectLst/>
                    </a14:hiddenEffects>
                  </a:ext>
                </a:extLst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n-US" sz="3600" kern="10">
                      <a:ln w="31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latin typeface="Arial" panose="020B0604020202020204" pitchFamily="34" charset="0"/>
                      <a:cs typeface="Arial" panose="020B0604020202020204" pitchFamily="34" charset="0"/>
                    </a:rPr>
                    <a:t>Bible</a:t>
                  </a:r>
                </a:p>
              </p:txBody>
            </p:sp>
            <p:sp>
              <p:nvSpPr>
                <p:cNvPr id="6162" name="Freeform 18">
                  <a:extLst>
                    <a:ext uri="{FF2B5EF4-FFF2-40B4-BE49-F238E27FC236}">
                      <a16:creationId xmlns:a16="http://schemas.microsoft.com/office/drawing/2014/main" id="{6C803B63-5972-7A01-AF68-327FD9F3EDC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56" y="688"/>
                  <a:ext cx="3840" cy="1424"/>
                </a:xfrm>
                <a:custGeom>
                  <a:avLst/>
                  <a:gdLst>
                    <a:gd name="T0" fmla="*/ 0 w 3840"/>
                    <a:gd name="T1" fmla="*/ 1424 h 1424"/>
                    <a:gd name="T2" fmla="*/ 1008 w 3840"/>
                    <a:gd name="T3" fmla="*/ 416 h 1424"/>
                    <a:gd name="T4" fmla="*/ 2208 w 3840"/>
                    <a:gd name="T5" fmla="*/ 32 h 1424"/>
                    <a:gd name="T6" fmla="*/ 3408 w 3840"/>
                    <a:gd name="T7" fmla="*/ 224 h 1424"/>
                    <a:gd name="T8" fmla="*/ 3840 w 3840"/>
                    <a:gd name="T9" fmla="*/ 752 h 1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840" h="1424">
                      <a:moveTo>
                        <a:pt x="0" y="1424"/>
                      </a:moveTo>
                      <a:cubicBezTo>
                        <a:pt x="320" y="1036"/>
                        <a:pt x="640" y="648"/>
                        <a:pt x="1008" y="416"/>
                      </a:cubicBezTo>
                      <a:cubicBezTo>
                        <a:pt x="1376" y="184"/>
                        <a:pt x="1808" y="64"/>
                        <a:pt x="2208" y="32"/>
                      </a:cubicBezTo>
                      <a:cubicBezTo>
                        <a:pt x="2608" y="0"/>
                        <a:pt x="3136" y="104"/>
                        <a:pt x="3408" y="224"/>
                      </a:cubicBezTo>
                      <a:cubicBezTo>
                        <a:pt x="3680" y="344"/>
                        <a:pt x="3792" y="656"/>
                        <a:pt x="3840" y="752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63" name="Line 19">
                  <a:extLst>
                    <a:ext uri="{FF2B5EF4-FFF2-40B4-BE49-F238E27FC236}">
                      <a16:creationId xmlns:a16="http://schemas.microsoft.com/office/drawing/2014/main" id="{0CFE2B4B-8D1D-0165-2400-E6415E229FC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896" y="1296"/>
                  <a:ext cx="48" cy="144"/>
                </a:xfrm>
                <a:prstGeom prst="line">
                  <a:avLst/>
                </a:prstGeom>
                <a:noFill/>
                <a:ln w="444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64" name="Line 20">
                  <a:extLst>
                    <a:ext uri="{FF2B5EF4-FFF2-40B4-BE49-F238E27FC236}">
                      <a16:creationId xmlns:a16="http://schemas.microsoft.com/office/drawing/2014/main" id="{07D4994B-2D3B-4C5F-853C-EB2E477F19A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752" y="1392"/>
                  <a:ext cx="144" cy="48"/>
                </a:xfrm>
                <a:prstGeom prst="line">
                  <a:avLst/>
                </a:prstGeom>
                <a:noFill/>
                <a:ln w="444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65" name="WordArt 21">
                  <a:extLst>
                    <a:ext uri="{FF2B5EF4-FFF2-40B4-BE49-F238E27FC236}">
                      <a16:creationId xmlns:a16="http://schemas.microsoft.com/office/drawing/2014/main" id="{428256AD-36EB-BC7C-2BEC-286C65FDD089}"/>
                    </a:ext>
                  </a:extLst>
                </p:cNvPr>
                <p:cNvSpPr>
                  <a:spLocks noChangeArrowheads="1" noChangeShapeType="1" noTextEdit="1"/>
                </p:cNvSpPr>
                <p:nvPr/>
              </p:nvSpPr>
              <p:spPr bwMode="auto">
                <a:xfrm rot="-766367">
                  <a:off x="1883" y="743"/>
                  <a:ext cx="1973" cy="497"/>
                </a:xfrm>
                <a:prstGeom prst="rect">
                  <a:avLst/>
                </a:prstGeom>
                <a:extLst>
                  <a:ext uri="{AF507438-7753-43E0-B8FC-AC1667EBCBE1}">
                    <a14:hiddenEffects xmlns:a14="http://schemas.microsoft.com/office/drawing/2010/main">
                      <a:effectLst/>
                    </a14:hiddenEffects>
                  </a:ext>
                </a:extLst>
              </p:spPr>
              <p:txBody>
                <a:bodyPr spcFirstLastPara="1" wrap="none" fromWordArt="1">
                  <a:prstTxWarp prst="textArchUp">
                    <a:avLst>
                      <a:gd name="adj" fmla="val 10686527"/>
                    </a:avLst>
                  </a:prstTxWarp>
                </a:bodyPr>
                <a:lstStyle/>
                <a:p>
                  <a:pPr algn="ctr"/>
                  <a:r>
                    <a:rPr lang="en-US" sz="2000" kern="10" dirty="0">
                      <a:ln w="31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 Revelation  1 Cor 2:6-10    </a:t>
                  </a:r>
                </a:p>
              </p:txBody>
            </p:sp>
          </p:grpSp>
          <p:graphicFrame>
            <p:nvGraphicFramePr>
              <p:cNvPr id="6166" name="Object 22">
                <a:extLst>
                  <a:ext uri="{FF2B5EF4-FFF2-40B4-BE49-F238E27FC236}">
                    <a16:creationId xmlns:a16="http://schemas.microsoft.com/office/drawing/2014/main" id="{2D89B2AE-EFAA-980E-8EFA-F6332455DB81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4416" y="1680"/>
              <a:ext cx="1198" cy="201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Clip" r:id="rId2" imgW="15405100" imgH="21018500" progId="MS_ClipArt_Gallery.5">
                      <p:embed/>
                    </p:oleObj>
                  </mc:Choice>
                  <mc:Fallback>
                    <p:oleObj name="Clip" r:id="rId2" imgW="15405100" imgH="21018500" progId="MS_ClipArt_Gallery.5">
                      <p:embed/>
                      <p:pic>
                        <p:nvPicPr>
                          <p:cNvPr id="0" name="Object 2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416" y="1680"/>
                            <a:ext cx="1198" cy="201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6167" name="Rectangle 23">
              <a:extLst>
                <a:ext uri="{FF2B5EF4-FFF2-40B4-BE49-F238E27FC236}">
                  <a16:creationId xmlns:a16="http://schemas.microsoft.com/office/drawing/2014/main" id="{C5334C75-9340-78E9-EF13-5FD4101D6C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3360"/>
              <a:ext cx="240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6168" name="Rectangle 24">
              <a:extLst>
                <a:ext uri="{FF2B5EF4-FFF2-40B4-BE49-F238E27FC236}">
                  <a16:creationId xmlns:a16="http://schemas.microsoft.com/office/drawing/2014/main" id="{A6685FAD-0271-F59D-2C4E-0F8BE41194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3072"/>
              <a:ext cx="384" cy="5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</p:grpSp>
      <p:sp>
        <p:nvSpPr>
          <p:cNvPr id="6169" name="Rectangle 25">
            <a:extLst>
              <a:ext uri="{FF2B5EF4-FFF2-40B4-BE49-F238E27FC236}">
                <a16:creationId xmlns:a16="http://schemas.microsoft.com/office/drawing/2014/main" id="{19306C3A-3DFC-D651-8C51-4BE97B76EF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r>
              <a:rPr lang="en-US" altLang="en-US" sz="4000"/>
              <a:t>GOD’S SOLUTION TO THE DILEMMA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3911DF9-0E89-2016-49A9-8DE9593F6B25}"/>
              </a:ext>
            </a:extLst>
          </p:cNvPr>
          <p:cNvSpPr txBox="1"/>
          <p:nvPr/>
        </p:nvSpPr>
        <p:spPr>
          <a:xfrm>
            <a:off x="2286000" y="37338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Adam’s  Sin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>
            <a:extLst>
              <a:ext uri="{FF2B5EF4-FFF2-40B4-BE49-F238E27FC236}">
                <a16:creationId xmlns:a16="http://schemas.microsoft.com/office/drawing/2014/main" id="{B42148C7-5061-109B-4CBD-4915B86B5B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839200" cy="6096000"/>
          </a:xfrm>
        </p:spPr>
        <p:txBody>
          <a:bodyPr/>
          <a:lstStyle/>
          <a:p>
            <a:pPr algn="l" eaLnBrk="1" hangingPunct="1"/>
            <a:r>
              <a:rPr lang="en-US" altLang="en-US" dirty="0">
                <a:solidFill>
                  <a:srgbClr val="FFC000"/>
                </a:solidFill>
                <a:ea typeface="ＭＳ Ｐゴシック" panose="020B0600070205080204" pitchFamily="34" charset="-128"/>
              </a:rPr>
              <a:t>The Biblical Story 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with the Results </a:t>
            </a:r>
            <a:b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</a:b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of the Fall in that Story</a:t>
            </a:r>
            <a:b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</a:b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b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</a:br>
            <a:r>
              <a:rPr lang="en-US" altLang="en-US" dirty="0">
                <a:solidFill>
                  <a:srgbClr val="FFC000"/>
                </a:solidFill>
                <a:ea typeface="ＭＳ Ｐゴシック" panose="020B0600070205080204" pitchFamily="34" charset="-128"/>
              </a:rPr>
              <a:t>Presents a Worldview </a:t>
            </a:r>
            <a:b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</a:b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and its Attendant Assumptions</a:t>
            </a:r>
            <a:b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</a:br>
            <a:b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</a:b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Discernment requires a grasp of this (“how” will be treated later)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6687</TotalTime>
  <Words>1526</Words>
  <Application>Microsoft Macintosh PowerPoint</Application>
  <PresentationFormat>On-screen Show (4:3)</PresentationFormat>
  <Paragraphs>244</Paragraphs>
  <Slides>39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50" baseType="lpstr">
      <vt:lpstr>ＭＳ Ｐゴシック</vt:lpstr>
      <vt:lpstr>Arial</vt:lpstr>
      <vt:lpstr>Arial Black</vt:lpstr>
      <vt:lpstr>Calibri</vt:lpstr>
      <vt:lpstr>Lucida Console</vt:lpstr>
      <vt:lpstr>Monotype Sorts</vt:lpstr>
      <vt:lpstr>Times New Roman</vt:lpstr>
      <vt:lpstr>Default Design</vt:lpstr>
      <vt:lpstr>1_Default Design</vt:lpstr>
      <vt:lpstr>Clip</vt:lpstr>
      <vt:lpstr>Slide</vt:lpstr>
      <vt:lpstr>BiblicalELearning.org  KNOWING GOD’S WILL:   A BIBLICAL MODEL  Gary T. Meadors, Th.D.  AN OVERVIEW [GM 1] </vt:lpstr>
      <vt:lpstr>DISCERNING GOD’S WILL REQUIRES…</vt:lpstr>
      <vt:lpstr>GOAL OF THIS STUDY…</vt:lpstr>
      <vt:lpstr>DISCERNING GOD’S WILL REQUIRES…</vt:lpstr>
      <vt:lpstr>How Do We Know What We Know?</vt:lpstr>
      <vt:lpstr>How Do You See The Bible Filling in the Epistemology Blanks?</vt:lpstr>
      <vt:lpstr>PowerPoint Presentation</vt:lpstr>
      <vt:lpstr>GOD’S SOLUTION TO THE DILEMMA</vt:lpstr>
      <vt:lpstr>The Biblical Story with the Results  of the Fall in that Story   Presents a Worldview  and its Attendant Assumptions  Discernment requires a grasp of this (“how” will be treated later)</vt:lpstr>
      <vt:lpstr>DISCERNING GOD’S WILL REQUIRES…</vt:lpstr>
      <vt:lpstr>A TWOFOLD SOLUTION</vt:lpstr>
      <vt:lpstr>ROMANS 12:1-2</vt:lpstr>
      <vt:lpstr>The Transformed Mind (Romans 12:1-2) </vt:lpstr>
      <vt:lpstr>Worldview and Value Set</vt:lpstr>
      <vt:lpstr>THE TRANSFORMED MIND</vt:lpstr>
      <vt:lpstr>GOAL OF THE TRANSFORMED MIND</vt:lpstr>
      <vt:lpstr>DISCERNING GOD’S WILL REQUIRES…</vt:lpstr>
      <vt:lpstr>Worldview and Value Set</vt:lpstr>
      <vt:lpstr>WORLDVIEW &amp; VALUES</vt:lpstr>
      <vt:lpstr>PowerPoint Presentation</vt:lpstr>
      <vt:lpstr>The Organizing Worldview and Value Set</vt:lpstr>
      <vt:lpstr>DISCERNING GOD’S WILL REQUIRES…</vt:lpstr>
      <vt:lpstr>Continuum for Term ‘Will’</vt:lpstr>
      <vt:lpstr>A STUDY OF “WILL OF GOD” LANGUAGE REVEALS…</vt:lpstr>
      <vt:lpstr>A CAREFUL READING OF THE BIBLE ABOUT “GOD’S WILL” DRIVES US TO READ THE BIBLE IN LARGER WAYS.  HOW DOES SCRIPTURE ADDRESS OUR QUESTIONS?</vt:lpstr>
      <vt:lpstr>Three Levels of Teaching</vt:lpstr>
      <vt:lpstr>WORLDVIEW AND VALUES DEVELOPMENT</vt:lpstr>
      <vt:lpstr>REVELATION BECOMES MORE FOCUSED AS TIME GOES ON</vt:lpstr>
      <vt:lpstr>PowerPoint Presentation</vt:lpstr>
      <vt:lpstr>DISCERNING GOD’S WILL REQUIRES…</vt:lpstr>
      <vt:lpstr>Worldview and Value Set: Conscience &amp; Spirit</vt:lpstr>
      <vt:lpstr>CONSCIENCE…</vt:lpstr>
      <vt:lpstr>CHARACTERISTICS OF CONSCIENCE:</vt:lpstr>
      <vt:lpstr>THE HOLY SPIRIT…</vt:lpstr>
      <vt:lpstr> PROVIDENCE…</vt:lpstr>
      <vt:lpstr> PRAYER…</vt:lpstr>
      <vt:lpstr>DISCERNING GOD’S WILL REQUIRES…</vt:lpstr>
      <vt:lpstr>PowerPoint Presentation</vt:lpstr>
      <vt:lpstr>PowerPoint Presentation</vt:lpstr>
    </vt:vector>
  </TitlesOfParts>
  <Company>Cornerstone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gmeadors</dc:creator>
  <cp:lastModifiedBy>Gary T. Meadors</cp:lastModifiedBy>
  <cp:revision>49</cp:revision>
  <cp:lastPrinted>2024-12-12T19:11:37Z</cp:lastPrinted>
  <dcterms:created xsi:type="dcterms:W3CDTF">2001-12-06T15:18:35Z</dcterms:created>
  <dcterms:modified xsi:type="dcterms:W3CDTF">2024-12-12T20:34:08Z</dcterms:modified>
</cp:coreProperties>
</file>