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6" r:id="rId4"/>
    <p:sldId id="257" r:id="rId5"/>
    <p:sldId id="259" r:id="rId6"/>
    <p:sldId id="258" r:id="rId7"/>
    <p:sldId id="260" r:id="rId8"/>
    <p:sldId id="267" r:id="rId9"/>
    <p:sldId id="272" r:id="rId10"/>
    <p:sldId id="273" r:id="rId11"/>
    <p:sldId id="261" r:id="rId12"/>
    <p:sldId id="265" r:id="rId13"/>
    <p:sldId id="263" r:id="rId14"/>
    <p:sldId id="268" r:id="rId15"/>
    <p:sldId id="264" r:id="rId16"/>
    <p:sldId id="269" r:id="rId17"/>
    <p:sldId id="271" r:id="rId18"/>
    <p:sldId id="27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162"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60F5DD-3349-419B-B57F-F015C4B1F25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1287426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F5DD-3349-419B-B57F-F015C4B1F25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3668775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F5DD-3349-419B-B57F-F015C4B1F25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10464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0F5DD-3349-419B-B57F-F015C4B1F25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149301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0F5DD-3349-419B-B57F-F015C4B1F251}" type="datetimeFigureOut">
              <a:rPr lang="en-US" smtClean="0"/>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14977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0F5DD-3349-419B-B57F-F015C4B1F251}"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94334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0F5DD-3349-419B-B57F-F015C4B1F251}" type="datetimeFigureOut">
              <a:rPr lang="en-US" smtClean="0"/>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07956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0F5DD-3349-419B-B57F-F015C4B1F251}" type="datetimeFigureOut">
              <a:rPr lang="en-US" smtClean="0"/>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3586418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0F5DD-3349-419B-B57F-F015C4B1F251}" type="datetimeFigureOut">
              <a:rPr lang="en-US" smtClean="0"/>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339436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0F5DD-3349-419B-B57F-F015C4B1F251}"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08449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0F5DD-3349-419B-B57F-F015C4B1F251}" type="datetimeFigureOut">
              <a:rPr lang="en-US" smtClean="0"/>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30A84-949B-4AC7-BF8B-DDAFC58F714C}" type="slidenum">
              <a:rPr lang="en-US" smtClean="0"/>
              <a:t>‹#›</a:t>
            </a:fld>
            <a:endParaRPr lang="en-US"/>
          </a:p>
        </p:txBody>
      </p:sp>
    </p:spTree>
    <p:extLst>
      <p:ext uri="{BB962C8B-B14F-4D97-AF65-F5344CB8AC3E}">
        <p14:creationId xmlns:p14="http://schemas.microsoft.com/office/powerpoint/2010/main" val="419480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0F5DD-3349-419B-B57F-F015C4B1F251}" type="datetimeFigureOut">
              <a:rPr lang="en-US" smtClean="0"/>
              <a:t>8/13/2023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30A84-949B-4AC7-BF8B-DDAFC58F714C}" type="slidenum">
              <a:rPr lang="en-US" smtClean="0"/>
              <a:t>‹#›</a:t>
            </a:fld>
            <a:endParaRPr lang="en-US"/>
          </a:p>
        </p:txBody>
      </p:sp>
    </p:spTree>
    <p:extLst>
      <p:ext uri="{BB962C8B-B14F-4D97-AF65-F5344CB8AC3E}">
        <p14:creationId xmlns:p14="http://schemas.microsoft.com/office/powerpoint/2010/main" val="741752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p:spPr>
        <p:txBody>
          <a:bodyPr>
            <a:normAutofit/>
          </a:bodyPr>
          <a:lstStyle/>
          <a:p>
            <a:r>
              <a:rPr lang="en-US" sz="3600" dirty="0">
                <a:latin typeface="Matura MT Script Capitals" panose="03020802060602070202" pitchFamily="66" charset="0"/>
              </a:rPr>
              <a:t>Archaeology and the Dead Sea Scrolls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6" y="4096898"/>
            <a:ext cx="5070764" cy="267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22036"/>
            <a:ext cx="4495800" cy="321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560" y="817418"/>
            <a:ext cx="4395440" cy="322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119123"/>
            <a:ext cx="3730047" cy="262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626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Berlin Sans FB" panose="020E0602020502020306" pitchFamily="34" charset="0"/>
              </a:rPr>
              <a:t>Solomon Schechter (1847-1915)</a:t>
            </a:r>
          </a:p>
        </p:txBody>
      </p:sp>
      <p:sp>
        <p:nvSpPr>
          <p:cNvPr id="3" name="Content Placeholder 2"/>
          <p:cNvSpPr>
            <a:spLocks noGrp="1"/>
          </p:cNvSpPr>
          <p:nvPr>
            <p:ph idx="1"/>
          </p:nvPr>
        </p:nvSpPr>
        <p:spPr>
          <a:xfrm>
            <a:off x="76200" y="838200"/>
            <a:ext cx="4724400" cy="2514600"/>
          </a:xfrm>
        </p:spPr>
        <p:txBody>
          <a:bodyPr>
            <a:normAutofit fontScale="40000" lnSpcReduction="20000"/>
          </a:bodyPr>
          <a:lstStyle/>
          <a:p>
            <a:r>
              <a:rPr lang="en-US" dirty="0">
                <a:latin typeface="Berlin Sans FB" panose="020E0602020502020306" pitchFamily="34" charset="0"/>
              </a:rPr>
              <a:t>The “</a:t>
            </a:r>
            <a:r>
              <a:rPr lang="en-US" i="1" dirty="0">
                <a:latin typeface="Berlin Sans FB" panose="020E0602020502020306" pitchFamily="34" charset="0"/>
              </a:rPr>
              <a:t>Damascus Document</a:t>
            </a:r>
            <a:r>
              <a:rPr lang="en-US" dirty="0">
                <a:latin typeface="Berlin Sans FB" panose="020E0602020502020306" pitchFamily="34" charset="0"/>
              </a:rPr>
              <a:t>”: A DSS found in 1897 in Cairo’s 1,000 year old Ben Ezra Synagogue’s </a:t>
            </a:r>
            <a:r>
              <a:rPr lang="en-US" i="1" dirty="0" err="1">
                <a:latin typeface="Berlin Sans FB" panose="020E0602020502020306" pitchFamily="34" charset="0"/>
              </a:rPr>
              <a:t>Genizah</a:t>
            </a:r>
            <a:r>
              <a:rPr lang="en-US" i="1" dirty="0">
                <a:latin typeface="Berlin Sans FB" panose="020E0602020502020306" pitchFamily="34" charset="0"/>
              </a:rPr>
              <a:t>, </a:t>
            </a:r>
            <a:r>
              <a:rPr lang="en-US" dirty="0">
                <a:latin typeface="Berlin Sans FB" panose="020E0602020502020306" pitchFamily="34" charset="0"/>
              </a:rPr>
              <a:t>along with 140,000 other scrolls.  Called an unknown </a:t>
            </a:r>
            <a:r>
              <a:rPr lang="en-US" dirty="0" err="1">
                <a:latin typeface="Berlin Sans FB" panose="020E0602020502020306" pitchFamily="34" charset="0"/>
              </a:rPr>
              <a:t>Zadokite</a:t>
            </a:r>
            <a:r>
              <a:rPr lang="en-US" dirty="0">
                <a:latin typeface="Berlin Sans FB" panose="020E0602020502020306" pitchFamily="34" charset="0"/>
              </a:rPr>
              <a:t> work by Solomon Schechter, a reader in Talmud at Cambridge, fragments of two copies were recovered.</a:t>
            </a:r>
          </a:p>
          <a:p>
            <a:r>
              <a:rPr lang="en-US" dirty="0">
                <a:latin typeface="Berlin Sans FB" panose="020E0602020502020306" pitchFamily="34" charset="0"/>
              </a:rPr>
              <a:t>Schechter recognized that the texts were copies of a much earlier work dating to the NT period written in biblical Hebrew by a group of Jews that separated themselves from Judaism and saw themselves as the true Israel, led by priests called the Sons of </a:t>
            </a:r>
            <a:r>
              <a:rPr lang="en-US" dirty="0" err="1">
                <a:latin typeface="Berlin Sans FB" panose="020E0602020502020306" pitchFamily="34" charset="0"/>
              </a:rPr>
              <a:t>Zadok</a:t>
            </a:r>
            <a:r>
              <a:rPr lang="en-US" dirty="0">
                <a:latin typeface="Berlin Sans FB" panose="020E0602020502020306" pitchFamily="34" charset="0"/>
              </a:rPr>
              <a:t>.  The fragments quoted other unknown works that Schechter surmised included a “manual of rules or discipline.”  Ten copies of this </a:t>
            </a:r>
            <a:r>
              <a:rPr lang="en-US" dirty="0" err="1">
                <a:latin typeface="Berlin Sans FB" panose="020E0602020502020306" pitchFamily="34" charset="0"/>
              </a:rPr>
              <a:t>Zadokite</a:t>
            </a:r>
            <a:r>
              <a:rPr lang="en-US" dirty="0">
                <a:latin typeface="Berlin Sans FB" panose="020E0602020502020306" pitchFamily="34" charset="0"/>
              </a:rPr>
              <a:t> work were found among the DSS and copies of the lost work that Schechter envisioned were also found.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504" y="838200"/>
            <a:ext cx="421777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429000"/>
            <a:ext cx="22764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619" r="2215"/>
          <a:stretch/>
        </p:blipFill>
        <p:spPr bwMode="auto">
          <a:xfrm>
            <a:off x="76200" y="3459778"/>
            <a:ext cx="4348018" cy="330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06" t="2354" r="4633" b="3688"/>
          <a:stretch/>
        </p:blipFill>
        <p:spPr bwMode="auto">
          <a:xfrm>
            <a:off x="4495800" y="3427629"/>
            <a:ext cx="2193636" cy="333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157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2000"/>
          </a:xfrm>
        </p:spPr>
        <p:txBody>
          <a:bodyPr/>
          <a:lstStyle/>
          <a:p>
            <a:r>
              <a:rPr lang="en-US" dirty="0">
                <a:latin typeface="Berlin Sans FB" panose="020E0602020502020306" pitchFamily="34" charset="0"/>
              </a:rPr>
              <a:t>Acquiring the Scrolls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0"/>
            <a:ext cx="528793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 y="4186055"/>
            <a:ext cx="2630054" cy="258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713672"/>
            <a:ext cx="3469569" cy="341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1924" y="4495798"/>
            <a:ext cx="2237827" cy="216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9787" y="4193414"/>
            <a:ext cx="3886200" cy="25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34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Berlin Sans FB" panose="020E0602020502020306" pitchFamily="34" charset="0"/>
              </a:rPr>
              <a:t>The Scroll Jars and Pottery</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9532" y="3423604"/>
            <a:ext cx="3397837" cy="335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99" y="1096618"/>
            <a:ext cx="54292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423604"/>
            <a:ext cx="1924051" cy="335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99" y="3469020"/>
            <a:ext cx="3405719" cy="32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1577" r="11097"/>
          <a:stretch/>
        </p:blipFill>
        <p:spPr bwMode="auto">
          <a:xfrm>
            <a:off x="5696558" y="1323975"/>
            <a:ext cx="1750344" cy="199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1348" y="1295400"/>
            <a:ext cx="1559112" cy="204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643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latin typeface="Berlin Sans FB" panose="020E0602020502020306" pitchFamily="34" charset="0"/>
              </a:rPr>
              <a:t>Questions about the Dead Sea Scrolls</a:t>
            </a:r>
          </a:p>
        </p:txBody>
      </p:sp>
      <p:sp>
        <p:nvSpPr>
          <p:cNvPr id="3" name="Content Placeholder 2"/>
          <p:cNvSpPr>
            <a:spLocks noGrp="1"/>
          </p:cNvSpPr>
          <p:nvPr>
            <p:ph idx="1"/>
          </p:nvPr>
        </p:nvSpPr>
        <p:spPr>
          <a:xfrm>
            <a:off x="152400" y="838200"/>
            <a:ext cx="8839200" cy="5867400"/>
          </a:xfrm>
        </p:spPr>
        <p:txBody>
          <a:bodyPr>
            <a:normAutofit lnSpcReduction="10000"/>
          </a:bodyPr>
          <a:lstStyle/>
          <a:p>
            <a:r>
              <a:rPr lang="en-US" dirty="0">
                <a:latin typeface="Berlin Sans FB" panose="020E0602020502020306" pitchFamily="34" charset="0"/>
              </a:rPr>
              <a:t>Which Jewish sect wrote / copied and assembled such an immense library of scrolls and from where did it originate?</a:t>
            </a:r>
          </a:p>
          <a:p>
            <a:r>
              <a:rPr lang="en-US" dirty="0">
                <a:latin typeface="Berlin Sans FB" panose="020E0602020502020306" pitchFamily="34" charset="0"/>
              </a:rPr>
              <a:t>Who is the Teacher of Righteousness (</a:t>
            </a:r>
            <a:r>
              <a:rPr lang="en-US" i="1" dirty="0" err="1">
                <a:latin typeface="Berlin Sans FB" panose="020E0602020502020306" pitchFamily="34" charset="0"/>
              </a:rPr>
              <a:t>moreh</a:t>
            </a:r>
            <a:r>
              <a:rPr lang="en-US" i="1" dirty="0">
                <a:latin typeface="Berlin Sans FB" panose="020E0602020502020306" pitchFamily="34" charset="0"/>
              </a:rPr>
              <a:t> </a:t>
            </a:r>
            <a:r>
              <a:rPr lang="en-US" i="1" dirty="0" err="1">
                <a:latin typeface="Berlin Sans FB" panose="020E0602020502020306" pitchFamily="34" charset="0"/>
              </a:rPr>
              <a:t>zedek</a:t>
            </a:r>
            <a:r>
              <a:rPr lang="en-US" dirty="0">
                <a:latin typeface="Berlin Sans FB" panose="020E0602020502020306" pitchFamily="34" charset="0"/>
              </a:rPr>
              <a:t>) and the Wicked Priest in the scrolls?</a:t>
            </a:r>
          </a:p>
          <a:p>
            <a:r>
              <a:rPr lang="en-US" dirty="0">
                <a:latin typeface="Berlin Sans FB" panose="020E0602020502020306" pitchFamily="34" charset="0"/>
              </a:rPr>
              <a:t>What, if any, connections are there between the DSS community and early Christianity?</a:t>
            </a:r>
          </a:p>
          <a:p>
            <a:r>
              <a:rPr lang="en-US" dirty="0">
                <a:latin typeface="Berlin Sans FB" panose="020E0602020502020306" pitchFamily="34" charset="0"/>
              </a:rPr>
              <a:t>What was the purpose of Khirbet Qumran and its relationship to the scrolls?</a:t>
            </a:r>
          </a:p>
          <a:p>
            <a:r>
              <a:rPr lang="en-US" dirty="0">
                <a:latin typeface="Berlin Sans FB" panose="020E0602020502020306" pitchFamily="34" charset="0"/>
              </a:rPr>
              <a:t>Why were the scrolls hidden in the caves?</a:t>
            </a:r>
          </a:p>
          <a:p>
            <a:r>
              <a:rPr lang="en-US" dirty="0">
                <a:latin typeface="Berlin Sans FB" panose="020E0602020502020306" pitchFamily="34" charset="0"/>
              </a:rPr>
              <a:t>Are there more scrolls to be found, both near Qumran and in private collections?</a:t>
            </a:r>
          </a:p>
        </p:txBody>
      </p:sp>
    </p:spTree>
    <p:extLst>
      <p:ext uri="{BB962C8B-B14F-4D97-AF65-F5344CB8AC3E}">
        <p14:creationId xmlns:p14="http://schemas.microsoft.com/office/powerpoint/2010/main" val="527180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The Essenes</a:t>
            </a:r>
          </a:p>
        </p:txBody>
      </p:sp>
      <p:sp>
        <p:nvSpPr>
          <p:cNvPr id="3" name="Content Placeholder 2"/>
          <p:cNvSpPr>
            <a:spLocks noGrp="1"/>
          </p:cNvSpPr>
          <p:nvPr>
            <p:ph idx="1"/>
          </p:nvPr>
        </p:nvSpPr>
        <p:spPr>
          <a:xfrm>
            <a:off x="152400" y="838200"/>
            <a:ext cx="5943600" cy="5867400"/>
          </a:xfrm>
        </p:spPr>
        <p:txBody>
          <a:bodyPr>
            <a:normAutofit lnSpcReduction="10000"/>
          </a:bodyPr>
          <a:lstStyle/>
          <a:p>
            <a:pPr marL="0" indent="0">
              <a:buNone/>
            </a:pPr>
            <a:r>
              <a:rPr lang="en-US" dirty="0">
                <a:latin typeface="Berlin Sans FB" panose="020E0602020502020306" pitchFamily="34" charset="0"/>
              </a:rPr>
              <a:t>A devout Jewish sect that lived a communal life, asceticism, daily immersion in water and poverty.  Their faith included mysticism and eschatological beliefs with a messianic fervor.  Noted by Josephus and Pliny the Elder, who noted that the Essenes did not marry and had no money.  New members were admitted to the community or </a:t>
            </a:r>
            <a:r>
              <a:rPr lang="en-US" i="1" dirty="0" err="1">
                <a:latin typeface="Berlin Sans FB" panose="020E0602020502020306" pitchFamily="34" charset="0"/>
              </a:rPr>
              <a:t>yahad</a:t>
            </a:r>
            <a:r>
              <a:rPr lang="en-US" i="1" dirty="0">
                <a:latin typeface="Berlin Sans FB" panose="020E0602020502020306" pitchFamily="34" charset="0"/>
              </a:rPr>
              <a:t> </a:t>
            </a:r>
            <a:r>
              <a:rPr lang="en-US" dirty="0">
                <a:latin typeface="Berlin Sans FB" panose="020E0602020502020306" pitchFamily="34" charset="0"/>
              </a:rPr>
              <a:t>only after completing a 3 year probationary period.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01940"/>
            <a:ext cx="2510785" cy="395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685" y="4267200"/>
            <a:ext cx="28575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473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latin typeface="Berlin Sans FB" panose="020E0602020502020306" pitchFamily="34" charset="0"/>
              </a:rPr>
              <a:t>Christian Connections?</a:t>
            </a:r>
          </a:p>
        </p:txBody>
      </p:sp>
      <p:sp>
        <p:nvSpPr>
          <p:cNvPr id="3" name="Content Placeholder 2"/>
          <p:cNvSpPr>
            <a:spLocks noGrp="1"/>
          </p:cNvSpPr>
          <p:nvPr>
            <p:ph idx="1"/>
          </p:nvPr>
        </p:nvSpPr>
        <p:spPr>
          <a:xfrm>
            <a:off x="76200" y="762000"/>
            <a:ext cx="8953500" cy="3124200"/>
          </a:xfrm>
        </p:spPr>
        <p:txBody>
          <a:bodyPr>
            <a:normAutofit fontScale="47500" lnSpcReduction="20000"/>
          </a:bodyPr>
          <a:lstStyle/>
          <a:p>
            <a:r>
              <a:rPr lang="en-US" dirty="0">
                <a:latin typeface="Berlin Sans FB" panose="020E0602020502020306" pitchFamily="34" charset="0"/>
              </a:rPr>
              <a:t>André </a:t>
            </a:r>
            <a:r>
              <a:rPr lang="en-US" dirty="0" err="1">
                <a:latin typeface="Berlin Sans FB" panose="020E0602020502020306" pitchFamily="34" charset="0"/>
              </a:rPr>
              <a:t>Dupont</a:t>
            </a:r>
            <a:r>
              <a:rPr lang="en-US" dirty="0">
                <a:latin typeface="Berlin Sans FB" panose="020E0602020502020306" pitchFamily="34" charset="0"/>
              </a:rPr>
              <a:t>-Sommer (1900-1983):  A French orientalist, </a:t>
            </a:r>
            <a:r>
              <a:rPr lang="en-US" dirty="0" err="1">
                <a:latin typeface="Berlin Sans FB" panose="020E0602020502020306" pitchFamily="34" charset="0"/>
              </a:rPr>
              <a:t>Dupont</a:t>
            </a:r>
            <a:r>
              <a:rPr lang="en-US" dirty="0">
                <a:latin typeface="Berlin Sans FB" panose="020E0602020502020306" pitchFamily="34" charset="0"/>
              </a:rPr>
              <a:t>-Sommer was the first to suggest a connection between “primitive” Christianity and the scrolls.</a:t>
            </a:r>
          </a:p>
          <a:p>
            <a:r>
              <a:rPr lang="en-US" i="1" dirty="0">
                <a:latin typeface="Berlin Sans FB" panose="020E0602020502020306" pitchFamily="34" charset="0"/>
              </a:rPr>
              <a:t>The Galilean Master . . . appears in many respects as an astonishing reincarnation of [the Teacher of Righteousness in the scrolls]. Like the latter, He preached penitence, poverty, humility, love of one's neighbor, chastity. Like him, He prescribed the observance of the law of Moses, the whole Law, but the Law finished and perfected, thanks to His own revelations. Like him, He was the Elect and Messiah of God, the Messiah redeemer of the world. Like him, He was the object of the hostility of the priests.... Like him He was condemned and put to death. Like him He pronounced judgment on Jerusalem, which was taken and destroyed by the Romans for having put Him to death. Like him, at the end of time, He will be the supreme judge. Like him, He founded a Church whose adherents fervently awaited his glorious return.</a:t>
            </a:r>
          </a:p>
          <a:p>
            <a:r>
              <a:rPr lang="en-US" dirty="0">
                <a:latin typeface="Berlin Sans FB" panose="020E0602020502020306" pitchFamily="34" charset="0"/>
              </a:rPr>
              <a:t>Edmund Wilson (1895-1972):  Wrote a series of articles on the scrolls from 1951-1954 as installments in the </a:t>
            </a:r>
            <a:r>
              <a:rPr lang="en-US" i="1" dirty="0">
                <a:latin typeface="Berlin Sans FB" panose="020E0602020502020306" pitchFamily="34" charset="0"/>
              </a:rPr>
              <a:t>New Yorker </a:t>
            </a:r>
            <a:r>
              <a:rPr lang="en-US" dirty="0">
                <a:latin typeface="Berlin Sans FB" panose="020E0602020502020306" pitchFamily="34" charset="0"/>
              </a:rPr>
              <a:t>magazine.</a:t>
            </a:r>
          </a:p>
          <a:p>
            <a:r>
              <a:rPr lang="en-US" i="1" dirty="0">
                <a:latin typeface="Berlin Sans FB" panose="020E0602020502020306" pitchFamily="34" charset="0"/>
              </a:rPr>
              <a:t>The monastery [at Qumran], this structure of stone that endures, between the waters and precipitous cliffs, with its oven and its inkwells, its mill and its cesspool, its constellations of sacred fonts and the unadorned graves of its dead, is perhaps, more than Bethlehem or Nazareth, the cradle of Christianity.</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992360"/>
            <a:ext cx="2209800" cy="276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992360"/>
            <a:ext cx="1638300" cy="272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245" t="4376" r="5511" b="4085"/>
          <a:stretch/>
        </p:blipFill>
        <p:spPr bwMode="auto">
          <a:xfrm>
            <a:off x="2819400" y="3952158"/>
            <a:ext cx="2025170" cy="285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99" y="5029200"/>
            <a:ext cx="2478091" cy="168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5605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anose="03020802060602070202" pitchFamily="66" charset="0"/>
              </a:rPr>
              <a:t>Interpreting Khirbet Qumran</a:t>
            </a:r>
          </a:p>
        </p:txBody>
      </p:sp>
      <p:sp>
        <p:nvSpPr>
          <p:cNvPr id="3" name="Content Placeholder 2"/>
          <p:cNvSpPr>
            <a:spLocks noGrp="1"/>
          </p:cNvSpPr>
          <p:nvPr>
            <p:ph idx="1"/>
          </p:nvPr>
        </p:nvSpPr>
        <p:spPr>
          <a:xfrm>
            <a:off x="76200" y="897089"/>
            <a:ext cx="3190878" cy="2836712"/>
          </a:xfrm>
        </p:spPr>
        <p:txBody>
          <a:bodyPr>
            <a:normAutofit fontScale="47500" lnSpcReduction="20000"/>
          </a:bodyPr>
          <a:lstStyle/>
          <a:p>
            <a:r>
              <a:rPr lang="en-US" b="1" dirty="0">
                <a:latin typeface="Berlin Sans FB" panose="020E0602020502020306" pitchFamily="34" charset="0"/>
              </a:rPr>
              <a:t>An Essene monastery </a:t>
            </a:r>
            <a:r>
              <a:rPr lang="en-US" dirty="0">
                <a:latin typeface="Berlin Sans FB" panose="020E0602020502020306" pitchFamily="34" charset="0"/>
              </a:rPr>
              <a:t>with five ritual pools (</a:t>
            </a:r>
            <a:r>
              <a:rPr lang="en-US" dirty="0" err="1">
                <a:latin typeface="Berlin Sans FB" panose="020E0602020502020306" pitchFamily="34" charset="0"/>
              </a:rPr>
              <a:t>miqva’ot</a:t>
            </a:r>
            <a:r>
              <a:rPr lang="en-US" dirty="0">
                <a:latin typeface="Berlin Sans FB" panose="020E0602020502020306" pitchFamily="34" charset="0"/>
              </a:rPr>
              <a:t>), a scriptorium, ink wells, refectory, an over 1,200 person cemetery with mostly male burials and the testimony of Pliny the Elder.</a:t>
            </a:r>
          </a:p>
          <a:p>
            <a:r>
              <a:rPr lang="en-US" b="1" dirty="0">
                <a:latin typeface="Berlin Sans FB" panose="020E0602020502020306" pitchFamily="34" charset="0"/>
              </a:rPr>
              <a:t>A “Villa </a:t>
            </a:r>
            <a:r>
              <a:rPr lang="en-US" b="1" dirty="0" err="1">
                <a:latin typeface="Berlin Sans FB" panose="020E0602020502020306" pitchFamily="34" charset="0"/>
              </a:rPr>
              <a:t>Rustica</a:t>
            </a:r>
            <a:r>
              <a:rPr lang="en-US" b="1" dirty="0">
                <a:latin typeface="Berlin Sans FB" panose="020E0602020502020306" pitchFamily="34" charset="0"/>
              </a:rPr>
              <a:t>” </a:t>
            </a:r>
            <a:r>
              <a:rPr lang="en-US" dirty="0">
                <a:latin typeface="Berlin Sans FB" panose="020E0602020502020306" pitchFamily="34" charset="0"/>
              </a:rPr>
              <a:t>with luxury goods, a </a:t>
            </a:r>
            <a:r>
              <a:rPr lang="en-US" dirty="0" err="1">
                <a:latin typeface="Berlin Sans FB" panose="020E0602020502020306" pitchFamily="34" charset="0"/>
              </a:rPr>
              <a:t>tricliniuim</a:t>
            </a:r>
            <a:r>
              <a:rPr lang="en-US" dirty="0">
                <a:latin typeface="Berlin Sans FB" panose="020E0602020502020306" pitchFamily="34" charset="0"/>
              </a:rPr>
              <a:t> and ornate column bases</a:t>
            </a:r>
          </a:p>
          <a:p>
            <a:r>
              <a:rPr lang="en-US" b="1" dirty="0">
                <a:latin typeface="Berlin Sans FB" panose="020E0602020502020306" pitchFamily="34" charset="0"/>
              </a:rPr>
              <a:t>A Hasmonean fortress </a:t>
            </a:r>
            <a:r>
              <a:rPr lang="en-US" dirty="0">
                <a:latin typeface="Berlin Sans FB" panose="020E0602020502020306" pitchFamily="34" charset="0"/>
              </a:rPr>
              <a:t>with a tower and glacis and later a Herodian administrative center with over 1,200 coins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61441"/>
            <a:ext cx="3190878" cy="270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0" y="914400"/>
            <a:ext cx="152955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59" y="2992677"/>
            <a:ext cx="1464479" cy="218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078" y="3032065"/>
            <a:ext cx="1426830" cy="211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2410" y="5129528"/>
            <a:ext cx="2676884" cy="164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078" y="897088"/>
            <a:ext cx="1495427" cy="2061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00" y="5238740"/>
            <a:ext cx="2960550" cy="148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9319" y="3509198"/>
            <a:ext cx="2702284" cy="155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9081"/>
          <a:stretch/>
        </p:blipFill>
        <p:spPr bwMode="auto">
          <a:xfrm>
            <a:off x="7994048" y="1828800"/>
            <a:ext cx="1097963" cy="154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32410" y="1853306"/>
            <a:ext cx="1416190" cy="151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94048" y="753904"/>
            <a:ext cx="1085027" cy="102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20864" y="838200"/>
            <a:ext cx="1456403" cy="902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688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8953500"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457200" y="95250"/>
            <a:ext cx="8229600" cy="1047750"/>
          </a:xfrm>
        </p:spPr>
        <p:txBody>
          <a:bodyPr>
            <a:normAutofit fontScale="90000"/>
          </a:bodyPr>
          <a:lstStyle/>
          <a:p>
            <a:r>
              <a:rPr lang="en-US" dirty="0">
                <a:latin typeface="Matura MT Script Capitals" panose="03020802060602070202" pitchFamily="66" charset="0"/>
              </a:rPr>
              <a:t>The Qumran Tower</a:t>
            </a:r>
            <a:br>
              <a:rPr lang="en-US" sz="2200" dirty="0">
                <a:latin typeface="Matura MT Script Capitals" panose="03020802060602070202" pitchFamily="66" charset="0"/>
              </a:rPr>
            </a:br>
            <a:r>
              <a:rPr lang="en-US" sz="2200" dirty="0">
                <a:latin typeface="Berlin Sans FB" panose="020E0602020502020306" pitchFamily="34" charset="0"/>
              </a:rPr>
              <a:t>Robert Cargill:  UCLA</a:t>
            </a:r>
          </a:p>
        </p:txBody>
      </p:sp>
    </p:spTree>
    <p:extLst>
      <p:ext uri="{BB962C8B-B14F-4D97-AF65-F5344CB8AC3E}">
        <p14:creationId xmlns:p14="http://schemas.microsoft.com/office/powerpoint/2010/main" val="4239659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Scrolls</a:t>
            </a:r>
          </a:p>
        </p:txBody>
      </p:sp>
      <p:sp>
        <p:nvSpPr>
          <p:cNvPr id="3" name="Content Placeholder 2"/>
          <p:cNvSpPr>
            <a:spLocks noGrp="1"/>
          </p:cNvSpPr>
          <p:nvPr>
            <p:ph idx="1"/>
          </p:nvPr>
        </p:nvSpPr>
        <p:spPr>
          <a:xfrm>
            <a:off x="0" y="761999"/>
            <a:ext cx="6537070" cy="3429001"/>
          </a:xfrm>
        </p:spPr>
        <p:txBody>
          <a:bodyPr>
            <a:normAutofit fontScale="47500" lnSpcReduction="20000"/>
          </a:bodyPr>
          <a:lstStyle/>
          <a:p>
            <a:r>
              <a:rPr lang="en-US" b="1" dirty="0">
                <a:latin typeface="Berlin Sans FB" panose="020E0602020502020306" pitchFamily="34" charset="0"/>
              </a:rPr>
              <a:t>Biblical books:</a:t>
            </a:r>
            <a:r>
              <a:rPr lang="en-US" dirty="0">
                <a:latin typeface="Berlin Sans FB" panose="020E0602020502020306" pitchFamily="34" charset="0"/>
              </a:rPr>
              <a:t>  All Old Testament books are attested except for Esther (some of them only in a fragment or two)</a:t>
            </a:r>
          </a:p>
          <a:p>
            <a:r>
              <a:rPr lang="en-US" b="1" dirty="0">
                <a:latin typeface="Berlin Sans FB" panose="020E0602020502020306" pitchFamily="34" charset="0"/>
              </a:rPr>
              <a:t>Commentaries, and translations</a:t>
            </a:r>
            <a:r>
              <a:rPr lang="en-US" dirty="0">
                <a:latin typeface="Berlin Sans FB" panose="020E0602020502020306" pitchFamily="34" charset="0"/>
              </a:rPr>
              <a:t>:  Habakkuk scroll, Genesis </a:t>
            </a:r>
            <a:r>
              <a:rPr lang="en-US" dirty="0" err="1">
                <a:latin typeface="Berlin Sans FB" panose="020E0602020502020306" pitchFamily="34" charset="0"/>
              </a:rPr>
              <a:t>Apocryphon</a:t>
            </a:r>
            <a:endParaRPr lang="en-US" dirty="0">
              <a:latin typeface="Berlin Sans FB" panose="020E0602020502020306" pitchFamily="34" charset="0"/>
            </a:endParaRPr>
          </a:p>
          <a:p>
            <a:r>
              <a:rPr lang="en-US" b="1" dirty="0">
                <a:latin typeface="Berlin Sans FB" panose="020E0602020502020306" pitchFamily="34" charset="0"/>
              </a:rPr>
              <a:t>Sectarian literature: </a:t>
            </a:r>
            <a:r>
              <a:rPr lang="en-US" dirty="0">
                <a:latin typeface="Berlin Sans FB" panose="020E0602020502020306" pitchFamily="34" charset="0"/>
              </a:rPr>
              <a:t> Rule of the Community 4QMMT, War Scroll</a:t>
            </a:r>
          </a:p>
          <a:p>
            <a:r>
              <a:rPr lang="en-US" b="1" dirty="0">
                <a:latin typeface="Berlin Sans FB" panose="020E0602020502020306" pitchFamily="34" charset="0"/>
              </a:rPr>
              <a:t>The Copper Scroll:</a:t>
            </a:r>
            <a:r>
              <a:rPr lang="en-US" dirty="0">
                <a:latin typeface="Berlin Sans FB" panose="020E0602020502020306" pitchFamily="34" charset="0"/>
              </a:rPr>
              <a:t>  An inventory of treasure from 63-64 locations around Jerusalem and the Judean Desert.  The treasure weighs in the tons.  The date and purpose of this scroll is widely debated.</a:t>
            </a:r>
          </a:p>
          <a:p>
            <a:r>
              <a:rPr lang="en-US" b="1" dirty="0">
                <a:latin typeface="Berlin Sans FB" panose="020E0602020502020306" pitchFamily="34" charset="0"/>
              </a:rPr>
              <a:t>The Temple Scroll: </a:t>
            </a:r>
            <a:r>
              <a:rPr lang="en-US" dirty="0">
                <a:latin typeface="Berlin Sans FB" panose="020E0602020502020306" pitchFamily="34" charset="0"/>
              </a:rPr>
              <a:t> Longest DSS and the last one recovered:  It describes an idealized Temple that was never built and is written in the form of a revelation from God to Moses reworking biblical texts from Exodus 34 and Deuteronomy 23.  It gives detailed instructions and regulations about sacrifices and practices.  It implies that these instructions of Moses were either lost or overlooked when Solomon built the Temple.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069" y="5181600"/>
            <a:ext cx="2465316" cy="161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3151909" cy="241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954" y="609600"/>
            <a:ext cx="2465315" cy="1368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6467" b="11997"/>
          <a:stretch/>
        </p:blipFill>
        <p:spPr bwMode="auto">
          <a:xfrm>
            <a:off x="6537068" y="2057400"/>
            <a:ext cx="2449184" cy="129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068" y="3453517"/>
            <a:ext cx="2465315" cy="166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308778"/>
            <a:ext cx="2947780" cy="239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40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a:latin typeface="Matura MT Script Capitals" panose="03020802060602070202" pitchFamily="66" charset="0"/>
              </a:rPr>
              <a:t>The Dead Sea Scrolls:  Some Facts</a:t>
            </a:r>
          </a:p>
        </p:txBody>
      </p:sp>
      <p:sp>
        <p:nvSpPr>
          <p:cNvPr id="3" name="Content Placeholder 2"/>
          <p:cNvSpPr>
            <a:spLocks noGrp="1"/>
          </p:cNvSpPr>
          <p:nvPr>
            <p:ph idx="1"/>
          </p:nvPr>
        </p:nvSpPr>
        <p:spPr>
          <a:xfrm>
            <a:off x="76200" y="762000"/>
            <a:ext cx="8991600" cy="5943600"/>
          </a:xfrm>
        </p:spPr>
        <p:txBody>
          <a:bodyPr>
            <a:normAutofit fontScale="92500" lnSpcReduction="20000"/>
          </a:bodyPr>
          <a:lstStyle/>
          <a:p>
            <a:r>
              <a:rPr lang="en-US" dirty="0">
                <a:latin typeface="Berlin Sans FB" panose="020E0602020502020306" pitchFamily="34" charset="0"/>
              </a:rPr>
              <a:t>The Dead Sea Scrolls are the most important and exciting archaeological find relating to the Bible</a:t>
            </a:r>
          </a:p>
          <a:p>
            <a:r>
              <a:rPr lang="en-US" dirty="0">
                <a:latin typeface="Berlin Sans FB" panose="020E0602020502020306" pitchFamily="34" charset="0"/>
              </a:rPr>
              <a:t>The first DSS were probably discovered in late 1946 or early 1947 by Bedouin of the </a:t>
            </a:r>
            <a:r>
              <a:rPr lang="en-US" dirty="0" err="1">
                <a:latin typeface="Berlin Sans FB" panose="020E0602020502020306" pitchFamily="34" charset="0"/>
              </a:rPr>
              <a:t>Ta’amira</a:t>
            </a:r>
            <a:r>
              <a:rPr lang="en-US" dirty="0">
                <a:latin typeface="Berlin Sans FB" panose="020E0602020502020306" pitchFamily="34" charset="0"/>
              </a:rPr>
              <a:t> tribe, but medieval accounts mention scrolls found near Jericho.</a:t>
            </a:r>
          </a:p>
          <a:p>
            <a:r>
              <a:rPr lang="en-US" dirty="0">
                <a:latin typeface="Berlin Sans FB" panose="020E0602020502020306" pitchFamily="34" charset="0"/>
              </a:rPr>
              <a:t>The DSS scrolls originally numbered over 800 different manuscripts.  Only a dozen of these were basically intact scrolls. About 200 of the corpus were biblical books, others were commentaries (</a:t>
            </a:r>
            <a:r>
              <a:rPr lang="en-US" i="1" dirty="0" err="1">
                <a:latin typeface="Berlin Sans FB" panose="020E0602020502020306" pitchFamily="34" charset="0"/>
              </a:rPr>
              <a:t>pesherim</a:t>
            </a:r>
            <a:r>
              <a:rPr lang="en-US" dirty="0">
                <a:latin typeface="Berlin Sans FB" panose="020E0602020502020306" pitchFamily="34" charset="0"/>
              </a:rPr>
              <a:t>), Aramaic translations (</a:t>
            </a:r>
            <a:r>
              <a:rPr lang="en-US" i="1" dirty="0" err="1">
                <a:latin typeface="Berlin Sans FB" panose="020E0602020502020306" pitchFamily="34" charset="0"/>
              </a:rPr>
              <a:t>targums</a:t>
            </a:r>
            <a:r>
              <a:rPr lang="en-US" dirty="0">
                <a:latin typeface="Berlin Sans FB" panose="020E0602020502020306" pitchFamily="34" charset="0"/>
              </a:rPr>
              <a:t>) and sectarian literature.</a:t>
            </a:r>
          </a:p>
          <a:p>
            <a:r>
              <a:rPr lang="en-US" dirty="0">
                <a:latin typeface="Berlin Sans FB" panose="020E0602020502020306" pitchFamily="34" charset="0"/>
              </a:rPr>
              <a:t>The scrolls were inscribed on goat or sheepskin, a few were papyrus and one was copper.</a:t>
            </a:r>
          </a:p>
          <a:p>
            <a:r>
              <a:rPr lang="en-US" dirty="0">
                <a:latin typeface="Berlin Sans FB" panose="020E0602020502020306" pitchFamily="34" charset="0"/>
              </a:rPr>
              <a:t>Despite valiant efforts by archaeologists, most of the scrolls and fragments were found by Bedouin.</a:t>
            </a:r>
          </a:p>
        </p:txBody>
      </p:sp>
    </p:spTree>
    <p:extLst>
      <p:ext uri="{BB962C8B-B14F-4D97-AF65-F5344CB8AC3E}">
        <p14:creationId xmlns:p14="http://schemas.microsoft.com/office/powerpoint/2010/main" val="10746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dirty="0">
                <a:latin typeface="Berlin Sans FB" panose="020E0602020502020306" pitchFamily="34" charset="0"/>
              </a:rPr>
              <a:t>The Importance of the Dead Sea Scrolls</a:t>
            </a:r>
          </a:p>
        </p:txBody>
      </p:sp>
      <p:sp>
        <p:nvSpPr>
          <p:cNvPr id="3" name="Content Placeholder 2"/>
          <p:cNvSpPr>
            <a:spLocks noGrp="1"/>
          </p:cNvSpPr>
          <p:nvPr>
            <p:ph idx="1"/>
          </p:nvPr>
        </p:nvSpPr>
        <p:spPr>
          <a:xfrm>
            <a:off x="152400" y="914400"/>
            <a:ext cx="8915400" cy="5867400"/>
          </a:xfrm>
        </p:spPr>
        <p:txBody>
          <a:bodyPr>
            <a:normAutofit lnSpcReduction="10000"/>
          </a:bodyPr>
          <a:lstStyle/>
          <a:p>
            <a:r>
              <a:rPr lang="en-US" dirty="0">
                <a:latin typeface="Berlin Sans FB" panose="020E0602020502020306" pitchFamily="34" charset="0"/>
              </a:rPr>
              <a:t>The DSS provide copies of biblical books over 1000 years older than the most ancient extant copies to date (as early as 250 B.C.)</a:t>
            </a:r>
          </a:p>
          <a:p>
            <a:r>
              <a:rPr lang="en-US" dirty="0">
                <a:latin typeface="Berlin Sans FB" panose="020E0602020502020306" pitchFamily="34" charset="0"/>
              </a:rPr>
              <a:t>The DSS provide a window into first century B.C.-A.D. Judaism and its beliefs</a:t>
            </a:r>
          </a:p>
          <a:p>
            <a:r>
              <a:rPr lang="en-US" dirty="0">
                <a:latin typeface="Berlin Sans FB" panose="020E0602020502020306" pitchFamily="34" charset="0"/>
              </a:rPr>
              <a:t>The DSS show the importance of the Septuagint in biblical textual research and reveal early Jewish interpretation of Old Testament books</a:t>
            </a:r>
          </a:p>
          <a:p>
            <a:r>
              <a:rPr lang="en-US" dirty="0">
                <a:latin typeface="Berlin Sans FB" panose="020E0602020502020306" pitchFamily="34" charset="0"/>
              </a:rPr>
              <a:t>The DSS overwhelmingly show the amazing preservation of God’s word and disprove attempts to date some OT books (Isaiah and Daniel) late.</a:t>
            </a:r>
          </a:p>
        </p:txBody>
      </p:sp>
    </p:spTree>
    <p:extLst>
      <p:ext uri="{BB962C8B-B14F-4D97-AF65-F5344CB8AC3E}">
        <p14:creationId xmlns:p14="http://schemas.microsoft.com/office/powerpoint/2010/main" val="34015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762000"/>
          </a:xfrm>
        </p:spPr>
        <p:txBody>
          <a:bodyPr/>
          <a:lstStyle/>
          <a:p>
            <a:r>
              <a:rPr lang="en-US" dirty="0">
                <a:latin typeface="Matura MT Script Capitals" panose="03020802060602070202" pitchFamily="66" charset="0"/>
              </a:rPr>
              <a:t>Khirbet Qumran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40" y="2219036"/>
            <a:ext cx="8741833"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40" y="773545"/>
            <a:ext cx="1800397" cy="130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5975" y="773545"/>
            <a:ext cx="2199798" cy="134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773545"/>
            <a:ext cx="22860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2565" y="773545"/>
            <a:ext cx="19050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4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5579"/>
            <a:ext cx="8991600"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762000"/>
          </a:xfrm>
        </p:spPr>
        <p:txBody>
          <a:bodyPr>
            <a:normAutofit/>
          </a:bodyPr>
          <a:lstStyle/>
          <a:p>
            <a:r>
              <a:rPr lang="en-US" sz="2800" dirty="0">
                <a:latin typeface="Matura MT Script Capitals" panose="03020802060602070202" pitchFamily="66" charset="0"/>
              </a:rPr>
              <a:t>Qumran and the Dead Sea from the West</a:t>
            </a:r>
          </a:p>
        </p:txBody>
      </p:sp>
    </p:spTree>
    <p:extLst>
      <p:ext uri="{BB962C8B-B14F-4D97-AF65-F5344CB8AC3E}">
        <p14:creationId xmlns:p14="http://schemas.microsoft.com/office/powerpoint/2010/main" val="398797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Matura MT Script Capitals" panose="03020802060602070202" pitchFamily="66" charset="0"/>
              </a:rPr>
              <a:t>The Site of Qumran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076192"/>
            <a:ext cx="6008733" cy="474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 y="2474235"/>
            <a:ext cx="2895599" cy="432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656017"/>
            <a:ext cx="2667001" cy="1728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4574" b="3635"/>
          <a:stretch/>
        </p:blipFill>
        <p:spPr bwMode="auto">
          <a:xfrm>
            <a:off x="3200400" y="678218"/>
            <a:ext cx="2743440" cy="137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582594"/>
            <a:ext cx="2808333" cy="1408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6506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9107054" cy="761999"/>
          </a:xfrm>
        </p:spPr>
        <p:txBody>
          <a:bodyPr>
            <a:normAutofit/>
          </a:bodyPr>
          <a:lstStyle/>
          <a:p>
            <a:r>
              <a:rPr lang="en-US" sz="3200" dirty="0">
                <a:latin typeface="Berlin Sans FB" panose="020E0602020502020306" pitchFamily="34" charset="0"/>
              </a:rPr>
              <a:t>The Cast of Characters in the Dead Sea Scroll Saga</a:t>
            </a:r>
          </a:p>
        </p:txBody>
      </p:sp>
      <p:sp>
        <p:nvSpPr>
          <p:cNvPr id="4" name="Content Placeholder 3"/>
          <p:cNvSpPr>
            <a:spLocks noGrp="1"/>
          </p:cNvSpPr>
          <p:nvPr>
            <p:ph idx="1"/>
          </p:nvPr>
        </p:nvSpPr>
        <p:spPr>
          <a:xfrm>
            <a:off x="25399" y="685800"/>
            <a:ext cx="3636651" cy="3429000"/>
          </a:xfrm>
        </p:spPr>
        <p:txBody>
          <a:bodyPr>
            <a:normAutofit fontScale="62500" lnSpcReduction="20000"/>
          </a:bodyPr>
          <a:lstStyle/>
          <a:p>
            <a:r>
              <a:rPr lang="nn-NO" dirty="0">
                <a:latin typeface="Berlin Sans FB" panose="020E0602020502020306" pitchFamily="34" charset="0"/>
              </a:rPr>
              <a:t>Muhammad Ahmed al-Hamed; edh-Dhib (born 1931?)</a:t>
            </a:r>
            <a:endParaRPr lang="en-US" dirty="0">
              <a:latin typeface="Berlin Sans FB" panose="020E0602020502020306" pitchFamily="34" charset="0"/>
            </a:endParaRPr>
          </a:p>
          <a:p>
            <a:r>
              <a:rPr lang="en-US" dirty="0">
                <a:latin typeface="Berlin Sans FB" panose="020E0602020502020306" pitchFamily="34" charset="0"/>
              </a:rPr>
              <a:t>Khalil </a:t>
            </a:r>
            <a:r>
              <a:rPr lang="en-US" dirty="0" err="1">
                <a:latin typeface="Berlin Sans FB" panose="020E0602020502020306" pitchFamily="34" charset="0"/>
              </a:rPr>
              <a:t>Eskander</a:t>
            </a:r>
            <a:r>
              <a:rPr lang="en-US" dirty="0">
                <a:latin typeface="Berlin Sans FB" panose="020E0602020502020306" pitchFamily="34" charset="0"/>
              </a:rPr>
              <a:t> </a:t>
            </a:r>
            <a:r>
              <a:rPr lang="en-US" dirty="0" err="1">
                <a:latin typeface="Berlin Sans FB" panose="020E0602020502020306" pitchFamily="34" charset="0"/>
              </a:rPr>
              <a:t>Shahin</a:t>
            </a:r>
            <a:r>
              <a:rPr lang="en-US" dirty="0">
                <a:latin typeface="Berlin Sans FB" panose="020E0602020502020306" pitchFamily="34" charset="0"/>
              </a:rPr>
              <a:t>; </a:t>
            </a:r>
            <a:r>
              <a:rPr lang="en-US" dirty="0" err="1">
                <a:latin typeface="Berlin Sans FB" panose="020E0602020502020306" pitchFamily="34" charset="0"/>
              </a:rPr>
              <a:t>Kando</a:t>
            </a:r>
            <a:r>
              <a:rPr lang="en-US" dirty="0">
                <a:latin typeface="Berlin Sans FB" panose="020E0602020502020306" pitchFamily="34" charset="0"/>
              </a:rPr>
              <a:t> ( c. 1910-1993)</a:t>
            </a:r>
          </a:p>
          <a:p>
            <a:r>
              <a:rPr lang="en-US" dirty="0">
                <a:latin typeface="Berlin Sans FB" panose="020E0602020502020306" pitchFamily="34" charset="0"/>
              </a:rPr>
              <a:t>Athanasius </a:t>
            </a:r>
            <a:r>
              <a:rPr lang="en-US" dirty="0" err="1">
                <a:latin typeface="Berlin Sans FB" panose="020E0602020502020306" pitchFamily="34" charset="0"/>
              </a:rPr>
              <a:t>Yeshu</a:t>
            </a:r>
            <a:r>
              <a:rPr lang="en-US" dirty="0">
                <a:latin typeface="Berlin Sans FB" panose="020E0602020502020306" pitchFamily="34" charset="0"/>
              </a:rPr>
              <a:t>` Samuel (1909-1995)</a:t>
            </a:r>
          </a:p>
          <a:p>
            <a:r>
              <a:rPr lang="en-US" dirty="0">
                <a:latin typeface="Berlin Sans FB" panose="020E0602020502020306" pitchFamily="34" charset="0"/>
              </a:rPr>
              <a:t>John C. Trever (1915-2006)</a:t>
            </a:r>
          </a:p>
          <a:p>
            <a:r>
              <a:rPr lang="en-US" dirty="0">
                <a:latin typeface="Berlin Sans FB" panose="020E0602020502020306" pitchFamily="34" charset="0"/>
              </a:rPr>
              <a:t>Eliezer L. </a:t>
            </a:r>
            <a:r>
              <a:rPr lang="en-US" dirty="0" err="1">
                <a:latin typeface="Berlin Sans FB" panose="020E0602020502020306" pitchFamily="34" charset="0"/>
              </a:rPr>
              <a:t>Sukenik</a:t>
            </a:r>
            <a:r>
              <a:rPr lang="en-US" dirty="0">
                <a:latin typeface="Berlin Sans FB" panose="020E0602020502020306" pitchFamily="34" charset="0"/>
              </a:rPr>
              <a:t> (1889-1953)</a:t>
            </a:r>
          </a:p>
          <a:p>
            <a:r>
              <a:rPr lang="en-US" dirty="0">
                <a:latin typeface="Berlin Sans FB" panose="020E0602020502020306" pitchFamily="34" charset="0"/>
              </a:rPr>
              <a:t>Roland de Vaux (1903-1971)</a:t>
            </a:r>
          </a:p>
          <a:p>
            <a:r>
              <a:rPr lang="en-US" dirty="0">
                <a:latin typeface="Berlin Sans FB" panose="020E0602020502020306" pitchFamily="34" charset="0"/>
              </a:rPr>
              <a:t>G. </a:t>
            </a:r>
            <a:r>
              <a:rPr lang="en-US" dirty="0" err="1">
                <a:latin typeface="Berlin Sans FB" panose="020E0602020502020306" pitchFamily="34" charset="0"/>
              </a:rPr>
              <a:t>Lankester</a:t>
            </a:r>
            <a:r>
              <a:rPr lang="en-US" dirty="0">
                <a:latin typeface="Berlin Sans FB" panose="020E0602020502020306" pitchFamily="34" charset="0"/>
              </a:rPr>
              <a:t> Harding (1901-1979)</a:t>
            </a:r>
          </a:p>
          <a:p>
            <a:endParaRPr lang="en-US" dirty="0">
              <a:latin typeface="Berlin Sans FB" panose="020E0602020502020306"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234" y="694441"/>
            <a:ext cx="3124200" cy="1723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234" y="2439369"/>
            <a:ext cx="3165968" cy="2132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694441"/>
            <a:ext cx="2162617" cy="17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1258"/>
          <a:stretch/>
        </p:blipFill>
        <p:spPr bwMode="auto">
          <a:xfrm>
            <a:off x="6896222" y="2514600"/>
            <a:ext cx="2221854"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698" r="25909"/>
          <a:stretch/>
        </p:blipFill>
        <p:spPr bwMode="auto">
          <a:xfrm>
            <a:off x="3717470" y="4617750"/>
            <a:ext cx="2226130" cy="211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9728" r="8631"/>
          <a:stretch/>
        </p:blipFill>
        <p:spPr bwMode="auto">
          <a:xfrm>
            <a:off x="7572817" y="4343400"/>
            <a:ext cx="15240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r="16343"/>
          <a:stretch/>
        </p:blipFill>
        <p:spPr bwMode="auto">
          <a:xfrm flipH="1">
            <a:off x="1911531" y="4114800"/>
            <a:ext cx="1750520" cy="261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99" y="4114800"/>
            <a:ext cx="1760471" cy="265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269" r="12557"/>
          <a:stretch/>
        </p:blipFill>
        <p:spPr bwMode="auto">
          <a:xfrm>
            <a:off x="6019800" y="4572526"/>
            <a:ext cx="1464697" cy="217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832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4876800" cy="1600200"/>
          </a:xfrm>
        </p:spPr>
        <p:txBody>
          <a:bodyPr>
            <a:normAutofit/>
          </a:bodyPr>
          <a:lstStyle/>
          <a:p>
            <a:r>
              <a:rPr lang="en-US" sz="3600" dirty="0">
                <a:latin typeface="Berlin Sans FB" panose="020E0602020502020306" pitchFamily="34" charset="0"/>
              </a:rPr>
              <a:t>The Amazing Historical Significance of the Scrolls </a:t>
            </a:r>
          </a:p>
        </p:txBody>
      </p:sp>
      <p:sp>
        <p:nvSpPr>
          <p:cNvPr id="3" name="Content Placeholder 2"/>
          <p:cNvSpPr>
            <a:spLocks noGrp="1"/>
          </p:cNvSpPr>
          <p:nvPr>
            <p:ph idx="1"/>
          </p:nvPr>
        </p:nvSpPr>
        <p:spPr>
          <a:xfrm>
            <a:off x="152400" y="1600199"/>
            <a:ext cx="4876800" cy="5114925"/>
          </a:xfrm>
        </p:spPr>
        <p:txBody>
          <a:bodyPr>
            <a:normAutofit fontScale="85000" lnSpcReduction="10000"/>
          </a:bodyPr>
          <a:lstStyle/>
          <a:p>
            <a:pPr marL="0" indent="0">
              <a:buNone/>
            </a:pPr>
            <a:r>
              <a:rPr lang="en-US" dirty="0">
                <a:latin typeface="Berlin Sans FB" panose="020E0602020502020306" pitchFamily="34" charset="0"/>
              </a:rPr>
              <a:t>“My hands shook as I started to unwrap one of them. I read a few sentences. It was written in beautiful biblical Hebrew. The language was like that of the Psalms, but the text was unknown to me. I looked and looked, and I suddenly had the feeling that I was privileged by destiny to gaze upon a Hebrew Scroll which had not been read for more than 2,000 years.”</a:t>
            </a:r>
          </a:p>
          <a:p>
            <a:pPr marL="0" indent="0">
              <a:buNone/>
            </a:pPr>
            <a:r>
              <a:rPr lang="en-US" dirty="0">
                <a:latin typeface="Berlin Sans FB" panose="020E0602020502020306" pitchFamily="34" charset="0"/>
              </a:rPr>
              <a:t>-Eliezer </a:t>
            </a:r>
            <a:r>
              <a:rPr lang="en-US" dirty="0" err="1">
                <a:latin typeface="Berlin Sans FB" panose="020E0602020502020306" pitchFamily="34" charset="0"/>
              </a:rPr>
              <a:t>Sukenik</a:t>
            </a:r>
            <a:endParaRPr lang="en-US" dirty="0">
              <a:latin typeface="Berlin Sans FB" panose="020E0602020502020306"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85800"/>
            <a:ext cx="3819525"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10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Berlin Sans FB" panose="020E0602020502020306" pitchFamily="34" charset="0"/>
              </a:rPr>
              <a:t>The Original DSS Publication Team</a:t>
            </a:r>
          </a:p>
        </p:txBody>
      </p:sp>
      <p:sp>
        <p:nvSpPr>
          <p:cNvPr id="3" name="Content Placeholder 2"/>
          <p:cNvSpPr>
            <a:spLocks noGrp="1"/>
          </p:cNvSpPr>
          <p:nvPr>
            <p:ph idx="1"/>
          </p:nvPr>
        </p:nvSpPr>
        <p:spPr>
          <a:xfrm>
            <a:off x="152400" y="838199"/>
            <a:ext cx="3352800" cy="2084837"/>
          </a:xfrm>
        </p:spPr>
        <p:txBody>
          <a:bodyPr>
            <a:normAutofit fontScale="40000" lnSpcReduction="20000"/>
          </a:bodyPr>
          <a:lstStyle/>
          <a:p>
            <a:pPr marL="0" indent="0">
              <a:buNone/>
            </a:pPr>
            <a:r>
              <a:rPr lang="en-US" dirty="0">
                <a:latin typeface="Berlin Sans FB" panose="020E0602020502020306" pitchFamily="34" charset="0"/>
              </a:rPr>
              <a:t>John Marco Allegro (1923-1988; England; Atheist)</a:t>
            </a:r>
          </a:p>
          <a:p>
            <a:pPr marL="0" indent="0">
              <a:buNone/>
            </a:pPr>
            <a:r>
              <a:rPr lang="en-US" dirty="0">
                <a:latin typeface="Berlin Sans FB" panose="020E0602020502020306" pitchFamily="34" charset="0"/>
              </a:rPr>
              <a:t>Frank Moore Cross (1921-2012; United States; Protestant)</a:t>
            </a:r>
          </a:p>
          <a:p>
            <a:pPr marL="0" indent="0">
              <a:buNone/>
            </a:pPr>
            <a:r>
              <a:rPr lang="en-US" dirty="0" err="1">
                <a:latin typeface="Berlin Sans FB" panose="020E0602020502020306" pitchFamily="34" charset="0"/>
              </a:rPr>
              <a:t>Jozef</a:t>
            </a:r>
            <a:r>
              <a:rPr lang="en-US" dirty="0">
                <a:latin typeface="Berlin Sans FB" panose="020E0602020502020306" pitchFamily="34" charset="0"/>
              </a:rPr>
              <a:t> </a:t>
            </a:r>
            <a:r>
              <a:rPr lang="en-US" dirty="0" err="1">
                <a:latin typeface="Berlin Sans FB" panose="020E0602020502020306" pitchFamily="34" charset="0"/>
              </a:rPr>
              <a:t>Milik</a:t>
            </a:r>
            <a:r>
              <a:rPr lang="en-US" dirty="0">
                <a:latin typeface="Berlin Sans FB" panose="020E0602020502020306" pitchFamily="34" charset="0"/>
              </a:rPr>
              <a:t> (1922-2006; Poland; Catholic)</a:t>
            </a:r>
          </a:p>
          <a:p>
            <a:pPr marL="0" indent="0">
              <a:buNone/>
            </a:pPr>
            <a:r>
              <a:rPr lang="en-US" dirty="0">
                <a:latin typeface="Berlin Sans FB" panose="020E0602020502020306" pitchFamily="34" charset="0"/>
              </a:rPr>
              <a:t>Patrick </a:t>
            </a:r>
            <a:r>
              <a:rPr lang="en-US" dirty="0" err="1">
                <a:latin typeface="Berlin Sans FB" panose="020E0602020502020306" pitchFamily="34" charset="0"/>
              </a:rPr>
              <a:t>Skehan</a:t>
            </a:r>
            <a:r>
              <a:rPr lang="en-US" dirty="0">
                <a:latin typeface="Berlin Sans FB" panose="020E0602020502020306" pitchFamily="34" charset="0"/>
              </a:rPr>
              <a:t> (1909-1980; United States; Catholic)</a:t>
            </a:r>
          </a:p>
          <a:p>
            <a:pPr marL="0" indent="0">
              <a:buNone/>
            </a:pPr>
            <a:r>
              <a:rPr lang="en-US" dirty="0">
                <a:latin typeface="Berlin Sans FB" panose="020E0602020502020306" pitchFamily="34" charset="0"/>
              </a:rPr>
              <a:t>Jean </a:t>
            </a:r>
            <a:r>
              <a:rPr lang="en-US" dirty="0" err="1">
                <a:latin typeface="Berlin Sans FB" panose="020E0602020502020306" pitchFamily="34" charset="0"/>
              </a:rPr>
              <a:t>Starcky</a:t>
            </a:r>
            <a:r>
              <a:rPr lang="en-US" dirty="0">
                <a:latin typeface="Berlin Sans FB" panose="020E0602020502020306" pitchFamily="34" charset="0"/>
              </a:rPr>
              <a:t> (1909-1988; France; Catholic)</a:t>
            </a:r>
          </a:p>
          <a:p>
            <a:pPr marL="0" indent="0">
              <a:buNone/>
            </a:pPr>
            <a:r>
              <a:rPr lang="en-US" dirty="0">
                <a:latin typeface="Berlin Sans FB" panose="020E0602020502020306" pitchFamily="34" charset="0"/>
              </a:rPr>
              <a:t>John </a:t>
            </a:r>
            <a:r>
              <a:rPr lang="en-US" dirty="0" err="1">
                <a:latin typeface="Berlin Sans FB" panose="020E0602020502020306" pitchFamily="34" charset="0"/>
              </a:rPr>
              <a:t>Strugnell</a:t>
            </a:r>
            <a:r>
              <a:rPr lang="en-US" dirty="0">
                <a:latin typeface="Berlin Sans FB" panose="020E0602020502020306" pitchFamily="34" charset="0"/>
              </a:rPr>
              <a:t> (1930-2007; England; Protestant, later Catholic)</a:t>
            </a:r>
          </a:p>
          <a:p>
            <a:pPr marL="0" indent="0">
              <a:buNone/>
            </a:pPr>
            <a:r>
              <a:rPr lang="en-US" dirty="0">
                <a:latin typeface="Berlin Sans FB" panose="020E0602020502020306" pitchFamily="34" charset="0"/>
              </a:rPr>
              <a:t>Roland de Vaux (1903-1971; France; Catholic)</a:t>
            </a:r>
          </a:p>
        </p:txBody>
      </p:sp>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2199" t="-804" r="1411" b="804"/>
          <a:stretch/>
        </p:blipFill>
        <p:spPr bwMode="auto">
          <a:xfrm>
            <a:off x="6197600" y="2889404"/>
            <a:ext cx="1414459" cy="24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5327" t="-1" b="15523"/>
          <a:stretch/>
        </p:blipFill>
        <p:spPr bwMode="auto">
          <a:xfrm>
            <a:off x="4343400" y="2889404"/>
            <a:ext cx="1742064" cy="24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r="20635"/>
          <a:stretch/>
        </p:blipFill>
        <p:spPr bwMode="auto">
          <a:xfrm>
            <a:off x="7659399" y="2889404"/>
            <a:ext cx="1447656" cy="249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3892" b="2004"/>
          <a:stretch/>
        </p:blipFill>
        <p:spPr bwMode="auto">
          <a:xfrm>
            <a:off x="2085109" y="2925346"/>
            <a:ext cx="2192337" cy="2458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2087" b="2232"/>
          <a:stretch/>
        </p:blipFill>
        <p:spPr bwMode="auto">
          <a:xfrm>
            <a:off x="3505200" y="757383"/>
            <a:ext cx="2867025" cy="205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b="15701"/>
          <a:stretch/>
        </p:blipFill>
        <p:spPr bwMode="auto">
          <a:xfrm>
            <a:off x="119586" y="2923036"/>
            <a:ext cx="1879912" cy="246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8548" y="778165"/>
            <a:ext cx="2609252" cy="203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7450" y="5429301"/>
            <a:ext cx="1981200" cy="137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2215" y="5409060"/>
            <a:ext cx="1814656" cy="138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5420058"/>
            <a:ext cx="216217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5" name="Picture 15"/>
          <p:cNvPicPr>
            <a:picLocks noChangeAspect="1" noChangeArrowheads="1"/>
          </p:cNvPicPr>
          <p:nvPr/>
        </p:nvPicPr>
        <p:blipFill rotWithShape="1">
          <a:blip r:embed="rId12">
            <a:extLst>
              <a:ext uri="{28A0092B-C50C-407E-A947-70E740481C1C}">
                <a14:useLocalDpi xmlns:a14="http://schemas.microsoft.com/office/drawing/2010/main" val="0"/>
              </a:ext>
            </a:extLst>
          </a:blip>
          <a:srcRect t="43797"/>
          <a:stretch/>
        </p:blipFill>
        <p:spPr bwMode="auto">
          <a:xfrm>
            <a:off x="119586" y="5420058"/>
            <a:ext cx="2185264" cy="1360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725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TotalTime>
  <Words>1318</Words>
  <Application>Microsoft Office PowerPoint</Application>
  <PresentationFormat>On-screen Show (4:3)</PresentationFormat>
  <Paragraphs>64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Berlin Sans FB</vt:lpstr>
      <vt:lpstr>Calibri</vt:lpstr>
      <vt:lpstr>Matura MT Script Capitals</vt:lpstr>
      <vt:lpstr>Office Theme</vt:lpstr>
      <vt:lpstr>Archaeology and the Dead Sea Scrolls</vt:lpstr>
      <vt:lpstr>The Dead Sea Scrolls:  Some Facts</vt:lpstr>
      <vt:lpstr>The Importance of the Dead Sea Scrolls</vt:lpstr>
      <vt:lpstr>Khirbet Qumran</vt:lpstr>
      <vt:lpstr>Qumran and the Dead Sea from the West</vt:lpstr>
      <vt:lpstr>The Site of Qumran</vt:lpstr>
      <vt:lpstr>The Cast of Characters in the Dead Sea Scroll Saga</vt:lpstr>
      <vt:lpstr>The Amazing Historical Significance of the Scrolls </vt:lpstr>
      <vt:lpstr>The Original DSS Publication Team</vt:lpstr>
      <vt:lpstr>Solomon Schechter (1847-1915)</vt:lpstr>
      <vt:lpstr>Acquiring the Scrolls</vt:lpstr>
      <vt:lpstr>The Scroll Jars and Pottery</vt:lpstr>
      <vt:lpstr>Questions about the Dead Sea Scrolls</vt:lpstr>
      <vt:lpstr>The Essenes</vt:lpstr>
      <vt:lpstr>Christian Connections?</vt:lpstr>
      <vt:lpstr>Interpreting Khirbet Qumran</vt:lpstr>
      <vt:lpstr>The Qumran Tower Robert Cargill:  UCLA</vt:lpstr>
      <vt:lpstr>The Scrolls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Archaeology and the Dead Sea Scrolls</dc:title>
  <dc:creator>Hudon, Jeffrey</dc:creator>
  <cp:lastModifiedBy>Jeff Hudon</cp:lastModifiedBy>
  <cp:revision>41</cp:revision>
  <dcterms:created xsi:type="dcterms:W3CDTF">2015-11-30T13:49:06Z</dcterms:created>
  <dcterms:modified xsi:type="dcterms:W3CDTF">2023-08-13T21:56:51Z</dcterms:modified>
</cp:coreProperties>
</file>