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5" r:id="rId3"/>
    <p:sldId id="268" r:id="rId4"/>
    <p:sldId id="285" r:id="rId5"/>
    <p:sldId id="284" r:id="rId6"/>
    <p:sldId id="256" r:id="rId7"/>
    <p:sldId id="277" r:id="rId8"/>
    <p:sldId id="257" r:id="rId9"/>
    <p:sldId id="258" r:id="rId10"/>
    <p:sldId id="269" r:id="rId11"/>
    <p:sldId id="281" r:id="rId12"/>
    <p:sldId id="260" r:id="rId13"/>
    <p:sldId id="264" r:id="rId14"/>
    <p:sldId id="265" r:id="rId15"/>
    <p:sldId id="266" r:id="rId16"/>
    <p:sldId id="261" r:id="rId17"/>
    <p:sldId id="259" r:id="rId18"/>
    <p:sldId id="263" r:id="rId19"/>
    <p:sldId id="262" r:id="rId20"/>
    <p:sldId id="273" r:id="rId21"/>
    <p:sldId id="283" r:id="rId22"/>
    <p:sldId id="267" r:id="rId23"/>
    <p:sldId id="271" r:id="rId24"/>
    <p:sldId id="287" r:id="rId25"/>
    <p:sldId id="279" r:id="rId26"/>
    <p:sldId id="274" r:id="rId27"/>
    <p:sldId id="272" r:id="rId28"/>
    <p:sldId id="276" r:id="rId29"/>
    <p:sldId id="270" r:id="rId30"/>
    <p:sldId id="280"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1"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4D7149-0812-4F65-9601-19C588A7D512}"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08411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03964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387766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7E873-8CD1-4E82-97F2-9F093003B9E9}"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750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28402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7E873-8CD1-4E82-97F2-9F093003B9E9}"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485365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7E873-8CD1-4E82-97F2-9F093003B9E9}"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08907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7E873-8CD1-4E82-97F2-9F093003B9E9}" type="datetimeFigureOut">
              <a:rPr lang="en-US" smtClean="0"/>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54211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7E873-8CD1-4E82-97F2-9F093003B9E9}" type="datetimeFigureOut">
              <a:rPr lang="en-US" smtClean="0"/>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02626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7E873-8CD1-4E82-97F2-9F093003B9E9}" type="datetimeFigureOut">
              <a:rPr lang="en-US" smtClean="0"/>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11697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7E873-8CD1-4E82-97F2-9F093003B9E9}"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223132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4D7149-0812-4F65-9601-19C588A7D512}"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43952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7E873-8CD1-4E82-97F2-9F093003B9E9}"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1672974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423644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E873-8CD1-4E82-97F2-9F093003B9E9}"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A14E6-D5D1-4627-92E3-06EF51BDF9A6}" type="slidenum">
              <a:rPr lang="en-US" smtClean="0"/>
              <a:t>‹#›</a:t>
            </a:fld>
            <a:endParaRPr lang="en-US"/>
          </a:p>
        </p:txBody>
      </p:sp>
    </p:spTree>
    <p:extLst>
      <p:ext uri="{BB962C8B-B14F-4D97-AF65-F5344CB8AC3E}">
        <p14:creationId xmlns:p14="http://schemas.microsoft.com/office/powerpoint/2010/main" val="31261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D7149-0812-4F65-9601-19C588A7D512}" type="datetimeFigureOut">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389659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D7149-0812-4F65-9601-19C588A7D512}"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413539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D7149-0812-4F65-9601-19C588A7D512}" type="datetimeFigureOut">
              <a:rPr lang="en-US" smtClean="0"/>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31145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4D7149-0812-4F65-9601-19C588A7D512}" type="datetimeFigureOut">
              <a:rPr lang="en-US" smtClean="0"/>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14254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D7149-0812-4F65-9601-19C588A7D512}" type="datetimeFigureOut">
              <a:rPr lang="en-US" smtClean="0"/>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278797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4D7149-0812-4F65-9601-19C588A7D512}"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140053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4D7149-0812-4F65-9601-19C588A7D512}" type="datetimeFigureOut">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CB8E9-13C5-40BB-95EA-E39467355177}" type="slidenum">
              <a:rPr lang="en-US" smtClean="0"/>
              <a:t>‹#›</a:t>
            </a:fld>
            <a:endParaRPr lang="en-US"/>
          </a:p>
        </p:txBody>
      </p:sp>
    </p:spTree>
    <p:extLst>
      <p:ext uri="{BB962C8B-B14F-4D97-AF65-F5344CB8AC3E}">
        <p14:creationId xmlns:p14="http://schemas.microsoft.com/office/powerpoint/2010/main" val="90529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D7149-0812-4F65-9601-19C588A7D512}" type="datetimeFigureOut">
              <a:rPr lang="en-US" smtClean="0"/>
              <a:t>8/12/2023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CB8E9-13C5-40BB-95EA-E39467355177}" type="slidenum">
              <a:rPr lang="en-US" smtClean="0"/>
              <a:t>‹#›</a:t>
            </a:fld>
            <a:endParaRPr lang="en-US"/>
          </a:p>
        </p:txBody>
      </p:sp>
    </p:spTree>
    <p:extLst>
      <p:ext uri="{BB962C8B-B14F-4D97-AF65-F5344CB8AC3E}">
        <p14:creationId xmlns:p14="http://schemas.microsoft.com/office/powerpoint/2010/main" val="152270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7E873-8CD1-4E82-97F2-9F093003B9E9}" type="datetimeFigureOut">
              <a:rPr lang="en-US" smtClean="0"/>
              <a:t>8/12/2023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A14E6-D5D1-4627-92E3-06EF51BDF9A6}" type="slidenum">
              <a:rPr lang="en-US" smtClean="0"/>
              <a:t>‹#›</a:t>
            </a:fld>
            <a:endParaRPr lang="en-US"/>
          </a:p>
        </p:txBody>
      </p:sp>
    </p:spTree>
    <p:extLst>
      <p:ext uri="{BB962C8B-B14F-4D97-AF65-F5344CB8AC3E}">
        <p14:creationId xmlns:p14="http://schemas.microsoft.com/office/powerpoint/2010/main" val="1570303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hephelah"/>
          <p:cNvPicPr>
            <a:picLocks noChangeAspect="1" noChangeArrowheads="1"/>
          </p:cNvPicPr>
          <p:nvPr/>
        </p:nvPicPr>
        <p:blipFill rotWithShape="1">
          <a:blip r:embed="rId2">
            <a:extLst>
              <a:ext uri="{28A0092B-C50C-407E-A947-70E740481C1C}">
                <a14:useLocalDpi xmlns:a14="http://schemas.microsoft.com/office/drawing/2010/main" val="0"/>
              </a:ext>
            </a:extLst>
          </a:blip>
          <a:srcRect t="-1" b="25037"/>
          <a:stretch/>
        </p:blipFill>
        <p:spPr bwMode="auto">
          <a:xfrm>
            <a:off x="0" y="0"/>
            <a:ext cx="12236621" cy="68538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0"/>
            <a:ext cx="12236621" cy="4077730"/>
          </a:xfrm>
        </p:spPr>
        <p:txBody>
          <a:bodyPr>
            <a:normAutofit/>
          </a:bodyPr>
          <a:lstStyle/>
          <a:p>
            <a:pPr algn="ctr"/>
            <a:r>
              <a:rPr lang="en-US" sz="5400" dirty="0">
                <a:latin typeface="Berlin Sans FB" panose="020E0602020502020306" pitchFamily="34" charset="0"/>
              </a:rPr>
              <a:t>A Footnote to Biblical History:  Archaeology and the Reign of Uzziah</a:t>
            </a:r>
            <a:br>
              <a:rPr lang="en-US" sz="5400" dirty="0">
                <a:latin typeface="Berlin Sans FB" panose="020E0602020502020306" pitchFamily="34" charset="0"/>
              </a:rPr>
            </a:br>
            <a:br>
              <a:rPr lang="en-US" sz="1400" dirty="0">
                <a:latin typeface="Berlin Sans FB" panose="020E0602020502020306" pitchFamily="34" charset="0"/>
              </a:rPr>
            </a:br>
            <a:r>
              <a:rPr lang="en-US" sz="1400" dirty="0">
                <a:latin typeface="Berlin Sans FB" panose="020E0602020502020306" pitchFamily="34" charset="0"/>
              </a:rPr>
              <a:t>Jeffrey P. Hudon, Ph.D.</a:t>
            </a:r>
            <a:br>
              <a:rPr lang="en-US" sz="1400" dirty="0">
                <a:latin typeface="Berlin Sans FB" panose="020E0602020502020306" pitchFamily="34" charset="0"/>
              </a:rPr>
            </a:br>
            <a:br>
              <a:rPr lang="en-US" sz="1400" dirty="0">
                <a:latin typeface="Berlin Sans FB" panose="020E0602020502020306" pitchFamily="34" charset="0"/>
              </a:rPr>
            </a:br>
            <a:r>
              <a:rPr lang="en-US" sz="800" b="0" i="0" dirty="0">
                <a:solidFill>
                  <a:srgbClr val="000000"/>
                </a:solidFill>
                <a:effectLst/>
                <a:latin typeface="Calibri" panose="020F0502020204030204" pitchFamily="34" charset="0"/>
              </a:rPr>
              <a:t>Biblicalelearning.org</a:t>
            </a:r>
            <a:br>
              <a:rPr lang="en-US" sz="1400" dirty="0">
                <a:latin typeface="Berlin Sans FB" panose="020E0602020502020306" pitchFamily="34" charset="0"/>
              </a:rPr>
            </a:br>
            <a:br>
              <a:rPr lang="en-US" sz="1200" dirty="0">
                <a:latin typeface="Berlin Sans FB" panose="020E0602020502020306" pitchFamily="34" charset="0"/>
              </a:rPr>
            </a:br>
            <a:endParaRPr lang="en-US" sz="1200" dirty="0">
              <a:latin typeface="Berlin Sans FB" panose="020E0602020502020306" pitchFamily="34" charset="0"/>
            </a:endParaRPr>
          </a:p>
        </p:txBody>
      </p:sp>
      <p:sp>
        <p:nvSpPr>
          <p:cNvPr id="5" name="Content Placeholder 4"/>
          <p:cNvSpPr>
            <a:spLocks noGrp="1"/>
          </p:cNvSpPr>
          <p:nvPr>
            <p:ph idx="1"/>
          </p:nvPr>
        </p:nvSpPr>
        <p:spPr>
          <a:xfrm>
            <a:off x="197708" y="5824151"/>
            <a:ext cx="11887200" cy="947351"/>
          </a:xfrm>
        </p:spPr>
        <p:txBody>
          <a:bodyPr>
            <a:normAutofit fontScale="55000" lnSpcReduction="20000"/>
          </a:bodyPr>
          <a:lstStyle/>
          <a:p>
            <a:pPr marL="0" indent="0">
              <a:buNone/>
            </a:pPr>
            <a:r>
              <a:rPr lang="en-US" dirty="0">
                <a:solidFill>
                  <a:schemeClr val="bg1"/>
                </a:solidFill>
                <a:latin typeface="Berlin Sans FB" panose="020E0602020502020306" pitchFamily="34" charset="0"/>
              </a:rPr>
              <a:t>Similar to his theological treatment of Judah’s other monarchs, </a:t>
            </a:r>
            <a:r>
              <a:rPr lang="en-US" dirty="0" err="1">
                <a:solidFill>
                  <a:schemeClr val="bg1"/>
                </a:solidFill>
                <a:latin typeface="Berlin Sans FB" panose="020E0602020502020306" pitchFamily="34" charset="0"/>
              </a:rPr>
              <a:t>Chr’s</a:t>
            </a:r>
            <a:r>
              <a:rPr lang="en-US" dirty="0">
                <a:solidFill>
                  <a:schemeClr val="bg1"/>
                </a:solidFill>
                <a:latin typeface="Berlin Sans FB" panose="020E0602020502020306" pitchFamily="34" charset="0"/>
              </a:rPr>
              <a:t> account of Uzziah includes important additional information omitted in the parallel biblical treatment of this powerful eighth century BC king (2 Kgs 14:21-15:6).  This paper will closely examine </a:t>
            </a:r>
            <a:r>
              <a:rPr lang="en-US" dirty="0" err="1">
                <a:solidFill>
                  <a:schemeClr val="bg1"/>
                </a:solidFill>
                <a:latin typeface="Berlin Sans FB" panose="020E0602020502020306" pitchFamily="34" charset="0"/>
              </a:rPr>
              <a:t>Chr’s</a:t>
            </a:r>
            <a:r>
              <a:rPr lang="en-US" dirty="0">
                <a:solidFill>
                  <a:schemeClr val="bg1"/>
                </a:solidFill>
                <a:latin typeface="Berlin Sans FB" panose="020E0602020502020306" pitchFamily="34" charset="0"/>
              </a:rPr>
              <a:t> supplemental data and argue, based upon biblical, historical and archaeological evidence, that </a:t>
            </a:r>
            <a:r>
              <a:rPr lang="en-US" dirty="0" err="1">
                <a:solidFill>
                  <a:schemeClr val="bg1"/>
                </a:solidFill>
                <a:latin typeface="Berlin Sans FB" panose="020E0602020502020306" pitchFamily="34" charset="0"/>
              </a:rPr>
              <a:t>Chr</a:t>
            </a:r>
            <a:r>
              <a:rPr lang="en-US" dirty="0">
                <a:solidFill>
                  <a:schemeClr val="bg1"/>
                </a:solidFill>
                <a:latin typeface="Berlin Sans FB" panose="020E0602020502020306" pitchFamily="34" charset="0"/>
              </a:rPr>
              <a:t> utilized early and annalistic sources in his account.  The various historical details </a:t>
            </a:r>
            <a:r>
              <a:rPr lang="en-US" dirty="0" err="1">
                <a:solidFill>
                  <a:schemeClr val="bg1"/>
                </a:solidFill>
                <a:latin typeface="Berlin Sans FB" panose="020E0602020502020306" pitchFamily="34" charset="0"/>
              </a:rPr>
              <a:t>Chr</a:t>
            </a:r>
            <a:r>
              <a:rPr lang="en-US" dirty="0">
                <a:solidFill>
                  <a:schemeClr val="bg1"/>
                </a:solidFill>
                <a:latin typeface="Berlin Sans FB" panose="020E0602020502020306" pitchFamily="34" charset="0"/>
              </a:rPr>
              <a:t> includes provide significant insights on this largely overlooked, but long reigning Davidic ruler.</a:t>
            </a:r>
          </a:p>
          <a:p>
            <a:endParaRPr lang="en-US" dirty="0">
              <a:solidFill>
                <a:schemeClr val="bg1"/>
              </a:solidFill>
            </a:endParaRPr>
          </a:p>
        </p:txBody>
      </p:sp>
    </p:spTree>
    <p:extLst>
      <p:ext uri="{BB962C8B-B14F-4D97-AF65-F5344CB8AC3E}">
        <p14:creationId xmlns:p14="http://schemas.microsoft.com/office/powerpoint/2010/main" val="3820119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80302"/>
          </a:xfrm>
        </p:spPr>
        <p:txBody>
          <a:bodyPr/>
          <a:lstStyle/>
          <a:p>
            <a:pPr algn="ctr"/>
            <a:r>
              <a:rPr lang="en-US" dirty="0">
                <a:latin typeface="Berlin Sans FB" panose="020E0602020502020306" pitchFamily="34" charset="0"/>
              </a:rPr>
              <a:t>Uzziah at Kadesh </a:t>
            </a:r>
            <a:r>
              <a:rPr lang="en-US" dirty="0" err="1">
                <a:latin typeface="Berlin Sans FB" panose="020E0602020502020306" pitchFamily="34" charset="0"/>
              </a:rPr>
              <a:t>Barnea</a:t>
            </a:r>
            <a:endParaRPr lang="en-US" dirty="0">
              <a:latin typeface="Berlin Sans FB" panose="020E0602020502020306" pitchFamily="34" charset="0"/>
            </a:endParaRPr>
          </a:p>
        </p:txBody>
      </p:sp>
      <p:sp>
        <p:nvSpPr>
          <p:cNvPr id="3" name="Content Placeholder 2"/>
          <p:cNvSpPr>
            <a:spLocks noGrp="1"/>
          </p:cNvSpPr>
          <p:nvPr>
            <p:ph idx="1"/>
          </p:nvPr>
        </p:nvSpPr>
        <p:spPr>
          <a:xfrm>
            <a:off x="81734" y="832022"/>
            <a:ext cx="3668145" cy="3484605"/>
          </a:xfrm>
        </p:spPr>
        <p:txBody>
          <a:bodyPr>
            <a:normAutofit fontScale="85000" lnSpcReduction="20000"/>
          </a:bodyPr>
          <a:lstStyle/>
          <a:p>
            <a:r>
              <a:rPr lang="en-US" dirty="0">
                <a:latin typeface="Berlin Sans FB" panose="020E0602020502020306" pitchFamily="34" charset="0"/>
              </a:rPr>
              <a:t>A massive square fortress with eight towers was unearthed at ‘Ain el </a:t>
            </a:r>
            <a:r>
              <a:rPr lang="en-US" dirty="0" err="1">
                <a:latin typeface="Berlin Sans FB" panose="020E0602020502020306" pitchFamily="34" charset="0"/>
              </a:rPr>
              <a:t>Qudeirat</a:t>
            </a:r>
            <a:r>
              <a:rPr lang="en-US" dirty="0">
                <a:latin typeface="Berlin Sans FB" panose="020E0602020502020306" pitchFamily="34" charset="0"/>
              </a:rPr>
              <a:t> in eastern Sinai and identified with biblical Kadesh </a:t>
            </a:r>
            <a:r>
              <a:rPr lang="en-US" dirty="0" err="1">
                <a:latin typeface="Berlin Sans FB" panose="020E0602020502020306" pitchFamily="34" charset="0"/>
              </a:rPr>
              <a:t>Barnea</a:t>
            </a:r>
            <a:r>
              <a:rPr lang="en-US" dirty="0">
                <a:latin typeface="Berlin Sans FB" panose="020E0602020502020306" pitchFamily="34" charset="0"/>
              </a:rPr>
              <a:t>.  </a:t>
            </a:r>
          </a:p>
          <a:p>
            <a:r>
              <a:rPr lang="en-US" dirty="0">
                <a:latin typeface="Berlin Sans FB" panose="020E0602020502020306" pitchFamily="34" charset="0"/>
              </a:rPr>
              <a:t>The fort shows extensive eighth century BC occupational evidence and served Judah as a border post and also oversaw the spice route.</a:t>
            </a:r>
          </a:p>
        </p:txBody>
      </p:sp>
      <p:pic>
        <p:nvPicPr>
          <p:cNvPr id="12290" name="Picture 2" descr="Image result for kadesh bar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395" y="4402545"/>
            <a:ext cx="3407460" cy="23681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kadesh barn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269" y="4402545"/>
            <a:ext cx="5065283" cy="236818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kadesh barn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52" y="4402545"/>
            <a:ext cx="3365095" cy="236818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qudeir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3293" y="832022"/>
            <a:ext cx="2731562" cy="348460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qudeir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579" y="832022"/>
            <a:ext cx="5303569" cy="348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4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 y="64641"/>
            <a:ext cx="7076303" cy="825045"/>
          </a:xfrm>
        </p:spPr>
        <p:txBody>
          <a:bodyPr>
            <a:normAutofit fontScale="90000"/>
          </a:bodyPr>
          <a:lstStyle/>
          <a:p>
            <a:r>
              <a:rPr lang="en-US" dirty="0">
                <a:latin typeface="Berlin Sans FB" panose="020E0602020502020306" pitchFamily="34" charset="0"/>
              </a:rPr>
              <a:t>Uzziah’s Expansion into Philistia</a:t>
            </a:r>
          </a:p>
        </p:txBody>
      </p:sp>
      <p:sp>
        <p:nvSpPr>
          <p:cNvPr id="3" name="Content Placeholder 2"/>
          <p:cNvSpPr>
            <a:spLocks noGrp="1"/>
          </p:cNvSpPr>
          <p:nvPr>
            <p:ph idx="1"/>
          </p:nvPr>
        </p:nvSpPr>
        <p:spPr>
          <a:xfrm>
            <a:off x="164757" y="823784"/>
            <a:ext cx="6993923" cy="5898292"/>
          </a:xfrm>
        </p:spPr>
        <p:txBody>
          <a:bodyPr>
            <a:normAutofit fontScale="85000" lnSpcReduction="10000"/>
          </a:bodyPr>
          <a:lstStyle/>
          <a:p>
            <a:r>
              <a:rPr lang="he-IL" dirty="0"/>
              <a:t>וַיֵּצֵא, וַיִּלָּחֶם בַּפְּלִשְׁתִּים, וַיִּפְרֹץ אֶת-חוֹמַת גַּת וְאֵת חוֹמַת יַבְנֵה, וְאֵת חוֹמַת אַשְׁדּוֹד; וַיִּבְנֶה עָרִים, בְּאַשְׁדּוֹד וּבַפְּלִשְׁתִּים</a:t>
            </a:r>
            <a:endParaRPr lang="en-US" dirty="0"/>
          </a:p>
          <a:p>
            <a:r>
              <a:rPr lang="en-US" dirty="0">
                <a:latin typeface="Berlin Sans FB" panose="020E0602020502020306" pitchFamily="34" charset="0"/>
              </a:rPr>
              <a:t>He went out and made war against the Philistines and broke through the wall of Gath and the wall of </a:t>
            </a:r>
            <a:r>
              <a:rPr lang="en-US" dirty="0" err="1">
                <a:latin typeface="Berlin Sans FB" panose="020E0602020502020306" pitchFamily="34" charset="0"/>
              </a:rPr>
              <a:t>Jabneh</a:t>
            </a:r>
            <a:r>
              <a:rPr lang="en-US" dirty="0">
                <a:latin typeface="Berlin Sans FB" panose="020E0602020502020306" pitchFamily="34" charset="0"/>
              </a:rPr>
              <a:t> and the wall of Ashdod, and he built cities in the territory of Ashdod and elsewhere among the Philistines (2 </a:t>
            </a:r>
            <a:r>
              <a:rPr lang="en-US" dirty="0" err="1">
                <a:latin typeface="Berlin Sans FB" panose="020E0602020502020306" pitchFamily="34" charset="0"/>
              </a:rPr>
              <a:t>Chr</a:t>
            </a:r>
            <a:r>
              <a:rPr lang="en-US" dirty="0">
                <a:latin typeface="Berlin Sans FB" panose="020E0602020502020306" pitchFamily="34" charset="0"/>
              </a:rPr>
              <a:t> 26:6 ESV).</a:t>
            </a:r>
          </a:p>
          <a:p>
            <a:r>
              <a:rPr lang="en-US" dirty="0">
                <a:latin typeface="Berlin Sans FB" panose="020E0602020502020306" pitchFamily="34" charset="0"/>
              </a:rPr>
              <a:t>Extensive evidence at numerous sites in the western Shephelah, notably Beer Sheba, Lachish and Tell el </a:t>
            </a:r>
            <a:r>
              <a:rPr lang="en-US" dirty="0" err="1">
                <a:latin typeface="Berlin Sans FB" panose="020E0602020502020306" pitchFamily="34" charset="0"/>
              </a:rPr>
              <a:t>Hesi</a:t>
            </a:r>
            <a:r>
              <a:rPr lang="en-US" dirty="0">
                <a:latin typeface="Berlin Sans FB" panose="020E0602020502020306" pitchFamily="34" charset="0"/>
              </a:rPr>
              <a:t>, as well as many others along the coastal plain show a strong and resurgent Judah.</a:t>
            </a:r>
          </a:p>
          <a:p>
            <a:r>
              <a:rPr lang="en-US" dirty="0">
                <a:latin typeface="Berlin Sans FB" panose="020E0602020502020306" pitchFamily="34" charset="0"/>
              </a:rPr>
              <a:t>Uzziah’s aim undoubtedly was to reassert a Judahite presence along the coastal route and provide direct access to Mediterranean trade</a:t>
            </a:r>
          </a:p>
          <a:p>
            <a:r>
              <a:rPr lang="en-US" dirty="0" err="1">
                <a:latin typeface="Berlin Sans FB" panose="020E0602020502020306" pitchFamily="34" charset="0"/>
              </a:rPr>
              <a:t>Chr’s</a:t>
            </a:r>
            <a:r>
              <a:rPr lang="en-US" dirty="0">
                <a:latin typeface="Berlin Sans FB" panose="020E0602020502020306" pitchFamily="34" charset="0"/>
              </a:rPr>
              <a:t> description also provides a rare example of a recorded campaign route taken by Judah’s army (Aharoni 1979).</a:t>
            </a:r>
          </a:p>
          <a:p>
            <a:endParaRPr lang="en-US" dirty="0"/>
          </a:p>
        </p:txBody>
      </p:sp>
      <p:pic>
        <p:nvPicPr>
          <p:cNvPr id="4" name="Picture 3"/>
          <p:cNvPicPr>
            <a:picLocks noChangeAspect="1"/>
          </p:cNvPicPr>
          <p:nvPr/>
        </p:nvPicPr>
        <p:blipFill>
          <a:blip r:embed="rId2"/>
          <a:stretch>
            <a:fillRect/>
          </a:stretch>
        </p:blipFill>
        <p:spPr>
          <a:xfrm>
            <a:off x="7306962" y="64640"/>
            <a:ext cx="4824207" cy="6719219"/>
          </a:xfrm>
          <a:prstGeom prst="rect">
            <a:avLst/>
          </a:prstGeom>
        </p:spPr>
      </p:pic>
    </p:spTree>
    <p:extLst>
      <p:ext uri="{BB962C8B-B14F-4D97-AF65-F5344CB8AC3E}">
        <p14:creationId xmlns:p14="http://schemas.microsoft.com/office/powerpoint/2010/main" val="10810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92" y="1"/>
            <a:ext cx="12084908" cy="881448"/>
          </a:xfrm>
        </p:spPr>
        <p:txBody>
          <a:bodyPr>
            <a:normAutofit/>
          </a:bodyPr>
          <a:lstStyle/>
          <a:p>
            <a:pPr algn="ctr"/>
            <a:r>
              <a:rPr lang="en-US" dirty="0">
                <a:latin typeface="Berlin Sans FB" panose="020E0602020502020306" pitchFamily="34" charset="0"/>
              </a:rPr>
              <a:t>Evidence of Uzziah at Yavneh?</a:t>
            </a:r>
          </a:p>
        </p:txBody>
      </p:sp>
      <p:sp>
        <p:nvSpPr>
          <p:cNvPr id="3" name="Content Placeholder 2"/>
          <p:cNvSpPr>
            <a:spLocks noGrp="1"/>
          </p:cNvSpPr>
          <p:nvPr>
            <p:ph idx="1"/>
          </p:nvPr>
        </p:nvSpPr>
        <p:spPr>
          <a:xfrm>
            <a:off x="107092" y="1021493"/>
            <a:ext cx="8713300" cy="2718485"/>
          </a:xfrm>
        </p:spPr>
        <p:txBody>
          <a:bodyPr>
            <a:normAutofit fontScale="77500" lnSpcReduction="20000"/>
          </a:bodyPr>
          <a:lstStyle/>
          <a:p>
            <a:r>
              <a:rPr lang="en-US" dirty="0">
                <a:latin typeface="Berlin Sans FB" panose="020E0602020502020306" pitchFamily="34" charset="0"/>
              </a:rPr>
              <a:t>Tel Yavneh is located SE of Tel Aviv and has yet to be extensively excavated due in part to extensive medieval remains that cover her summit.</a:t>
            </a:r>
          </a:p>
          <a:p>
            <a:r>
              <a:rPr lang="en-US" dirty="0">
                <a:latin typeface="Berlin Sans FB" panose="020E0602020502020306" pitchFamily="34" charset="0"/>
              </a:rPr>
              <a:t>Chance discoveries of cultic figurines and vessels led to dramatic finds on a small adjacent mound, called “Temple Hill.”  Excavations by Raz </a:t>
            </a:r>
            <a:r>
              <a:rPr lang="en-US" dirty="0" err="1">
                <a:latin typeface="Berlin Sans FB" panose="020E0602020502020306" pitchFamily="34" charset="0"/>
              </a:rPr>
              <a:t>Kletter</a:t>
            </a:r>
            <a:r>
              <a:rPr lang="en-US" dirty="0">
                <a:latin typeface="Berlin Sans FB" panose="020E0602020502020306" pitchFamily="34" charset="0"/>
              </a:rPr>
              <a:t> revealed a huge </a:t>
            </a:r>
            <a:r>
              <a:rPr lang="en-US" i="1" dirty="0" err="1">
                <a:latin typeface="Berlin Sans FB" panose="020E0602020502020306" pitchFamily="34" charset="0"/>
              </a:rPr>
              <a:t>favissa</a:t>
            </a:r>
            <a:r>
              <a:rPr lang="en-US" i="1" dirty="0">
                <a:latin typeface="Berlin Sans FB" panose="020E0602020502020306" pitchFamily="34" charset="0"/>
              </a:rPr>
              <a:t> </a:t>
            </a:r>
            <a:r>
              <a:rPr lang="en-US" dirty="0">
                <a:latin typeface="Berlin Sans FB" panose="020E0602020502020306" pitchFamily="34" charset="0"/>
              </a:rPr>
              <a:t>or repository pit with ceremonially smashed vessels.</a:t>
            </a:r>
          </a:p>
          <a:p>
            <a:r>
              <a:rPr lang="en-US" dirty="0">
                <a:latin typeface="Berlin Sans FB" panose="020E0602020502020306" pitchFamily="34" charset="0"/>
              </a:rPr>
              <a:t>This rich assemblage dates to the late ninth-early eighth centuries BC and demonstrates Philistine influences, showing the site existed as a Philistine city just prior to and during Uzziah’s reign  </a:t>
            </a:r>
          </a:p>
        </p:txBody>
      </p:sp>
      <p:pic>
        <p:nvPicPr>
          <p:cNvPr id="2050" name="Picture 2" descr="Image result for tel yavne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18" r="9820"/>
          <a:stretch/>
        </p:blipFill>
        <p:spPr bwMode="auto">
          <a:xfrm>
            <a:off x="8854931" y="1021493"/>
            <a:ext cx="3229977" cy="49511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az kle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533" y="3875710"/>
            <a:ext cx="2081859" cy="2896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yavneh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8" y="3880022"/>
            <a:ext cx="2084030" cy="289674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yavne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801" y="3875710"/>
            <a:ext cx="4355489" cy="290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8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41404"/>
          </a:xfrm>
        </p:spPr>
        <p:txBody>
          <a:bodyPr/>
          <a:lstStyle/>
          <a:p>
            <a:pPr algn="ctr"/>
            <a:r>
              <a:rPr lang="en-US" dirty="0">
                <a:latin typeface="Berlin Sans FB" panose="020E0602020502020306" pitchFamily="34" charset="0"/>
              </a:rPr>
              <a:t>Uzziah at Gath:  Tell es-Safi or Tell Ras Abu Hamid?</a:t>
            </a:r>
          </a:p>
        </p:txBody>
      </p:sp>
      <p:sp>
        <p:nvSpPr>
          <p:cNvPr id="3" name="Content Placeholder 2"/>
          <p:cNvSpPr>
            <a:spLocks noGrp="1"/>
          </p:cNvSpPr>
          <p:nvPr>
            <p:ph idx="1"/>
          </p:nvPr>
        </p:nvSpPr>
        <p:spPr>
          <a:xfrm>
            <a:off x="230659" y="741404"/>
            <a:ext cx="7199870" cy="3524075"/>
          </a:xfrm>
        </p:spPr>
        <p:txBody>
          <a:bodyPr>
            <a:normAutofit fontScale="85000" lnSpcReduction="20000"/>
          </a:bodyPr>
          <a:lstStyle/>
          <a:p>
            <a:r>
              <a:rPr lang="en-US" dirty="0">
                <a:latin typeface="Berlin Sans FB" panose="020E0602020502020306" pitchFamily="34" charset="0"/>
              </a:rPr>
              <a:t>The prominent site of Tell es-Safi, identified with Gath of the Philistines, was destroyed during the late ninth century BC by </a:t>
            </a:r>
            <a:r>
              <a:rPr lang="en-US" dirty="0" err="1">
                <a:latin typeface="Berlin Sans FB" panose="020E0602020502020306" pitchFamily="34" charset="0"/>
              </a:rPr>
              <a:t>Hazael</a:t>
            </a:r>
            <a:r>
              <a:rPr lang="en-US" dirty="0">
                <a:latin typeface="Berlin Sans FB" panose="020E0602020502020306" pitchFamily="34" charset="0"/>
              </a:rPr>
              <a:t> of Aram Damascus (2 Kgs 12:17).</a:t>
            </a:r>
          </a:p>
          <a:p>
            <a:r>
              <a:rPr lang="en-US" dirty="0">
                <a:latin typeface="Berlin Sans FB" panose="020E0602020502020306" pitchFamily="34" charset="0"/>
              </a:rPr>
              <a:t>A large 60 acre Judahite settlement rose at the site beginning in ca. 750 BC (towards the end of Uzziah’s reign and denoted as stratum A2), but no sign yet exists of an earlier eighth century BC destruction layer</a:t>
            </a:r>
          </a:p>
          <a:p>
            <a:r>
              <a:rPr lang="en-US" dirty="0">
                <a:latin typeface="Berlin Sans FB" panose="020E0602020502020306" pitchFamily="34" charset="0"/>
              </a:rPr>
              <a:t>Another site, Gath-</a:t>
            </a:r>
            <a:r>
              <a:rPr lang="en-US" dirty="0" err="1">
                <a:latin typeface="Berlin Sans FB" panose="020E0602020502020306" pitchFamily="34" charset="0"/>
              </a:rPr>
              <a:t>Gittaim</a:t>
            </a:r>
            <a:r>
              <a:rPr lang="en-US" dirty="0">
                <a:latin typeface="Berlin Sans FB" panose="020E0602020502020306" pitchFamily="34" charset="0"/>
              </a:rPr>
              <a:t>, identified with Tell Ras Abu Hamid to the NW of Tell es-Safi, may also be a candidate for Uzziah’s Gath and exhibits early eighth century BC occupational evidence (Stratum VI).</a:t>
            </a:r>
          </a:p>
        </p:txBody>
      </p:sp>
      <p:pic>
        <p:nvPicPr>
          <p:cNvPr id="8196" name="Picture 4" descr="Image result for tell es sa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671" y="741404"/>
            <a:ext cx="4537168" cy="302655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ell es sa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670" y="3803028"/>
            <a:ext cx="4537168" cy="30153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tell es saf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303" y="4265479"/>
            <a:ext cx="3402226" cy="255287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tell es saf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2904" y="4265479"/>
            <a:ext cx="1871258" cy="255287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tell es saf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77" y="4265479"/>
            <a:ext cx="1914657" cy="25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7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66118"/>
          </a:xfrm>
        </p:spPr>
        <p:txBody>
          <a:bodyPr/>
          <a:lstStyle/>
          <a:p>
            <a:pPr algn="ctr"/>
            <a:r>
              <a:rPr lang="en-US" dirty="0">
                <a:latin typeface="Berlin Sans FB" panose="020E0602020502020306" pitchFamily="34" charset="0"/>
              </a:rPr>
              <a:t>Uzziah at Ashdod and the Surrounding Settlements</a:t>
            </a:r>
          </a:p>
        </p:txBody>
      </p:sp>
      <p:sp>
        <p:nvSpPr>
          <p:cNvPr id="3" name="Content Placeholder 2"/>
          <p:cNvSpPr>
            <a:spLocks noGrp="1"/>
          </p:cNvSpPr>
          <p:nvPr>
            <p:ph idx="1"/>
          </p:nvPr>
        </p:nvSpPr>
        <p:spPr>
          <a:xfrm>
            <a:off x="107091" y="766120"/>
            <a:ext cx="8089479" cy="6016537"/>
          </a:xfrm>
        </p:spPr>
        <p:txBody>
          <a:bodyPr>
            <a:normAutofit fontScale="92500" lnSpcReduction="20000"/>
          </a:bodyPr>
          <a:lstStyle/>
          <a:p>
            <a:r>
              <a:rPr lang="en-US" dirty="0">
                <a:latin typeface="Berlin Sans FB" panose="020E0602020502020306" pitchFamily="34" charset="0"/>
              </a:rPr>
              <a:t>Ashdod was a major Philistine city covering 90 acres.  Strata 9-7 date to the eighth century BC.</a:t>
            </a:r>
          </a:p>
          <a:p>
            <a:r>
              <a:rPr lang="en-US" dirty="0">
                <a:latin typeface="Berlin Sans FB" panose="020E0602020502020306" pitchFamily="34" charset="0"/>
              </a:rPr>
              <a:t>A large six chamber gate from Area M closely parallels similar gates in Israel and Judah, notably an eighth century BC gate at Tel ‘Ira.  While the excavator attributed the destruction of this gate to Uzziah, recent studies dispute this.  Rather, Uzziah may have actually erected this gate after occupying the city.  A </a:t>
            </a:r>
            <a:r>
              <a:rPr lang="en-US" i="1" dirty="0" err="1">
                <a:latin typeface="Berlin Sans FB" panose="020E0602020502020306" pitchFamily="34" charset="0"/>
              </a:rPr>
              <a:t>lmlk</a:t>
            </a:r>
            <a:r>
              <a:rPr lang="en-US" dirty="0">
                <a:latin typeface="Berlin Sans FB" panose="020E0602020502020306" pitchFamily="34" charset="0"/>
              </a:rPr>
              <a:t> stamped handle and Hebrew inscriptions may also hint a Judahite control.</a:t>
            </a:r>
          </a:p>
          <a:p>
            <a:r>
              <a:rPr lang="en-US" dirty="0">
                <a:latin typeface="Berlin Sans FB" panose="020E0602020502020306" pitchFamily="34" charset="0"/>
              </a:rPr>
              <a:t>Salvage excavations at the base of the </a:t>
            </a:r>
            <a:r>
              <a:rPr lang="en-US" dirty="0" err="1">
                <a:latin typeface="Berlin Sans FB" panose="020E0602020502020306" pitchFamily="34" charset="0"/>
              </a:rPr>
              <a:t>tel</a:t>
            </a:r>
            <a:r>
              <a:rPr lang="en-US" dirty="0">
                <a:latin typeface="Berlin Sans FB" panose="020E0602020502020306" pitchFamily="34" charset="0"/>
              </a:rPr>
              <a:t> revealed an Assyrian administrative structure and two eighth century BC destructive layers beneath it.</a:t>
            </a:r>
          </a:p>
          <a:p>
            <a:r>
              <a:rPr lang="en-US" dirty="0">
                <a:latin typeface="Berlin Sans FB" panose="020E0602020502020306" pitchFamily="34" charset="0"/>
              </a:rPr>
              <a:t>Coastal sites that show possible eighth century BC occupational evidence include Yavneh-Yam, Rishon le-Zion, </a:t>
            </a:r>
            <a:r>
              <a:rPr lang="en-US" dirty="0" err="1">
                <a:latin typeface="Berlin Sans FB" panose="020E0602020502020306" pitchFamily="34" charset="0"/>
              </a:rPr>
              <a:t>Mesad</a:t>
            </a:r>
            <a:r>
              <a:rPr lang="en-US" dirty="0">
                <a:latin typeface="Berlin Sans FB" panose="020E0602020502020306" pitchFamily="34" charset="0"/>
              </a:rPr>
              <a:t> </a:t>
            </a:r>
            <a:r>
              <a:rPr lang="en-US" dirty="0" err="1">
                <a:latin typeface="Berlin Sans FB" panose="020E0602020502020306" pitchFamily="34" charset="0"/>
              </a:rPr>
              <a:t>Hashavyahu</a:t>
            </a:r>
            <a:r>
              <a:rPr lang="en-US" dirty="0">
                <a:latin typeface="Berlin Sans FB" panose="020E0602020502020306" pitchFamily="34" charset="0"/>
              </a:rPr>
              <a:t>, </a:t>
            </a:r>
            <a:r>
              <a:rPr lang="en-US" dirty="0" err="1">
                <a:latin typeface="Berlin Sans FB" panose="020E0602020502020306" pitchFamily="34" charset="0"/>
              </a:rPr>
              <a:t>Holot</a:t>
            </a:r>
            <a:r>
              <a:rPr lang="en-US" dirty="0">
                <a:latin typeface="Berlin Sans FB" panose="020E0602020502020306" pitchFamily="34" charset="0"/>
              </a:rPr>
              <a:t> Yavne, Tel </a:t>
            </a:r>
            <a:r>
              <a:rPr lang="en-US" dirty="0" err="1">
                <a:latin typeface="Berlin Sans FB" panose="020E0602020502020306" pitchFamily="34" charset="0"/>
              </a:rPr>
              <a:t>Mor</a:t>
            </a:r>
            <a:r>
              <a:rPr lang="en-US" dirty="0">
                <a:latin typeface="Berlin Sans FB" panose="020E0602020502020306" pitchFamily="34" charset="0"/>
              </a:rPr>
              <a:t> and additional sites in the vicinity of Ashkelon and Gaza.  These may have served Uzziah as new Judahite settlements</a:t>
            </a:r>
          </a:p>
        </p:txBody>
      </p:sp>
      <p:pic>
        <p:nvPicPr>
          <p:cNvPr id="3074" name="Picture 2" descr="Image result for moshe dot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643" y="766120"/>
            <a:ext cx="3649285" cy="2378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oshe do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43" y="3256702"/>
            <a:ext cx="3688577" cy="3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82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5" y="57666"/>
            <a:ext cx="12009823" cy="758566"/>
          </a:xfrm>
        </p:spPr>
        <p:txBody>
          <a:bodyPr>
            <a:normAutofit/>
          </a:bodyPr>
          <a:lstStyle/>
          <a:p>
            <a:pPr algn="ctr"/>
            <a:r>
              <a:rPr lang="en-US" sz="3600" dirty="0">
                <a:latin typeface="Berlin Sans FB" panose="020E0602020502020306" pitchFamily="34" charset="0"/>
              </a:rPr>
              <a:t>Uzziah’s Domination of the Ammonites, Arabs and </a:t>
            </a:r>
            <a:r>
              <a:rPr lang="en-US" sz="3600" dirty="0" err="1">
                <a:latin typeface="Berlin Sans FB" panose="020E0602020502020306" pitchFamily="34" charset="0"/>
              </a:rPr>
              <a:t>Meunites</a:t>
            </a:r>
            <a:endParaRPr lang="en-US" sz="3600" dirty="0">
              <a:latin typeface="Berlin Sans FB" panose="020E0602020502020306" pitchFamily="34" charset="0"/>
            </a:endParaRPr>
          </a:p>
        </p:txBody>
      </p:sp>
      <p:sp>
        <p:nvSpPr>
          <p:cNvPr id="3" name="Content Placeholder 2"/>
          <p:cNvSpPr>
            <a:spLocks noGrp="1"/>
          </p:cNvSpPr>
          <p:nvPr>
            <p:ph idx="1"/>
          </p:nvPr>
        </p:nvSpPr>
        <p:spPr>
          <a:xfrm>
            <a:off x="90616" y="816232"/>
            <a:ext cx="10462054" cy="2190579"/>
          </a:xfrm>
        </p:spPr>
        <p:txBody>
          <a:bodyPr>
            <a:normAutofit fontScale="77500" lnSpcReduction="20000"/>
          </a:bodyPr>
          <a:lstStyle/>
          <a:p>
            <a:r>
              <a:rPr lang="he-IL" dirty="0">
                <a:latin typeface="Berlin Sans FB" panose="020E0602020502020306" pitchFamily="34" charset="0"/>
              </a:rPr>
              <a:t>וַיַּעְזְרֵהוּ הָאֱלֹהִים עַל-פְּלִשְׁתִּים וְעַל-הערביים (הָעַרְבִים), הַיֹּשְׁבִים בְּגוּר-בָּעַל--וְהַמְּעוּנִים.</a:t>
            </a:r>
            <a:endParaRPr lang="en-US" dirty="0">
              <a:latin typeface="Berlin Sans FB" panose="020E0602020502020306" pitchFamily="34" charset="0"/>
            </a:endParaRPr>
          </a:p>
          <a:p>
            <a:r>
              <a:rPr lang="en-US" dirty="0">
                <a:latin typeface="Berlin Sans FB" panose="020E0602020502020306" pitchFamily="34" charset="0"/>
              </a:rPr>
              <a:t>God helped him against the Philistines and against the Arabians who lived in </a:t>
            </a:r>
            <a:r>
              <a:rPr lang="en-US" dirty="0" err="1">
                <a:latin typeface="Berlin Sans FB" panose="020E0602020502020306" pitchFamily="34" charset="0"/>
              </a:rPr>
              <a:t>Gurbaal</a:t>
            </a:r>
            <a:r>
              <a:rPr lang="en-US" dirty="0">
                <a:latin typeface="Berlin Sans FB" panose="020E0602020502020306" pitchFamily="34" charset="0"/>
              </a:rPr>
              <a:t> and against the </a:t>
            </a:r>
            <a:r>
              <a:rPr lang="en-US" dirty="0" err="1">
                <a:latin typeface="Berlin Sans FB" panose="020E0602020502020306" pitchFamily="34" charset="0"/>
              </a:rPr>
              <a:t>Meunites</a:t>
            </a:r>
            <a:r>
              <a:rPr lang="en-US" dirty="0">
                <a:latin typeface="Berlin Sans FB" panose="020E0602020502020306" pitchFamily="34" charset="0"/>
              </a:rPr>
              <a:t>. The Ammonites paid tribute to Uzziah (2 </a:t>
            </a:r>
            <a:r>
              <a:rPr lang="en-US" dirty="0" err="1">
                <a:latin typeface="Berlin Sans FB" panose="020E0602020502020306" pitchFamily="34" charset="0"/>
              </a:rPr>
              <a:t>Chr</a:t>
            </a:r>
            <a:r>
              <a:rPr lang="en-US" dirty="0">
                <a:latin typeface="Berlin Sans FB" panose="020E0602020502020306" pitchFamily="34" charset="0"/>
              </a:rPr>
              <a:t> 26:7-8a)</a:t>
            </a:r>
          </a:p>
          <a:p>
            <a:r>
              <a:rPr lang="en-US" dirty="0">
                <a:latin typeface="Berlin Sans FB" panose="020E0602020502020306" pitchFamily="34" charset="0"/>
              </a:rPr>
              <a:t>The </a:t>
            </a:r>
            <a:r>
              <a:rPr lang="en-US" dirty="0" err="1">
                <a:latin typeface="Berlin Sans FB" panose="020E0602020502020306" pitchFamily="34" charset="0"/>
              </a:rPr>
              <a:t>Meunites</a:t>
            </a:r>
            <a:r>
              <a:rPr lang="en-US" dirty="0">
                <a:latin typeface="Berlin Sans FB" panose="020E0602020502020306" pitchFamily="34" charset="0"/>
              </a:rPr>
              <a:t> were unknown outside of the biblical texts until </a:t>
            </a:r>
            <a:r>
              <a:rPr lang="en-US" dirty="0" err="1">
                <a:latin typeface="Berlin Sans FB" panose="020E0602020502020306" pitchFamily="34" charset="0"/>
              </a:rPr>
              <a:t>Hayim</a:t>
            </a:r>
            <a:r>
              <a:rPr lang="en-US" dirty="0">
                <a:latin typeface="Berlin Sans FB" panose="020E0602020502020306" pitchFamily="34" charset="0"/>
              </a:rPr>
              <a:t> </a:t>
            </a:r>
            <a:r>
              <a:rPr lang="en-US" dirty="0" err="1">
                <a:latin typeface="Berlin Sans FB" panose="020E0602020502020306" pitchFamily="34" charset="0"/>
              </a:rPr>
              <a:t>Tadmor</a:t>
            </a:r>
            <a:r>
              <a:rPr lang="en-US" dirty="0">
                <a:latin typeface="Berlin Sans FB" panose="020E0602020502020306" pitchFamily="34" charset="0"/>
              </a:rPr>
              <a:t> read their name in the annals of Assyrian king Tiglath-</a:t>
            </a:r>
            <a:r>
              <a:rPr lang="en-US" dirty="0" err="1">
                <a:latin typeface="Berlin Sans FB" panose="020E0602020502020306" pitchFamily="34" charset="0"/>
              </a:rPr>
              <a:t>pileser</a:t>
            </a:r>
            <a:r>
              <a:rPr lang="en-US" dirty="0">
                <a:latin typeface="Berlin Sans FB" panose="020E0602020502020306" pitchFamily="34" charset="0"/>
              </a:rPr>
              <a:t> III (745-727 BC).  </a:t>
            </a:r>
          </a:p>
          <a:p>
            <a:r>
              <a:rPr lang="en-US" dirty="0">
                <a:latin typeface="Berlin Sans FB" panose="020E0602020502020306" pitchFamily="34" charset="0"/>
              </a:rPr>
              <a:t>Evidence from Tall </a:t>
            </a:r>
            <a:r>
              <a:rPr lang="en-US" dirty="0" err="1">
                <a:latin typeface="Berlin Sans FB" panose="020E0602020502020306" pitchFamily="34" charset="0"/>
              </a:rPr>
              <a:t>Jalul</a:t>
            </a:r>
            <a:r>
              <a:rPr lang="en-US" dirty="0">
                <a:latin typeface="Berlin Sans FB" panose="020E0602020502020306" pitchFamily="34" charset="0"/>
              </a:rPr>
              <a:t>, near Madaba, Jordan, seems to indicate Judahite influence in the Ammonite </a:t>
            </a:r>
            <a:r>
              <a:rPr lang="en-US" i="1" dirty="0" err="1">
                <a:latin typeface="Berlin Sans FB" panose="020E0602020502020306" pitchFamily="34" charset="0"/>
              </a:rPr>
              <a:t>mishor</a:t>
            </a:r>
            <a:r>
              <a:rPr lang="en-US" dirty="0">
                <a:latin typeface="Berlin Sans FB" panose="020E0602020502020306" pitchFamily="34" charset="0"/>
              </a:rPr>
              <a:t> (2 </a:t>
            </a:r>
            <a:r>
              <a:rPr lang="en-US" dirty="0" err="1">
                <a:latin typeface="Berlin Sans FB" panose="020E0602020502020306" pitchFamily="34" charset="0"/>
              </a:rPr>
              <a:t>Chr</a:t>
            </a:r>
            <a:r>
              <a:rPr lang="en-US" dirty="0">
                <a:latin typeface="Berlin Sans FB" panose="020E0602020502020306" pitchFamily="34" charset="0"/>
              </a:rPr>
              <a:t> 26:10) during the eight century BC  </a:t>
            </a:r>
          </a:p>
          <a:p>
            <a:endParaRPr lang="en-US" dirty="0">
              <a:latin typeface="Berlin Sans FB" panose="020E0602020502020306" pitchFamily="34" charset="0"/>
            </a:endParaRPr>
          </a:p>
        </p:txBody>
      </p:sp>
      <p:pic>
        <p:nvPicPr>
          <p:cNvPr id="11266" name="Picture 2" descr="Image result for madaba plain"/>
          <p:cNvPicPr>
            <a:picLocks noChangeAspect="1" noChangeArrowheads="1"/>
          </p:cNvPicPr>
          <p:nvPr/>
        </p:nvPicPr>
        <p:blipFill rotWithShape="1">
          <a:blip r:embed="rId2">
            <a:extLst>
              <a:ext uri="{28A0092B-C50C-407E-A947-70E740481C1C}">
                <a14:useLocalDpi xmlns:a14="http://schemas.microsoft.com/office/drawing/2010/main" val="0"/>
              </a:ext>
            </a:extLst>
          </a:blip>
          <a:srcRect t="9923"/>
          <a:stretch/>
        </p:blipFill>
        <p:spPr bwMode="auto">
          <a:xfrm>
            <a:off x="90615" y="3064476"/>
            <a:ext cx="12009823" cy="37102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with my chariots tad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4657" y="816232"/>
            <a:ext cx="1445782" cy="219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0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44" y="181233"/>
            <a:ext cx="6367848" cy="1145059"/>
          </a:xfrm>
        </p:spPr>
        <p:txBody>
          <a:bodyPr>
            <a:normAutofit/>
          </a:bodyPr>
          <a:lstStyle/>
          <a:p>
            <a:r>
              <a:rPr lang="en-US" sz="3600" dirty="0">
                <a:latin typeface="Berlin Sans FB" panose="020E0602020502020306" pitchFamily="34" charset="0"/>
              </a:rPr>
              <a:t>Uzziah’s Towers and Cisterns in the Steppe (Wilderness of Judah)</a:t>
            </a:r>
          </a:p>
        </p:txBody>
      </p:sp>
      <p:sp>
        <p:nvSpPr>
          <p:cNvPr id="3" name="Content Placeholder 2"/>
          <p:cNvSpPr>
            <a:spLocks noGrp="1"/>
          </p:cNvSpPr>
          <p:nvPr>
            <p:ph idx="1"/>
          </p:nvPr>
        </p:nvSpPr>
        <p:spPr>
          <a:xfrm>
            <a:off x="140044" y="1326292"/>
            <a:ext cx="6244280" cy="5468809"/>
          </a:xfrm>
        </p:spPr>
        <p:txBody>
          <a:bodyPr/>
          <a:lstStyle/>
          <a:p>
            <a:r>
              <a:rPr lang="he-IL" dirty="0"/>
              <a:t> וַיִּבֶן מִגְדָּלִים בַּמִּדְבָּר, וַיַּחְצֹב בֹּרוֹת רַבִּים</a:t>
            </a:r>
            <a:endParaRPr lang="en-US" dirty="0">
              <a:latin typeface="Berlin Sans FB" panose="020E0602020502020306" pitchFamily="34" charset="0"/>
            </a:endParaRPr>
          </a:p>
          <a:p>
            <a:r>
              <a:rPr lang="en-US" dirty="0">
                <a:latin typeface="Berlin Sans FB" panose="020E0602020502020306" pitchFamily="34" charset="0"/>
              </a:rPr>
              <a:t>And he built towers in the wilderness and cut out many cisterns (2 </a:t>
            </a:r>
            <a:r>
              <a:rPr lang="en-US" dirty="0" err="1">
                <a:latin typeface="Berlin Sans FB" panose="020E0602020502020306" pitchFamily="34" charset="0"/>
              </a:rPr>
              <a:t>Chr</a:t>
            </a:r>
            <a:r>
              <a:rPr lang="en-US" dirty="0">
                <a:latin typeface="Berlin Sans FB" panose="020E0602020502020306" pitchFamily="34" charset="0"/>
              </a:rPr>
              <a:t> 26:9 ESV)</a:t>
            </a:r>
          </a:p>
          <a:p>
            <a:r>
              <a:rPr lang="en-US" dirty="0">
                <a:latin typeface="Berlin Sans FB" panose="020E0602020502020306" pitchFamily="34" charset="0"/>
              </a:rPr>
              <a:t>Iron Age II (eighth century BC) fortified settlements, towers, cisterns and water catchment systems at Qumran, Ein </a:t>
            </a:r>
            <a:r>
              <a:rPr lang="en-US" dirty="0" err="1">
                <a:latin typeface="Berlin Sans FB" panose="020E0602020502020306" pitchFamily="34" charset="0"/>
              </a:rPr>
              <a:t>Feshkha</a:t>
            </a:r>
            <a:r>
              <a:rPr lang="en-US" dirty="0">
                <a:latin typeface="Berlin Sans FB" panose="020E0602020502020306" pitchFamily="34" charset="0"/>
              </a:rPr>
              <a:t>, Ein </a:t>
            </a:r>
            <a:r>
              <a:rPr lang="en-US" dirty="0" err="1">
                <a:latin typeface="Berlin Sans FB" panose="020E0602020502020306" pitchFamily="34" charset="0"/>
              </a:rPr>
              <a:t>Gedi</a:t>
            </a:r>
            <a:r>
              <a:rPr lang="en-US" dirty="0">
                <a:latin typeface="Berlin Sans FB" panose="020E0602020502020306" pitchFamily="34" charset="0"/>
              </a:rPr>
              <a:t>, three sites in the Valley of </a:t>
            </a:r>
            <a:r>
              <a:rPr lang="en-US" dirty="0" err="1">
                <a:latin typeface="Berlin Sans FB" panose="020E0602020502020306" pitchFamily="34" charset="0"/>
              </a:rPr>
              <a:t>Achor</a:t>
            </a:r>
            <a:r>
              <a:rPr lang="en-US" dirty="0">
                <a:latin typeface="Berlin Sans FB" panose="020E0602020502020306" pitchFamily="34" charset="0"/>
              </a:rPr>
              <a:t> and </a:t>
            </a:r>
            <a:r>
              <a:rPr lang="en-US" dirty="0" err="1">
                <a:latin typeface="Berlin Sans FB" panose="020E0602020502020306" pitchFamily="34" charset="0"/>
              </a:rPr>
              <a:t>Mesad</a:t>
            </a:r>
            <a:r>
              <a:rPr lang="en-US" dirty="0">
                <a:latin typeface="Berlin Sans FB" panose="020E0602020502020306" pitchFamily="34" charset="0"/>
              </a:rPr>
              <a:t> </a:t>
            </a:r>
            <a:r>
              <a:rPr lang="en-US" dirty="0" err="1">
                <a:latin typeface="Berlin Sans FB" panose="020E0602020502020306" pitchFamily="34" charset="0"/>
              </a:rPr>
              <a:t>Gozal</a:t>
            </a:r>
            <a:endParaRPr lang="en-US" dirty="0">
              <a:latin typeface="Berlin Sans FB" panose="020E0602020502020306" pitchFamily="34" charset="0"/>
            </a:endParaRPr>
          </a:p>
          <a:p>
            <a:r>
              <a:rPr lang="en-US" dirty="0">
                <a:latin typeface="Berlin Sans FB" panose="020E0602020502020306" pitchFamily="34" charset="0"/>
              </a:rPr>
              <a:t>Despite the clear reference to the Wilderness of Judah here, many scholars also identified remains in the Negeb Highlands to Uzziah</a:t>
            </a:r>
          </a:p>
        </p:txBody>
      </p:sp>
      <p:pic>
        <p:nvPicPr>
          <p:cNvPr id="6146" name="Picture 2" descr="Image result for qum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557" y="3956579"/>
            <a:ext cx="5519350" cy="28385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Uzziah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557" y="118026"/>
            <a:ext cx="5519350" cy="376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14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57880"/>
          </a:xfrm>
        </p:spPr>
        <p:txBody>
          <a:bodyPr>
            <a:normAutofit fontScale="90000"/>
          </a:bodyPr>
          <a:lstStyle/>
          <a:p>
            <a:pPr algn="ctr"/>
            <a:r>
              <a:rPr lang="en-US" dirty="0">
                <a:latin typeface="Berlin Sans FB" panose="020E0602020502020306" pitchFamily="34" charset="0"/>
              </a:rPr>
              <a:t>Uzziah’s Name was known “to the Borders of Egypt”</a:t>
            </a:r>
          </a:p>
        </p:txBody>
      </p:sp>
      <p:sp>
        <p:nvSpPr>
          <p:cNvPr id="3" name="Content Placeholder 2"/>
          <p:cNvSpPr>
            <a:spLocks noGrp="1"/>
          </p:cNvSpPr>
          <p:nvPr>
            <p:ph idx="1"/>
          </p:nvPr>
        </p:nvSpPr>
        <p:spPr>
          <a:xfrm>
            <a:off x="148281" y="757882"/>
            <a:ext cx="7297307" cy="3838832"/>
          </a:xfrm>
        </p:spPr>
        <p:txBody>
          <a:bodyPr>
            <a:normAutofit fontScale="92500" lnSpcReduction="20000"/>
          </a:bodyPr>
          <a:lstStyle/>
          <a:p>
            <a:r>
              <a:rPr lang="he-IL" dirty="0"/>
              <a:t>וַיֵּלֶךְ שְׁמוֹ עַד-לְבוֹא מִצְרַיִם</a:t>
            </a:r>
            <a:endParaRPr lang="en-US" dirty="0">
              <a:latin typeface="Berlin Sans FB" panose="020E0602020502020306" pitchFamily="34" charset="0"/>
            </a:endParaRPr>
          </a:p>
          <a:p>
            <a:r>
              <a:rPr lang="en-US" dirty="0">
                <a:latin typeface="Berlin Sans FB" panose="020E0602020502020306" pitchFamily="34" charset="0"/>
              </a:rPr>
              <a:t>…and his (Uzziah’s) fame spread even to the border of Egypt, for he became very strong (2 </a:t>
            </a:r>
            <a:r>
              <a:rPr lang="en-US" dirty="0" err="1">
                <a:latin typeface="Berlin Sans FB" panose="020E0602020502020306" pitchFamily="34" charset="0"/>
              </a:rPr>
              <a:t>Chr</a:t>
            </a:r>
            <a:r>
              <a:rPr lang="en-US" dirty="0">
                <a:latin typeface="Berlin Sans FB" panose="020E0602020502020306" pitchFamily="34" charset="0"/>
              </a:rPr>
              <a:t> 26:8 ESV)</a:t>
            </a:r>
          </a:p>
          <a:p>
            <a:r>
              <a:rPr lang="en-US" dirty="0">
                <a:latin typeface="Berlin Sans FB" panose="020E0602020502020306" pitchFamily="34" charset="0"/>
              </a:rPr>
              <a:t>The ninth-eighth century BC site of </a:t>
            </a:r>
            <a:r>
              <a:rPr lang="en-US" dirty="0" err="1">
                <a:latin typeface="Berlin Sans FB" panose="020E0602020502020306" pitchFamily="34" charset="0"/>
              </a:rPr>
              <a:t>Kuntillet</a:t>
            </a:r>
            <a:r>
              <a:rPr lang="en-US" dirty="0">
                <a:latin typeface="Berlin Sans FB" panose="020E0602020502020306" pitchFamily="34" charset="0"/>
              </a:rPr>
              <a:t> ‘</a:t>
            </a:r>
            <a:r>
              <a:rPr lang="en-US" dirty="0" err="1">
                <a:latin typeface="Berlin Sans FB" panose="020E0602020502020306" pitchFamily="34" charset="0"/>
              </a:rPr>
              <a:t>Ajrud</a:t>
            </a:r>
            <a:r>
              <a:rPr lang="en-US" dirty="0">
                <a:latin typeface="Berlin Sans FB" panose="020E0602020502020306" pitchFamily="34" charset="0"/>
              </a:rPr>
              <a:t> in east Sinai bears evidence (both ceramic and epigraphic) of a joint Israelite-Judahite venture to establish a border and trading post near the Gaza Road.  This foreign trade connectivity with Arabian caravans and geo-political contact with Egyptians is reflected in </a:t>
            </a:r>
            <a:r>
              <a:rPr lang="en-US" dirty="0" err="1">
                <a:latin typeface="Berlin Sans FB" panose="020E0602020502020306" pitchFamily="34" charset="0"/>
              </a:rPr>
              <a:t>Chr’s</a:t>
            </a:r>
            <a:r>
              <a:rPr lang="en-US" dirty="0">
                <a:latin typeface="Berlin Sans FB" panose="020E0602020502020306" pitchFamily="34" charset="0"/>
              </a:rPr>
              <a:t> statement above</a:t>
            </a:r>
          </a:p>
        </p:txBody>
      </p:sp>
      <p:pic>
        <p:nvPicPr>
          <p:cNvPr id="2054" name="Picture 6" descr="Image result for kuntillet ajru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0562" y="4317154"/>
            <a:ext cx="2573994" cy="24364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untillet ajr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069" y="757881"/>
            <a:ext cx="4489487" cy="34681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kuntillet 'ajrud Meshe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27" t="5696" r="22784" b="3155"/>
          <a:stretch/>
        </p:blipFill>
        <p:spPr bwMode="auto">
          <a:xfrm>
            <a:off x="7525070" y="4296824"/>
            <a:ext cx="1836010" cy="24567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zeev mesh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529" y="4700880"/>
            <a:ext cx="4587059" cy="20527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kuntillet ajru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91" y="4700880"/>
            <a:ext cx="2736248" cy="20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2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779741" cy="757880"/>
          </a:xfrm>
        </p:spPr>
        <p:txBody>
          <a:bodyPr/>
          <a:lstStyle/>
          <a:p>
            <a:pPr algn="ctr"/>
            <a:r>
              <a:rPr lang="en-US" dirty="0">
                <a:latin typeface="Berlin Sans FB" panose="020E0602020502020306" pitchFamily="34" charset="0"/>
              </a:rPr>
              <a:t>Jerusalem and Environs</a:t>
            </a:r>
          </a:p>
        </p:txBody>
      </p:sp>
      <p:sp>
        <p:nvSpPr>
          <p:cNvPr id="3" name="Content Placeholder 2"/>
          <p:cNvSpPr>
            <a:spLocks noGrp="1"/>
          </p:cNvSpPr>
          <p:nvPr>
            <p:ph idx="1"/>
          </p:nvPr>
        </p:nvSpPr>
        <p:spPr>
          <a:xfrm>
            <a:off x="98853" y="757880"/>
            <a:ext cx="6731679" cy="3445003"/>
          </a:xfrm>
        </p:spPr>
        <p:txBody>
          <a:bodyPr>
            <a:normAutofit fontScale="62500" lnSpcReduction="20000"/>
          </a:bodyPr>
          <a:lstStyle/>
          <a:p>
            <a:r>
              <a:rPr lang="he-IL" dirty="0"/>
              <a:t>וַיִּבֶן עֻזִּיָּהוּ מִגְדָּלִים בִּירוּשָׁלִַם, עַל-שַׁעַר הַפִּנָּה </a:t>
            </a:r>
            <a:r>
              <a:rPr lang="he-IL" dirty="0">
                <a:latin typeface="Berlin Sans FB" panose="020E0602020502020306" pitchFamily="34" charset="0"/>
              </a:rPr>
              <a:t>וְעַל-שַׁעַר הַגַּיְא וְעַל-הַמִּקְצוֹעַ; וַיְחַזְּקֵם</a:t>
            </a:r>
            <a:endParaRPr lang="en-US" dirty="0">
              <a:latin typeface="Berlin Sans FB" panose="020E0602020502020306" pitchFamily="34" charset="0"/>
            </a:endParaRPr>
          </a:p>
          <a:p>
            <a:r>
              <a:rPr lang="en-US" dirty="0">
                <a:latin typeface="Berlin Sans FB" panose="020E0602020502020306" pitchFamily="34" charset="0"/>
              </a:rPr>
              <a:t>Moreover, Uzziah built towers in Jerusalem at the Corner Gate and at the Valley Gate and at the Angle, and fortified them (2 </a:t>
            </a:r>
            <a:r>
              <a:rPr lang="en-US" dirty="0" err="1">
                <a:latin typeface="Berlin Sans FB" panose="020E0602020502020306" pitchFamily="34" charset="0"/>
              </a:rPr>
              <a:t>Chr</a:t>
            </a:r>
            <a:r>
              <a:rPr lang="en-US" dirty="0">
                <a:latin typeface="Berlin Sans FB" panose="020E0602020502020306" pitchFamily="34" charset="0"/>
              </a:rPr>
              <a:t> 26:9 ESV). </a:t>
            </a:r>
          </a:p>
          <a:p>
            <a:r>
              <a:rPr lang="en-US" dirty="0">
                <a:latin typeface="Berlin Sans FB" panose="020E0602020502020306" pitchFamily="34" charset="0"/>
              </a:rPr>
              <a:t>Excavations by Charles Warren, Kathleen Kenyon and </a:t>
            </a:r>
            <a:r>
              <a:rPr lang="en-US" dirty="0" err="1">
                <a:latin typeface="Berlin Sans FB" panose="020E0602020502020306" pitchFamily="34" charset="0"/>
              </a:rPr>
              <a:t>Eilat</a:t>
            </a:r>
            <a:r>
              <a:rPr lang="en-US" dirty="0">
                <a:latin typeface="Berlin Sans FB" panose="020E0602020502020306" pitchFamily="34" charset="0"/>
              </a:rPr>
              <a:t> </a:t>
            </a:r>
            <a:r>
              <a:rPr lang="en-US" dirty="0" err="1">
                <a:latin typeface="Berlin Sans FB" panose="020E0602020502020306" pitchFamily="34" charset="0"/>
              </a:rPr>
              <a:t>Mazar</a:t>
            </a:r>
            <a:r>
              <a:rPr lang="en-US" dirty="0">
                <a:latin typeface="Berlin Sans FB" panose="020E0602020502020306" pitchFamily="34" charset="0"/>
              </a:rPr>
              <a:t> have uncovered a tower and royal gateway along the slanted </a:t>
            </a:r>
            <a:r>
              <a:rPr lang="en-US" dirty="0" err="1">
                <a:latin typeface="Berlin Sans FB" panose="020E0602020502020306" pitchFamily="34" charset="0"/>
              </a:rPr>
              <a:t>Ophel</a:t>
            </a:r>
            <a:r>
              <a:rPr lang="en-US" dirty="0">
                <a:latin typeface="Berlin Sans FB" panose="020E0602020502020306" pitchFamily="34" charset="0"/>
              </a:rPr>
              <a:t> wall that may be identified as the Angle Tower and Water Gate.</a:t>
            </a:r>
          </a:p>
          <a:p>
            <a:r>
              <a:rPr lang="en-US" dirty="0">
                <a:latin typeface="Berlin Sans FB" panose="020E0602020502020306" pitchFamily="34" charset="0"/>
              </a:rPr>
              <a:t>The location of the Valley Gate and Corner Gate are uncertain and may either reflect an earlier walled expansion onto the Western Hill or may be part of the original defenses surrounding the City of David and Temple Mount (2 Kgs 14:13; 2 </a:t>
            </a:r>
            <a:r>
              <a:rPr lang="en-US" dirty="0" err="1">
                <a:latin typeface="Berlin Sans FB" panose="020E0602020502020306" pitchFamily="34" charset="0"/>
              </a:rPr>
              <a:t>Chr</a:t>
            </a:r>
            <a:r>
              <a:rPr lang="en-US" dirty="0">
                <a:latin typeface="Berlin Sans FB" panose="020E0602020502020306" pitchFamily="34" charset="0"/>
              </a:rPr>
              <a:t> 25:23; </a:t>
            </a:r>
            <a:r>
              <a:rPr lang="en-US" dirty="0" err="1">
                <a:latin typeface="Berlin Sans FB" panose="020E0602020502020306" pitchFamily="34" charset="0"/>
              </a:rPr>
              <a:t>Jer</a:t>
            </a:r>
            <a:r>
              <a:rPr lang="en-US" dirty="0">
                <a:latin typeface="Berlin Sans FB" panose="020E0602020502020306" pitchFamily="34" charset="0"/>
              </a:rPr>
              <a:t> 31:38; </a:t>
            </a:r>
            <a:r>
              <a:rPr lang="en-US" dirty="0" err="1">
                <a:latin typeface="Berlin Sans FB" panose="020E0602020502020306" pitchFamily="34" charset="0"/>
              </a:rPr>
              <a:t>Neh</a:t>
            </a:r>
            <a:r>
              <a:rPr lang="en-US" dirty="0">
                <a:latin typeface="Berlin Sans FB" panose="020E0602020502020306" pitchFamily="34" charset="0"/>
              </a:rPr>
              <a:t> 2:13-15; 3:13, 31-32).</a:t>
            </a:r>
          </a:p>
        </p:txBody>
      </p:sp>
      <p:pic>
        <p:nvPicPr>
          <p:cNvPr id="3076" name="Picture 4" descr="Image result for outer tower oph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610" y="4311941"/>
            <a:ext cx="3222921" cy="2417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expansion of iron age jerusa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704" y="83223"/>
            <a:ext cx="5157605" cy="6645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western tower oph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53" y="4311942"/>
            <a:ext cx="3418790" cy="241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02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33744"/>
          </a:xfrm>
        </p:spPr>
        <p:txBody>
          <a:bodyPr/>
          <a:lstStyle/>
          <a:p>
            <a:r>
              <a:rPr lang="en-US" dirty="0">
                <a:latin typeface="Berlin Sans FB" panose="020E0602020502020306" pitchFamily="34" charset="0"/>
              </a:rPr>
              <a:t>The </a:t>
            </a:r>
            <a:r>
              <a:rPr lang="en-US" dirty="0" err="1">
                <a:latin typeface="Berlin Sans FB" panose="020E0602020502020306" pitchFamily="34" charset="0"/>
              </a:rPr>
              <a:t>Ophel</a:t>
            </a:r>
            <a:r>
              <a:rPr lang="en-US" dirty="0">
                <a:latin typeface="Berlin Sans FB" panose="020E0602020502020306" pitchFamily="34" charset="0"/>
              </a:rPr>
              <a:t> Gateway</a:t>
            </a:r>
            <a:br>
              <a:rPr lang="en-US" sz="2400" dirty="0">
                <a:latin typeface="Berlin Sans FB" panose="020E0602020502020306" pitchFamily="34" charset="0"/>
              </a:rPr>
            </a:br>
            <a:r>
              <a:rPr lang="en-US" sz="2400" dirty="0">
                <a:latin typeface="Berlin Sans FB" panose="020E0602020502020306" pitchFamily="34" charset="0"/>
              </a:rPr>
              <a:t>The Royal Quarter of Jerusalem during the Kingdom of Judah</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291" y="1275222"/>
            <a:ext cx="5941434" cy="547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6"/>
          <a:stretch/>
        </p:blipFill>
        <p:spPr bwMode="auto">
          <a:xfrm>
            <a:off x="10408059" y="3704471"/>
            <a:ext cx="1632239" cy="124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322" r="23726" b="9613"/>
          <a:stretch/>
        </p:blipFill>
        <p:spPr bwMode="auto">
          <a:xfrm>
            <a:off x="10321261" y="5005066"/>
            <a:ext cx="1753055" cy="174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4182" y="1275222"/>
            <a:ext cx="4108501" cy="5478003"/>
          </a:xfrm>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1261" y="1275222"/>
            <a:ext cx="1783503" cy="2373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05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 y="1"/>
            <a:ext cx="7188790" cy="1095631"/>
          </a:xfrm>
        </p:spPr>
        <p:txBody>
          <a:bodyPr>
            <a:normAutofit fontScale="90000"/>
          </a:bodyPr>
          <a:lstStyle/>
          <a:p>
            <a:pPr algn="ctr"/>
            <a:r>
              <a:rPr lang="en-US" dirty="0">
                <a:latin typeface="Berlin Sans FB" panose="020E0602020502020306" pitchFamily="34" charset="0"/>
              </a:rPr>
              <a:t>The Reign of  Uzziah (Azariah) </a:t>
            </a:r>
            <a:br>
              <a:rPr lang="en-US" dirty="0">
                <a:latin typeface="Berlin Sans FB" panose="020E0602020502020306" pitchFamily="34" charset="0"/>
              </a:rPr>
            </a:br>
            <a:r>
              <a:rPr lang="en-US" sz="2200" dirty="0">
                <a:latin typeface="Berlin Sans FB" panose="020E0602020502020306" pitchFamily="34" charset="0"/>
              </a:rPr>
              <a:t>in summary</a:t>
            </a:r>
          </a:p>
        </p:txBody>
      </p:sp>
      <p:sp>
        <p:nvSpPr>
          <p:cNvPr id="3" name="Content Placeholder 2"/>
          <p:cNvSpPr>
            <a:spLocks noGrp="1"/>
          </p:cNvSpPr>
          <p:nvPr>
            <p:ph idx="1"/>
          </p:nvPr>
        </p:nvSpPr>
        <p:spPr>
          <a:xfrm>
            <a:off x="82378" y="972065"/>
            <a:ext cx="7133968" cy="5823852"/>
          </a:xfrm>
        </p:spPr>
        <p:txBody>
          <a:bodyPr/>
          <a:lstStyle/>
          <a:p>
            <a:r>
              <a:rPr lang="en-US" dirty="0">
                <a:latin typeface="Berlin Sans FB" panose="020E0602020502020306" pitchFamily="34" charset="0"/>
              </a:rPr>
              <a:t>Uzziah reigned 52 years (792/91—740/39 BC) including a coregency with his father </a:t>
            </a:r>
            <a:r>
              <a:rPr lang="en-US" dirty="0" err="1">
                <a:latin typeface="Berlin Sans FB" panose="020E0602020502020306" pitchFamily="34" charset="0"/>
              </a:rPr>
              <a:t>Amaziah</a:t>
            </a:r>
            <a:r>
              <a:rPr lang="en-US" dirty="0">
                <a:latin typeface="Berlin Sans FB" panose="020E0602020502020306" pitchFamily="34" charset="0"/>
              </a:rPr>
              <a:t> from 792/91—767 BC.</a:t>
            </a:r>
          </a:p>
          <a:p>
            <a:r>
              <a:rPr lang="en-US" dirty="0">
                <a:latin typeface="Berlin Sans FB" panose="020E0602020502020306" pitchFamily="34" charset="0"/>
              </a:rPr>
              <a:t>Uzziah’s reign roughly paralleled that of Jeroboam II, the powerful king of Israel (793/92-753 BC)</a:t>
            </a:r>
          </a:p>
          <a:p>
            <a:r>
              <a:rPr lang="en-US" dirty="0">
                <a:latin typeface="Berlin Sans FB" panose="020E0602020502020306" pitchFamily="34" charset="0"/>
              </a:rPr>
              <a:t>Uzziah’s reign is recorded in 2 Kings 14:21-15:7 and 2 Chronicles 26:1-23 and took place during the lifetimes of the prophets Hosea, Amos, Jonah and Isaiah</a:t>
            </a:r>
          </a:p>
          <a:p>
            <a:r>
              <a:rPr lang="en-US" dirty="0">
                <a:latin typeface="Berlin Sans FB" panose="020E0602020502020306" pitchFamily="34" charset="0"/>
              </a:rPr>
              <a:t>Amos (1:1) and Zechariah (14:5) record an earthquake during Uzziah’s reign, which is alluded to also in Isaiah (2:19-21)</a:t>
            </a:r>
          </a:p>
        </p:txBody>
      </p:sp>
      <p:pic>
        <p:nvPicPr>
          <p:cNvPr id="3074" name="Picture 2" descr="Image result for el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168" y="0"/>
            <a:ext cx="4920832" cy="685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6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6D69-E745-4365-84DD-9116B9FA6B50}"/>
              </a:ext>
            </a:extLst>
          </p:cNvPr>
          <p:cNvSpPr>
            <a:spLocks noGrp="1"/>
          </p:cNvSpPr>
          <p:nvPr>
            <p:ph type="title"/>
          </p:nvPr>
        </p:nvSpPr>
        <p:spPr>
          <a:xfrm>
            <a:off x="0" y="-1"/>
            <a:ext cx="7152362" cy="1164921"/>
          </a:xfrm>
        </p:spPr>
        <p:txBody>
          <a:bodyPr>
            <a:normAutofit fontScale="90000"/>
          </a:bodyPr>
          <a:lstStyle/>
          <a:p>
            <a:r>
              <a:rPr lang="en-US" dirty="0">
                <a:latin typeface="Berlin Sans FB" panose="020E0602020502020306" pitchFamily="34" charset="0"/>
              </a:rPr>
              <a:t>Did Uzziah Inherit Jeroboam II’s Northern Conquest?</a:t>
            </a:r>
          </a:p>
        </p:txBody>
      </p:sp>
      <p:sp>
        <p:nvSpPr>
          <p:cNvPr id="3" name="Content Placeholder 2">
            <a:extLst>
              <a:ext uri="{FF2B5EF4-FFF2-40B4-BE49-F238E27FC236}">
                <a16:creationId xmlns:a16="http://schemas.microsoft.com/office/drawing/2014/main" id="{13914554-AB8F-47DC-8995-8DA5F6537DF0}"/>
              </a:ext>
            </a:extLst>
          </p:cNvPr>
          <p:cNvSpPr>
            <a:spLocks noGrp="1"/>
          </p:cNvSpPr>
          <p:nvPr>
            <p:ph idx="1"/>
          </p:nvPr>
        </p:nvSpPr>
        <p:spPr>
          <a:xfrm>
            <a:off x="200416" y="1265128"/>
            <a:ext cx="3945699" cy="5592871"/>
          </a:xfrm>
        </p:spPr>
        <p:txBody>
          <a:bodyPr>
            <a:normAutofit fontScale="77500" lnSpcReduction="20000"/>
          </a:bodyPr>
          <a:lstStyle/>
          <a:p>
            <a:r>
              <a:rPr lang="en-US" b="1" baseline="30000" dirty="0">
                <a:latin typeface="Berlin Sans FB" panose="020E0602020502020306" pitchFamily="34" charset="0"/>
              </a:rPr>
              <a:t>28 </a:t>
            </a:r>
            <a:r>
              <a:rPr lang="en-US" i="1" dirty="0">
                <a:latin typeface="Berlin Sans FB" panose="020E0602020502020306" pitchFamily="34" charset="0"/>
              </a:rPr>
              <a:t>Now the rest of the acts of Jeroboam and all that he did, and his might, how he fought, and how he restored Damascus and </a:t>
            </a:r>
            <a:r>
              <a:rPr lang="en-US" i="1" dirty="0" err="1">
                <a:latin typeface="Berlin Sans FB" panose="020E0602020502020306" pitchFamily="34" charset="0"/>
              </a:rPr>
              <a:t>Hamath</a:t>
            </a:r>
            <a:r>
              <a:rPr lang="en-US" i="1" dirty="0">
                <a:latin typeface="Berlin Sans FB" panose="020E0602020502020306" pitchFamily="34" charset="0"/>
              </a:rPr>
              <a:t> to Judah in Israel, are they not written in the Book of the Chronicles of the Kings of Israel?</a:t>
            </a:r>
            <a:r>
              <a:rPr lang="en-US" dirty="0">
                <a:latin typeface="Berlin Sans FB" panose="020E0602020502020306" pitchFamily="34" charset="0"/>
              </a:rPr>
              <a:t> (2 Kgs 14:28 ESV)</a:t>
            </a:r>
          </a:p>
          <a:p>
            <a:r>
              <a:rPr lang="en-US" dirty="0">
                <a:latin typeface="Berlin Sans FB" panose="020E0602020502020306" pitchFamily="34" charset="0"/>
              </a:rPr>
              <a:t>Did Judah inherit the Israelite empire of Jeroboam II? </a:t>
            </a:r>
          </a:p>
          <a:p>
            <a:r>
              <a:rPr lang="en-US" dirty="0">
                <a:latin typeface="Berlin Sans FB" panose="020E0602020502020306" pitchFamily="34" charset="0"/>
              </a:rPr>
              <a:t>The mention of “</a:t>
            </a:r>
            <a:r>
              <a:rPr lang="en-US" dirty="0" err="1">
                <a:latin typeface="Berlin Sans FB" panose="020E0602020502020306" pitchFamily="34" charset="0"/>
              </a:rPr>
              <a:t>Azriyahu</a:t>
            </a:r>
            <a:r>
              <a:rPr lang="en-US" dirty="0">
                <a:latin typeface="Berlin Sans FB" panose="020E0602020502020306" pitchFamily="34" charset="0"/>
              </a:rPr>
              <a:t> of </a:t>
            </a:r>
            <a:r>
              <a:rPr lang="en-US" dirty="0" err="1">
                <a:latin typeface="Berlin Sans FB" panose="020E0602020502020306" pitchFamily="34" charset="0"/>
              </a:rPr>
              <a:t>Yaudi</a:t>
            </a:r>
            <a:r>
              <a:rPr lang="en-US" dirty="0">
                <a:latin typeface="Berlin Sans FB" panose="020E0602020502020306" pitchFamily="34" charset="0"/>
              </a:rPr>
              <a:t>” (Azariah of Judah) in the inscriptions of Tiglath-</a:t>
            </a:r>
            <a:r>
              <a:rPr lang="en-US" dirty="0" err="1">
                <a:latin typeface="Berlin Sans FB" panose="020E0602020502020306" pitchFamily="34" charset="0"/>
              </a:rPr>
              <a:t>pileser</a:t>
            </a:r>
            <a:r>
              <a:rPr lang="en-US" dirty="0">
                <a:latin typeface="Berlin Sans FB" panose="020E0602020502020306" pitchFamily="34" charset="0"/>
              </a:rPr>
              <a:t> III</a:t>
            </a:r>
          </a:p>
        </p:txBody>
      </p:sp>
      <p:pic>
        <p:nvPicPr>
          <p:cNvPr id="1026" name="Picture 2" descr="Image result for The inscriptions of Tiglath-pileser III">
            <a:extLst>
              <a:ext uri="{FF2B5EF4-FFF2-40B4-BE49-F238E27FC236}">
                <a16:creationId xmlns:a16="http://schemas.microsoft.com/office/drawing/2014/main" id="{C380B6AE-882D-4C8E-A82B-5A1967DAA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921" y="2437577"/>
            <a:ext cx="2853147" cy="4327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elath">
            <a:extLst>
              <a:ext uri="{FF2B5EF4-FFF2-40B4-BE49-F238E27FC236}">
                <a16:creationId xmlns:a16="http://schemas.microsoft.com/office/drawing/2014/main" id="{5D6E6B8A-415B-46B7-8421-7075651E4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168" y="3810"/>
            <a:ext cx="4920832" cy="685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5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44" y="107434"/>
            <a:ext cx="8122507" cy="923821"/>
          </a:xfrm>
        </p:spPr>
        <p:txBody>
          <a:bodyPr>
            <a:normAutofit fontScale="90000"/>
          </a:bodyPr>
          <a:lstStyle/>
          <a:p>
            <a:pPr algn="ctr"/>
            <a:r>
              <a:rPr lang="en-US" dirty="0">
                <a:latin typeface="Berlin Sans FB" panose="020E0602020502020306" pitchFamily="34" charset="0"/>
              </a:rPr>
              <a:t>Uzziah’s Quarantine and Burial </a:t>
            </a:r>
            <a:br>
              <a:rPr lang="en-US" dirty="0">
                <a:latin typeface="Berlin Sans FB" panose="020E0602020502020306" pitchFamily="34" charset="0"/>
              </a:rPr>
            </a:br>
            <a:r>
              <a:rPr lang="en-US" dirty="0">
                <a:latin typeface="Berlin Sans FB" panose="020E0602020502020306" pitchFamily="34" charset="0"/>
              </a:rPr>
              <a:t>at Ramat </a:t>
            </a:r>
            <a:r>
              <a:rPr lang="en-US" dirty="0" err="1">
                <a:latin typeface="Berlin Sans FB" panose="020E0602020502020306" pitchFamily="34" charset="0"/>
              </a:rPr>
              <a:t>Rahel</a:t>
            </a:r>
            <a:endParaRPr lang="en-US" dirty="0">
              <a:latin typeface="Berlin Sans FB" panose="020E0602020502020306" pitchFamily="34" charset="0"/>
            </a:endParaRPr>
          </a:p>
        </p:txBody>
      </p:sp>
      <p:sp>
        <p:nvSpPr>
          <p:cNvPr id="3" name="Content Placeholder 2"/>
          <p:cNvSpPr>
            <a:spLocks noGrp="1"/>
          </p:cNvSpPr>
          <p:nvPr>
            <p:ph idx="1"/>
          </p:nvPr>
        </p:nvSpPr>
        <p:spPr>
          <a:xfrm>
            <a:off x="140044" y="1169773"/>
            <a:ext cx="8122508" cy="2758526"/>
          </a:xfrm>
        </p:spPr>
        <p:txBody>
          <a:bodyPr>
            <a:normAutofit fontScale="55000" lnSpcReduction="20000"/>
          </a:bodyPr>
          <a:lstStyle/>
          <a:p>
            <a:r>
              <a:rPr lang="en-US" dirty="0">
                <a:latin typeface="Berlin Sans FB" panose="020E0602020502020306" pitchFamily="34" charset="0"/>
              </a:rPr>
              <a:t>2 </a:t>
            </a:r>
            <a:r>
              <a:rPr lang="en-US" dirty="0" err="1">
                <a:latin typeface="Berlin Sans FB" panose="020E0602020502020306" pitchFamily="34" charset="0"/>
              </a:rPr>
              <a:t>Chr</a:t>
            </a:r>
            <a:r>
              <a:rPr lang="en-US" dirty="0">
                <a:latin typeface="Berlin Sans FB" panose="020E0602020502020306" pitchFamily="34" charset="0"/>
              </a:rPr>
              <a:t> 26:21-23 (2 Kgs 15:5-6)</a:t>
            </a:r>
          </a:p>
          <a:p>
            <a:r>
              <a:rPr lang="en-US" dirty="0">
                <a:latin typeface="Berlin Sans FB" panose="020E0602020502020306" pitchFamily="34" charset="0"/>
              </a:rPr>
              <a:t>Uzziah’s confinement to a “Separate House” or the euphemistically titled “House of Freedom” due to skin disease later in his reign may have been at the eighth-seventh century BC Iron Age palace at Ramat </a:t>
            </a:r>
            <a:r>
              <a:rPr lang="en-US" dirty="0" err="1">
                <a:latin typeface="Berlin Sans FB" panose="020E0602020502020306" pitchFamily="34" charset="0"/>
              </a:rPr>
              <a:t>Rahel</a:t>
            </a:r>
            <a:r>
              <a:rPr lang="en-US" dirty="0">
                <a:latin typeface="Berlin Sans FB" panose="020E0602020502020306" pitchFamily="34" charset="0"/>
              </a:rPr>
              <a:t>, a hilltop kibbutz 3 km south of Jerusalem</a:t>
            </a:r>
          </a:p>
          <a:p>
            <a:r>
              <a:rPr lang="he-IL" dirty="0"/>
              <a:t> וַיֵּשֶׁב בֵּית החפשות (הַחָפְשִׁית)</a:t>
            </a:r>
            <a:endParaRPr lang="en-US" dirty="0">
              <a:latin typeface="Berlin Sans FB" panose="020E0602020502020306" pitchFamily="34" charset="0"/>
            </a:endParaRPr>
          </a:p>
          <a:p>
            <a:r>
              <a:rPr lang="en-US" dirty="0">
                <a:latin typeface="Berlin Sans FB" panose="020E0602020502020306" pitchFamily="34" charset="0"/>
              </a:rPr>
              <a:t>Identified with biblical Beth </a:t>
            </a:r>
            <a:r>
              <a:rPr lang="en-US" dirty="0" err="1">
                <a:latin typeface="Berlin Sans FB" panose="020E0602020502020306" pitchFamily="34" charset="0"/>
              </a:rPr>
              <a:t>Hakerem</a:t>
            </a:r>
            <a:r>
              <a:rPr lang="en-US" dirty="0">
                <a:latin typeface="Berlin Sans FB" panose="020E0602020502020306" pitchFamily="34" charset="0"/>
              </a:rPr>
              <a:t>, Ramat </a:t>
            </a:r>
            <a:r>
              <a:rPr lang="en-US" dirty="0" err="1">
                <a:latin typeface="Berlin Sans FB" panose="020E0602020502020306" pitchFamily="34" charset="0"/>
              </a:rPr>
              <a:t>Rahel</a:t>
            </a:r>
            <a:r>
              <a:rPr lang="en-US" dirty="0">
                <a:latin typeface="Berlin Sans FB" panose="020E0602020502020306" pitchFamily="34" charset="0"/>
              </a:rPr>
              <a:t> overlooks the </a:t>
            </a:r>
            <a:r>
              <a:rPr lang="en-US" dirty="0" err="1">
                <a:latin typeface="Berlin Sans FB" panose="020E0602020502020306" pitchFamily="34" charset="0"/>
              </a:rPr>
              <a:t>Rephaim</a:t>
            </a:r>
            <a:r>
              <a:rPr lang="en-US" dirty="0">
                <a:latin typeface="Berlin Sans FB" panose="020E0602020502020306" pitchFamily="34" charset="0"/>
              </a:rPr>
              <a:t> Valley and probably served as the palace complex for a vast royal estate during the reign of Uzziah and later kings of Judah.  Monumental evidence, including an engaged volute capital and a beautifully hewn 525 foot long water tunnel at </a:t>
            </a:r>
            <a:r>
              <a:rPr lang="en-US" dirty="0" err="1">
                <a:latin typeface="Berlin Sans FB" panose="020E0602020502020306" pitchFamily="34" charset="0"/>
              </a:rPr>
              <a:t>Walajeh</a:t>
            </a:r>
            <a:r>
              <a:rPr lang="en-US" dirty="0">
                <a:latin typeface="Berlin Sans FB" panose="020E0602020502020306" pitchFamily="34" charset="0"/>
              </a:rPr>
              <a:t>, a site farther west along the </a:t>
            </a:r>
            <a:r>
              <a:rPr lang="en-US" dirty="0" err="1">
                <a:latin typeface="Berlin Sans FB" panose="020E0602020502020306" pitchFamily="34" charset="0"/>
              </a:rPr>
              <a:t>Rephaim</a:t>
            </a:r>
            <a:r>
              <a:rPr lang="en-US" dirty="0">
                <a:latin typeface="Berlin Sans FB" panose="020E0602020502020306" pitchFamily="34" charset="0"/>
              </a:rPr>
              <a:t> Valley, strongly supports this supposition.</a:t>
            </a:r>
          </a:p>
          <a:p>
            <a:r>
              <a:rPr lang="en-US" dirty="0">
                <a:latin typeface="Berlin Sans FB" panose="020E0602020502020306" pitchFamily="34" charset="0"/>
              </a:rPr>
              <a:t>Uzziah’s gravestone, written in Aramaic, mentions the transfer and reburial of his bones at a different location, proving the veracity of the biblical accounts of his burial (</a:t>
            </a:r>
            <a:r>
              <a:rPr lang="en-US" dirty="0" err="1">
                <a:latin typeface="Berlin Sans FB" panose="020E0602020502020306" pitchFamily="34" charset="0"/>
              </a:rPr>
              <a:t>Sukenik</a:t>
            </a:r>
            <a:r>
              <a:rPr lang="en-US" dirty="0">
                <a:latin typeface="Berlin Sans FB" panose="020E0602020502020306" pitchFamily="34" charset="0"/>
              </a:rPr>
              <a:t> 1931)</a:t>
            </a:r>
          </a:p>
        </p:txBody>
      </p:sp>
      <p:pic>
        <p:nvPicPr>
          <p:cNvPr id="3074" name="Picture 2" descr="Image result for uzziah ashd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8" y="3971287"/>
            <a:ext cx="2765645" cy="28113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amat rac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016" y="3971286"/>
            <a:ext cx="4211302" cy="2811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arden ramat ra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12" y="3976201"/>
            <a:ext cx="4982818" cy="2806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265" y="107434"/>
            <a:ext cx="3820865" cy="382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96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56734"/>
          </a:xfrm>
        </p:spPr>
        <p:txBody>
          <a:bodyPr/>
          <a:lstStyle/>
          <a:p>
            <a:pPr algn="ctr"/>
            <a:r>
              <a:rPr lang="en-US" dirty="0">
                <a:latin typeface="Berlin Sans FB" panose="020E0602020502020306" pitchFamily="34" charset="0"/>
              </a:rPr>
              <a:t>Conclusions</a:t>
            </a:r>
          </a:p>
        </p:txBody>
      </p:sp>
      <p:sp>
        <p:nvSpPr>
          <p:cNvPr id="3" name="Content Placeholder 2"/>
          <p:cNvSpPr>
            <a:spLocks noGrp="1"/>
          </p:cNvSpPr>
          <p:nvPr>
            <p:ph idx="1"/>
          </p:nvPr>
        </p:nvSpPr>
        <p:spPr>
          <a:xfrm>
            <a:off x="131805" y="675503"/>
            <a:ext cx="11961341" cy="6096000"/>
          </a:xfrm>
        </p:spPr>
        <p:txBody>
          <a:bodyPr>
            <a:normAutofit fontScale="77500" lnSpcReduction="20000"/>
          </a:bodyPr>
          <a:lstStyle/>
          <a:p>
            <a:r>
              <a:rPr lang="en-US" dirty="0">
                <a:latin typeface="Berlin Sans FB" panose="020E0602020502020306" pitchFamily="34" charset="0"/>
              </a:rPr>
              <a:t>The preponderance of evidence from written and archaeological sources support an eighth century BC geo-political context for </a:t>
            </a:r>
            <a:r>
              <a:rPr lang="en-US" dirty="0" err="1">
                <a:latin typeface="Berlin Sans FB" panose="020E0602020502020306" pitchFamily="34" charset="0"/>
              </a:rPr>
              <a:t>Chr’s</a:t>
            </a:r>
            <a:r>
              <a:rPr lang="en-US" dirty="0">
                <a:latin typeface="Berlin Sans FB" panose="020E0602020502020306" pitchFamily="34" charset="0"/>
              </a:rPr>
              <a:t> account of Uzziah (2 </a:t>
            </a:r>
            <a:r>
              <a:rPr lang="en-US" dirty="0" err="1">
                <a:latin typeface="Berlin Sans FB" panose="020E0602020502020306" pitchFamily="34" charset="0"/>
              </a:rPr>
              <a:t>Chr</a:t>
            </a:r>
            <a:r>
              <a:rPr lang="en-US" dirty="0">
                <a:latin typeface="Berlin Sans FB" panose="020E0602020502020306" pitchFamily="34" charset="0"/>
              </a:rPr>
              <a:t> 26)</a:t>
            </a:r>
          </a:p>
          <a:p>
            <a:endParaRPr lang="en-US" dirty="0">
              <a:latin typeface="Berlin Sans FB" panose="020E0602020502020306" pitchFamily="34" charset="0"/>
            </a:endParaRPr>
          </a:p>
          <a:p>
            <a:pPr marL="0" indent="0">
              <a:buNone/>
            </a:pPr>
            <a:r>
              <a:rPr lang="en-US" dirty="0">
                <a:latin typeface="Berlin Sans FB" panose="020E0602020502020306" pitchFamily="34" charset="0"/>
              </a:rPr>
              <a:t>-</a:t>
            </a:r>
            <a:r>
              <a:rPr lang="en-US" dirty="0" err="1">
                <a:latin typeface="Berlin Sans FB" panose="020E0602020502020306" pitchFamily="34" charset="0"/>
              </a:rPr>
              <a:t>Chr’s</a:t>
            </a:r>
            <a:r>
              <a:rPr lang="en-US" dirty="0">
                <a:latin typeface="Berlin Sans FB" panose="020E0602020502020306" pitchFamily="34" charset="0"/>
              </a:rPr>
              <a:t> references to Philistines, (Ammonites), Edomites, and especially to </a:t>
            </a:r>
            <a:r>
              <a:rPr lang="en-US" dirty="0" err="1">
                <a:latin typeface="Berlin Sans FB" panose="020E0602020502020306" pitchFamily="34" charset="0"/>
              </a:rPr>
              <a:t>Meunites</a:t>
            </a:r>
            <a:r>
              <a:rPr lang="en-US" dirty="0">
                <a:latin typeface="Berlin Sans FB" panose="020E0602020502020306" pitchFamily="34" charset="0"/>
              </a:rPr>
              <a:t> all reflect well documented eighth century BC polities.  Likewise, </a:t>
            </a:r>
            <a:r>
              <a:rPr lang="en-US" dirty="0" err="1">
                <a:latin typeface="Berlin Sans FB" panose="020E0602020502020306" pitchFamily="34" charset="0"/>
              </a:rPr>
              <a:t>Chr’s</a:t>
            </a:r>
            <a:r>
              <a:rPr lang="en-US" dirty="0">
                <a:latin typeface="Berlin Sans FB" panose="020E0602020502020306" pitchFamily="34" charset="0"/>
              </a:rPr>
              <a:t> mention of sites such as Gur Baal, </a:t>
            </a:r>
            <a:r>
              <a:rPr lang="en-US" dirty="0" err="1">
                <a:latin typeface="Berlin Sans FB" panose="020E0602020502020306" pitchFamily="34" charset="0"/>
              </a:rPr>
              <a:t>Elath</a:t>
            </a:r>
            <a:r>
              <a:rPr lang="en-US" dirty="0">
                <a:latin typeface="Berlin Sans FB" panose="020E0602020502020306" pitchFamily="34" charset="0"/>
              </a:rPr>
              <a:t>, Gath, Ashdod and Yavneh are not necessarily attested during the late Persian and Hellenistic Period</a:t>
            </a:r>
          </a:p>
          <a:p>
            <a:pPr marL="0" indent="0">
              <a:buNone/>
            </a:pPr>
            <a:r>
              <a:rPr lang="en-US" dirty="0">
                <a:latin typeface="Berlin Sans FB" panose="020E0602020502020306" pitchFamily="34" charset="0"/>
              </a:rPr>
              <a:t>-Rapid intensification and expansion of Judahite settlement in the hill country, western Shephelah, the Wilderness of Judah, the Negeb and </a:t>
            </a:r>
            <a:r>
              <a:rPr lang="en-US" dirty="0" err="1">
                <a:latin typeface="Berlin Sans FB" panose="020E0602020502020306" pitchFamily="34" charset="0"/>
              </a:rPr>
              <a:t>Elath</a:t>
            </a:r>
            <a:r>
              <a:rPr lang="en-US" dirty="0">
                <a:latin typeface="Berlin Sans FB" panose="020E0602020502020306" pitchFamily="34" charset="0"/>
              </a:rPr>
              <a:t> occurs throughout the eighth century (2 </a:t>
            </a:r>
            <a:r>
              <a:rPr lang="en-US" dirty="0" err="1">
                <a:latin typeface="Berlin Sans FB" panose="020E0602020502020306" pitchFamily="34" charset="0"/>
              </a:rPr>
              <a:t>Chr</a:t>
            </a:r>
            <a:r>
              <a:rPr lang="en-US" dirty="0">
                <a:latin typeface="Berlin Sans FB" panose="020E0602020502020306" pitchFamily="34" charset="0"/>
              </a:rPr>
              <a:t> 26:2, 6-10; 2 Kgs 14:21-22)</a:t>
            </a:r>
          </a:p>
          <a:p>
            <a:pPr marL="0" indent="0">
              <a:buNone/>
            </a:pPr>
            <a:r>
              <a:rPr lang="en-US" dirty="0">
                <a:latin typeface="Berlin Sans FB" panose="020E0602020502020306" pitchFamily="34" charset="0"/>
              </a:rPr>
              <a:t>-Destruction evidence and a six chamber “Solomonic” gate at Ashdod and Judahite settlement at Tell </a:t>
            </a:r>
            <a:r>
              <a:rPr lang="en-US" dirty="0" err="1">
                <a:latin typeface="Berlin Sans FB" panose="020E0602020502020306" pitchFamily="34" charset="0"/>
              </a:rPr>
              <a:t>es</a:t>
            </a:r>
            <a:r>
              <a:rPr lang="en-US" dirty="0">
                <a:latin typeface="Berlin Sans FB" panose="020E0602020502020306" pitchFamily="34" charset="0"/>
              </a:rPr>
              <a:t> Safi (Gath) as well as other sites in the coastal plain provide evidence for 2 </a:t>
            </a:r>
            <a:r>
              <a:rPr lang="en-US" dirty="0" err="1">
                <a:latin typeface="Berlin Sans FB" panose="020E0602020502020306" pitchFamily="34" charset="0"/>
              </a:rPr>
              <a:t>Chr</a:t>
            </a:r>
            <a:r>
              <a:rPr lang="en-US" dirty="0">
                <a:latin typeface="Berlin Sans FB" panose="020E0602020502020306" pitchFamily="34" charset="0"/>
              </a:rPr>
              <a:t> 26:6</a:t>
            </a:r>
          </a:p>
          <a:p>
            <a:pPr marL="0" indent="0">
              <a:buNone/>
            </a:pPr>
            <a:r>
              <a:rPr lang="en-US" dirty="0">
                <a:latin typeface="Berlin Sans FB" panose="020E0602020502020306" pitchFamily="34" charset="0"/>
              </a:rPr>
              <a:t>-The continued expansion of Jerusalem to the north and west, encompassing the Western Hill and evidence of walls and gates that may represent those mentioned in 2 </a:t>
            </a:r>
            <a:r>
              <a:rPr lang="en-US" dirty="0" err="1">
                <a:latin typeface="Berlin Sans FB" panose="020E0602020502020306" pitchFamily="34" charset="0"/>
              </a:rPr>
              <a:t>Chr</a:t>
            </a:r>
            <a:r>
              <a:rPr lang="en-US" dirty="0">
                <a:latin typeface="Berlin Sans FB" panose="020E0602020502020306" pitchFamily="34" charset="0"/>
              </a:rPr>
              <a:t> 26:9</a:t>
            </a:r>
          </a:p>
          <a:p>
            <a:pPr marL="0" indent="0">
              <a:buNone/>
            </a:pPr>
            <a:r>
              <a:rPr lang="en-US" dirty="0">
                <a:latin typeface="Berlin Sans FB" panose="020E0602020502020306" pitchFamily="34" charset="0"/>
              </a:rPr>
              <a:t>-Joint geo-political maneuvers with the Kingdom of Israel under Jeroboam II at Horvat </a:t>
            </a:r>
            <a:r>
              <a:rPr lang="en-US" dirty="0" err="1">
                <a:latin typeface="Berlin Sans FB" panose="020E0602020502020306" pitchFamily="34" charset="0"/>
              </a:rPr>
              <a:t>Teman</a:t>
            </a:r>
            <a:r>
              <a:rPr lang="en-US" dirty="0">
                <a:latin typeface="Berlin Sans FB" panose="020E0602020502020306" pitchFamily="34" charset="0"/>
              </a:rPr>
              <a:t> on the border of Egypt and evidence of Judahite influence at Tall Jalul in the tableland of central Jordan (2 </a:t>
            </a:r>
            <a:r>
              <a:rPr lang="en-US" dirty="0" err="1">
                <a:latin typeface="Berlin Sans FB" panose="020E0602020502020306" pitchFamily="34" charset="0"/>
              </a:rPr>
              <a:t>Chr</a:t>
            </a:r>
            <a:r>
              <a:rPr lang="en-US" dirty="0">
                <a:latin typeface="Berlin Sans FB" panose="020E0602020502020306" pitchFamily="34" charset="0"/>
              </a:rPr>
              <a:t> 26:8-10) support </a:t>
            </a:r>
            <a:r>
              <a:rPr lang="en-US" dirty="0" err="1">
                <a:latin typeface="Berlin Sans FB" panose="020E0602020502020306" pitchFamily="34" charset="0"/>
              </a:rPr>
              <a:t>Chr’s</a:t>
            </a:r>
            <a:r>
              <a:rPr lang="en-US" dirty="0">
                <a:latin typeface="Berlin Sans FB" panose="020E0602020502020306" pitchFamily="34" charset="0"/>
              </a:rPr>
              <a:t> narrative</a:t>
            </a:r>
          </a:p>
          <a:p>
            <a:pPr marL="0" indent="0">
              <a:buNone/>
            </a:pPr>
            <a:endParaRPr lang="en-US" dirty="0">
              <a:latin typeface="Berlin Sans FB" panose="020E0602020502020306" pitchFamily="34" charset="0"/>
            </a:endParaRPr>
          </a:p>
          <a:p>
            <a:r>
              <a:rPr lang="en-US" dirty="0">
                <a:latin typeface="Berlin Sans FB" panose="020E0602020502020306" pitchFamily="34" charset="0"/>
              </a:rPr>
              <a:t>Consequently, there is essentially no basis to the view that </a:t>
            </a:r>
            <a:r>
              <a:rPr lang="en-US" dirty="0" err="1">
                <a:latin typeface="Berlin Sans FB" panose="020E0602020502020306" pitchFamily="34" charset="0"/>
              </a:rPr>
              <a:t>Chr</a:t>
            </a:r>
            <a:r>
              <a:rPr lang="en-US" dirty="0">
                <a:latin typeface="Berlin Sans FB" panose="020E0602020502020306" pitchFamily="34" charset="0"/>
              </a:rPr>
              <a:t> invented this account using a late Persian or Hellenistic Period </a:t>
            </a:r>
            <a:r>
              <a:rPr lang="en-US" i="1" dirty="0">
                <a:latin typeface="Berlin Sans FB" panose="020E0602020502020306" pitchFamily="34" charset="0"/>
              </a:rPr>
              <a:t>milieu</a:t>
            </a:r>
            <a:r>
              <a:rPr lang="en-US" dirty="0">
                <a:latin typeface="Berlin Sans FB" panose="020E0602020502020306" pitchFamily="34" charset="0"/>
              </a:rPr>
              <a:t> or “template.”  Rather, </a:t>
            </a:r>
            <a:r>
              <a:rPr lang="en-US" dirty="0" err="1">
                <a:latin typeface="Berlin Sans FB" panose="020E0602020502020306" pitchFamily="34" charset="0"/>
              </a:rPr>
              <a:t>Chr</a:t>
            </a:r>
            <a:r>
              <a:rPr lang="en-US" dirty="0">
                <a:latin typeface="Berlin Sans FB" panose="020E0602020502020306" pitchFamily="34" charset="0"/>
              </a:rPr>
              <a:t> </a:t>
            </a:r>
            <a:r>
              <a:rPr lang="en-US">
                <a:latin typeface="Berlin Sans FB" panose="020E0602020502020306" pitchFamily="34" charset="0"/>
              </a:rPr>
              <a:t>clearly accessed, but </a:t>
            </a:r>
            <a:r>
              <a:rPr lang="en-US" dirty="0">
                <a:latin typeface="Berlin Sans FB" panose="020E0602020502020306" pitchFamily="34" charset="0"/>
              </a:rPr>
              <a:t>selectively utilized archival sources from the period of the monarchy to write his history of Judah</a:t>
            </a:r>
          </a:p>
        </p:txBody>
      </p:sp>
    </p:spTree>
    <p:extLst>
      <p:ext uri="{BB962C8B-B14F-4D97-AF65-F5344CB8AC3E}">
        <p14:creationId xmlns:p14="http://schemas.microsoft.com/office/powerpoint/2010/main" val="747481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8694" y="274638"/>
            <a:ext cx="4641427" cy="952913"/>
          </a:xfrm>
        </p:spPr>
        <p:txBody>
          <a:bodyPr/>
          <a:lstStyle/>
          <a:p>
            <a:pPr algn="ctr"/>
            <a:r>
              <a:rPr lang="en-US" dirty="0">
                <a:latin typeface="Berlin Sans FB" panose="020E0602020502020306" pitchFamily="34" charset="0"/>
              </a:rPr>
              <a:t>Thank You!</a:t>
            </a:r>
          </a:p>
        </p:txBody>
      </p:sp>
      <p:pic>
        <p:nvPicPr>
          <p:cNvPr id="4106" name="Picture 10" descr="Image result for horn archaeological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107" y="1152021"/>
            <a:ext cx="7315786" cy="248255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andrews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960" y="4464700"/>
            <a:ext cx="5710081" cy="195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14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p:spPr>
        <p:txBody>
          <a:bodyPr/>
          <a:lstStyle/>
          <a:p>
            <a:r>
              <a:rPr lang="en-US" dirty="0">
                <a:latin typeface="Matura MT Script Capitals" panose="03020802060602070202" pitchFamily="66" charset="0"/>
              </a:rPr>
              <a:t>Ramat Rahel:  A Royal Palace of Judah</a:t>
            </a:r>
          </a:p>
        </p:txBody>
      </p:sp>
      <p:sp>
        <p:nvSpPr>
          <p:cNvPr id="5" name="Content Placeholder 4"/>
          <p:cNvSpPr>
            <a:spLocks noGrp="1"/>
          </p:cNvSpPr>
          <p:nvPr>
            <p:ph idx="1"/>
          </p:nvPr>
        </p:nvSpPr>
        <p:spPr>
          <a:xfrm>
            <a:off x="197708" y="3764692"/>
            <a:ext cx="4343400" cy="3017108"/>
          </a:xfrm>
        </p:spPr>
        <p:txBody>
          <a:bodyPr>
            <a:normAutofit fontScale="55000" lnSpcReduction="20000"/>
          </a:bodyPr>
          <a:lstStyle/>
          <a:p>
            <a:pPr marL="0" indent="0">
              <a:buNone/>
            </a:pPr>
            <a:r>
              <a:rPr lang="en-US" dirty="0">
                <a:latin typeface="Berlin Sans FB" panose="020E0602020502020306" pitchFamily="34" charset="0"/>
              </a:rPr>
              <a:t>Located only 3 km south of Jerusalem, Ramat Rahel served as a summer palace and royal estate for Judah’s later kings and may be the “separate house” mentioned as a quarantine palace for Uzziah after he contracted skin disease.  The expense and workmanship evident at this site shows it to be a worthy  successor to the magnificent palace at Samaria.  A tower to the east of Ramat Rahel was recently excavated and probably served as an eastern lookout point. </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08" y="917306"/>
            <a:ext cx="4267200" cy="284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16" y="3823674"/>
            <a:ext cx="1919071" cy="295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descr="Image result for western tower op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211" y="913596"/>
            <a:ext cx="3599933" cy="2189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garden ramat rah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1028" y="913596"/>
            <a:ext cx="2410259" cy="2830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ramat rah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222" y="3210375"/>
            <a:ext cx="4753922" cy="359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86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western tower oph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43" y="2466974"/>
            <a:ext cx="57150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outer tower op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761" y="2466974"/>
            <a:ext cx="4762500" cy="4391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682681" y="265565"/>
            <a:ext cx="2876323" cy="1849725"/>
          </a:xfrm>
          <a:prstGeom prst="rect">
            <a:avLst/>
          </a:prstGeom>
        </p:spPr>
      </p:pic>
      <p:pic>
        <p:nvPicPr>
          <p:cNvPr id="5" name="Picture 4"/>
          <p:cNvPicPr>
            <a:picLocks noChangeAspect="1"/>
          </p:cNvPicPr>
          <p:nvPr/>
        </p:nvPicPr>
        <p:blipFill>
          <a:blip r:embed="rId5"/>
          <a:stretch>
            <a:fillRect/>
          </a:stretch>
        </p:blipFill>
        <p:spPr>
          <a:xfrm>
            <a:off x="6474941" y="356181"/>
            <a:ext cx="1501104" cy="1803128"/>
          </a:xfrm>
          <a:prstGeom prst="rect">
            <a:avLst/>
          </a:prstGeom>
        </p:spPr>
      </p:pic>
    </p:spTree>
    <p:extLst>
      <p:ext uri="{BB962C8B-B14F-4D97-AF65-F5344CB8AC3E}">
        <p14:creationId xmlns:p14="http://schemas.microsoft.com/office/powerpoint/2010/main" val="97043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42" y="128399"/>
            <a:ext cx="3937686" cy="1321460"/>
          </a:xfrm>
        </p:spPr>
        <p:txBody>
          <a:bodyPr/>
          <a:lstStyle/>
          <a:p>
            <a:r>
              <a:rPr lang="en-US" dirty="0" err="1">
                <a:latin typeface="Berlin Sans FB" panose="020E0602020502020306" pitchFamily="34" charset="0"/>
              </a:rPr>
              <a:t>Elath</a:t>
            </a:r>
            <a:r>
              <a:rPr lang="en-US" dirty="0">
                <a:latin typeface="Berlin Sans FB" panose="020E0602020502020306" pitchFamily="34" charset="0"/>
              </a:rPr>
              <a:t> and </a:t>
            </a:r>
            <a:br>
              <a:rPr lang="en-US" dirty="0">
                <a:latin typeface="Berlin Sans FB" panose="020E0602020502020306" pitchFamily="34" charset="0"/>
              </a:rPr>
            </a:br>
            <a:r>
              <a:rPr lang="en-US" dirty="0" err="1">
                <a:latin typeface="Berlin Sans FB" panose="020E0602020502020306" pitchFamily="34" charset="0"/>
              </a:rPr>
              <a:t>Ezion</a:t>
            </a:r>
            <a:r>
              <a:rPr lang="en-US" dirty="0">
                <a:latin typeface="Berlin Sans FB" panose="020E0602020502020306" pitchFamily="34" charset="0"/>
              </a:rPr>
              <a:t>-Geber</a:t>
            </a:r>
          </a:p>
        </p:txBody>
      </p:sp>
      <p:pic>
        <p:nvPicPr>
          <p:cNvPr id="5" name="Picture 4"/>
          <p:cNvPicPr>
            <a:picLocks noChangeAspect="1"/>
          </p:cNvPicPr>
          <p:nvPr/>
        </p:nvPicPr>
        <p:blipFill>
          <a:blip r:embed="rId2"/>
          <a:stretch>
            <a:fillRect/>
          </a:stretch>
        </p:blipFill>
        <p:spPr>
          <a:xfrm>
            <a:off x="8454525" y="128398"/>
            <a:ext cx="3609460" cy="2728080"/>
          </a:xfrm>
          <a:prstGeom prst="rect">
            <a:avLst/>
          </a:prstGeom>
        </p:spPr>
      </p:pic>
      <p:pic>
        <p:nvPicPr>
          <p:cNvPr id="13" name="Picture 12"/>
          <p:cNvPicPr>
            <a:picLocks noChangeAspect="1"/>
          </p:cNvPicPr>
          <p:nvPr/>
        </p:nvPicPr>
        <p:blipFill>
          <a:blip r:embed="rId3"/>
          <a:stretch>
            <a:fillRect/>
          </a:stretch>
        </p:blipFill>
        <p:spPr>
          <a:xfrm>
            <a:off x="241664" y="4154080"/>
            <a:ext cx="1696820" cy="2545230"/>
          </a:xfrm>
          <a:prstGeom prst="rect">
            <a:avLst/>
          </a:prstGeom>
        </p:spPr>
      </p:pic>
      <p:pic>
        <p:nvPicPr>
          <p:cNvPr id="4" name="Picture 3"/>
          <p:cNvPicPr>
            <a:picLocks noChangeAspect="1"/>
          </p:cNvPicPr>
          <p:nvPr/>
        </p:nvPicPr>
        <p:blipFill>
          <a:blip r:embed="rId4"/>
          <a:stretch>
            <a:fillRect/>
          </a:stretch>
        </p:blipFill>
        <p:spPr>
          <a:xfrm>
            <a:off x="2001763" y="4154080"/>
            <a:ext cx="3744553" cy="2545230"/>
          </a:xfrm>
          <a:prstGeom prst="rect">
            <a:avLst/>
          </a:prstGeom>
        </p:spPr>
      </p:pic>
      <p:pic>
        <p:nvPicPr>
          <p:cNvPr id="6" name="Picture 5"/>
          <p:cNvPicPr>
            <a:picLocks noChangeAspect="1"/>
          </p:cNvPicPr>
          <p:nvPr/>
        </p:nvPicPr>
        <p:blipFill>
          <a:blip r:embed="rId5"/>
          <a:stretch>
            <a:fillRect/>
          </a:stretch>
        </p:blipFill>
        <p:spPr>
          <a:xfrm>
            <a:off x="5906530" y="2893300"/>
            <a:ext cx="2257167" cy="3862898"/>
          </a:xfrm>
          <a:prstGeom prst="rect">
            <a:avLst/>
          </a:prstGeom>
        </p:spPr>
      </p:pic>
      <p:pic>
        <p:nvPicPr>
          <p:cNvPr id="7" name="Picture 6"/>
          <p:cNvPicPr>
            <a:picLocks noChangeAspect="1"/>
          </p:cNvPicPr>
          <p:nvPr/>
        </p:nvPicPr>
        <p:blipFill>
          <a:blip r:embed="rId6"/>
          <a:stretch>
            <a:fillRect/>
          </a:stretch>
        </p:blipFill>
        <p:spPr>
          <a:xfrm>
            <a:off x="4555031" y="128398"/>
            <a:ext cx="3798137" cy="2712955"/>
          </a:xfrm>
          <a:prstGeom prst="rect">
            <a:avLst/>
          </a:prstGeom>
        </p:spPr>
      </p:pic>
      <p:pic>
        <p:nvPicPr>
          <p:cNvPr id="9" name="Picture 8"/>
          <p:cNvPicPr>
            <a:picLocks noChangeAspect="1"/>
          </p:cNvPicPr>
          <p:nvPr/>
        </p:nvPicPr>
        <p:blipFill>
          <a:blip r:embed="rId7"/>
          <a:stretch>
            <a:fillRect/>
          </a:stretch>
        </p:blipFill>
        <p:spPr>
          <a:xfrm>
            <a:off x="8265848" y="2901173"/>
            <a:ext cx="3798137" cy="3798137"/>
          </a:xfrm>
          <a:prstGeom prst="rect">
            <a:avLst/>
          </a:prstGeom>
        </p:spPr>
      </p:pic>
      <p:pic>
        <p:nvPicPr>
          <p:cNvPr id="7170" name="Picture 2" descr="Image result for buqeah valley iron 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378" y="1536180"/>
            <a:ext cx="2165452" cy="245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53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Berlin Sans FB" panose="020E0602020502020306" pitchFamily="34" charset="0"/>
              </a:rPr>
              <a:t>Yotvata</a:t>
            </a:r>
            <a:endParaRPr lang="en-US" dirty="0">
              <a:latin typeface="Berlin Sans FB" panose="020E0602020502020306" pitchFamily="34" charset="0"/>
            </a:endParaRPr>
          </a:p>
        </p:txBody>
      </p:sp>
      <p:pic>
        <p:nvPicPr>
          <p:cNvPr id="5122" name="Picture 2" descr="Image result for tell el-kheleif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9372" y="2899700"/>
            <a:ext cx="2578444" cy="1431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181" y="4912046"/>
            <a:ext cx="2471300" cy="18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814" y="2581632"/>
            <a:ext cx="2476264" cy="1857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2490" y="691999"/>
            <a:ext cx="2519510" cy="18896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 ××××ª×. ×ª×¦×¤××ª ××¨××© ×××¢×ª ×××¦××× ××ª×§××¤×ª ×××¨×× 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0773" y="563765"/>
            <a:ext cx="2375011" cy="1781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737523" y="3725355"/>
            <a:ext cx="2389839" cy="2883658"/>
          </a:xfrm>
          <a:prstGeom prst="rect">
            <a:avLst/>
          </a:prstGeom>
        </p:spPr>
      </p:pic>
    </p:spTree>
    <p:extLst>
      <p:ext uri="{BB962C8B-B14F-4D97-AF65-F5344CB8AC3E}">
        <p14:creationId xmlns:p14="http://schemas.microsoft.com/office/powerpoint/2010/main" val="95879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atchjerusalem.co.il/files/W1siZiIsIjIwMTgvMTEvMTYvNTBza2o3NmQwal8xMDA0XzFfLmpwZyJdLFsicCIsInRodW1iIiwiMTIwMHg-Il0sWyJwIiwiZW5jb2RlIiwianBnIiwiLXF1YWxpdHkgODUiXV0/8ebc2588f9bc63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745" y="717294"/>
            <a:ext cx="5245272" cy="487019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atchjerusalem.co.il/files/W1siZiIsIjIwMTgvMDUvMTAvN3Nia2RxajgzY18xODA1MTBfVGVsX0xhY2hpc2hfYWVyaWFsLmpwZyJdLFsicCIsInRodW1iIiwiMTIwMHg-Il0sWyJwIiwiZW5jb2RlIiwianBnIiwiLXF1YWxpdHkgODUiXV0/d3eef4d5002bb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332" y="856262"/>
            <a:ext cx="4564706" cy="321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7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EB89-5A3A-4D08-96C9-428D3E005C80}"/>
              </a:ext>
            </a:extLst>
          </p:cNvPr>
          <p:cNvSpPr>
            <a:spLocks noGrp="1"/>
          </p:cNvSpPr>
          <p:nvPr>
            <p:ph type="title"/>
          </p:nvPr>
        </p:nvSpPr>
        <p:spPr>
          <a:xfrm>
            <a:off x="0" y="1"/>
            <a:ext cx="12192000" cy="789139"/>
          </a:xfrm>
        </p:spPr>
        <p:txBody>
          <a:bodyPr/>
          <a:lstStyle/>
          <a:p>
            <a:pPr algn="ctr"/>
            <a:r>
              <a:rPr lang="en-US" dirty="0">
                <a:latin typeface="Berlin Sans FB" panose="020E0602020502020306" pitchFamily="34" charset="0"/>
              </a:rPr>
              <a:t>2 Chronicles 26—The Reign of Uzziah</a:t>
            </a:r>
          </a:p>
        </p:txBody>
      </p:sp>
      <p:sp>
        <p:nvSpPr>
          <p:cNvPr id="3" name="Content Placeholder 2">
            <a:extLst>
              <a:ext uri="{FF2B5EF4-FFF2-40B4-BE49-F238E27FC236}">
                <a16:creationId xmlns:a16="http://schemas.microsoft.com/office/drawing/2014/main" id="{11961720-8BF4-4022-8BC0-FC6323E8D3AF}"/>
              </a:ext>
            </a:extLst>
          </p:cNvPr>
          <p:cNvSpPr>
            <a:spLocks noGrp="1"/>
          </p:cNvSpPr>
          <p:nvPr>
            <p:ph idx="1"/>
          </p:nvPr>
        </p:nvSpPr>
        <p:spPr>
          <a:xfrm>
            <a:off x="250521" y="926926"/>
            <a:ext cx="11674257" cy="5711869"/>
          </a:xfrm>
        </p:spPr>
        <p:txBody>
          <a:bodyPr>
            <a:normAutofit fontScale="62500" lnSpcReduction="20000"/>
          </a:bodyPr>
          <a:lstStyle/>
          <a:p>
            <a:pPr marL="0" indent="0">
              <a:buNone/>
            </a:pPr>
            <a:r>
              <a:rPr lang="en-US" b="1" dirty="0">
                <a:latin typeface="Times New Roman" panose="02020603050405020304" pitchFamily="18" charset="0"/>
                <a:cs typeface="Times New Roman" panose="02020603050405020304" pitchFamily="18" charset="0"/>
              </a:rPr>
              <a:t>Uzziah Reigns in Judah</a:t>
            </a:r>
          </a:p>
          <a:p>
            <a:pPr marL="0" indent="0">
              <a:buNone/>
            </a:pPr>
            <a:r>
              <a:rPr lang="en-US" b="1" dirty="0">
                <a:latin typeface="Times New Roman" panose="02020603050405020304" pitchFamily="18" charset="0"/>
                <a:cs typeface="Times New Roman" panose="02020603050405020304" pitchFamily="18" charset="0"/>
              </a:rPr>
              <a:t>26 </a:t>
            </a:r>
            <a:r>
              <a:rPr lang="en-US" dirty="0">
                <a:latin typeface="Times New Roman" panose="02020603050405020304" pitchFamily="18" charset="0"/>
                <a:cs typeface="Times New Roman" panose="02020603050405020304" pitchFamily="18" charset="0"/>
              </a:rPr>
              <a:t>And all the people of Judah took Uzziah, who was sixteen years old, and made him king instead of his father Amaziah. </a:t>
            </a:r>
            <a:r>
              <a:rPr lang="en-US" b="1" baseline="30000"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He built </a:t>
            </a:r>
            <a:r>
              <a:rPr lang="en-US" b="1" dirty="0" err="1">
                <a:latin typeface="Times New Roman" panose="02020603050405020304" pitchFamily="18" charset="0"/>
                <a:cs typeface="Times New Roman" panose="02020603050405020304" pitchFamily="18" charset="0"/>
              </a:rPr>
              <a:t>Eloth</a:t>
            </a:r>
            <a:r>
              <a:rPr lang="en-US" b="1" dirty="0">
                <a:latin typeface="Times New Roman" panose="02020603050405020304" pitchFamily="18" charset="0"/>
                <a:cs typeface="Times New Roman" panose="02020603050405020304" pitchFamily="18" charset="0"/>
              </a:rPr>
              <a:t> and restored it to Judah, </a:t>
            </a:r>
            <a:r>
              <a:rPr lang="en-US" dirty="0">
                <a:latin typeface="Times New Roman" panose="02020603050405020304" pitchFamily="18" charset="0"/>
                <a:cs typeface="Times New Roman" panose="02020603050405020304" pitchFamily="18" charset="0"/>
              </a:rPr>
              <a:t>after the king slept with his fathers. </a:t>
            </a:r>
            <a:r>
              <a:rPr lang="en-US" b="1" baseline="30000" dirty="0">
                <a:latin typeface="Times New Roman" panose="02020603050405020304" pitchFamily="18" charset="0"/>
                <a:cs typeface="Times New Roman" panose="02020603050405020304" pitchFamily="18" charset="0"/>
              </a:rPr>
              <a:t>3 </a:t>
            </a:r>
            <a:r>
              <a:rPr lang="en-US" b="1" dirty="0">
                <a:latin typeface="Times New Roman" panose="02020603050405020304" pitchFamily="18" charset="0"/>
                <a:cs typeface="Times New Roman" panose="02020603050405020304" pitchFamily="18" charset="0"/>
              </a:rPr>
              <a:t>Uzziah was sixteen years old when he began to reign, and he reigned fifty-two years in Jerusalem. </a:t>
            </a:r>
            <a:r>
              <a:rPr lang="en-US" dirty="0">
                <a:latin typeface="Times New Roman" panose="02020603050405020304" pitchFamily="18" charset="0"/>
                <a:cs typeface="Times New Roman" panose="02020603050405020304" pitchFamily="18" charset="0"/>
              </a:rPr>
              <a:t>His mother's name was </a:t>
            </a:r>
            <a:r>
              <a:rPr lang="en-US" dirty="0" err="1">
                <a:latin typeface="Times New Roman" panose="02020603050405020304" pitchFamily="18" charset="0"/>
                <a:cs typeface="Times New Roman" panose="02020603050405020304" pitchFamily="18" charset="0"/>
              </a:rPr>
              <a:t>Jecoliah</a:t>
            </a:r>
            <a:r>
              <a:rPr lang="en-US" dirty="0">
                <a:latin typeface="Times New Roman" panose="02020603050405020304" pitchFamily="18" charset="0"/>
                <a:cs typeface="Times New Roman" panose="02020603050405020304" pitchFamily="18" charset="0"/>
              </a:rPr>
              <a:t> of Jerusalem. </a:t>
            </a:r>
            <a:r>
              <a:rPr lang="en-US" b="1" baseline="30000" dirty="0">
                <a:latin typeface="Times New Roman" panose="02020603050405020304" pitchFamily="18" charset="0"/>
                <a:cs typeface="Times New Roman" panose="02020603050405020304" pitchFamily="18" charset="0"/>
              </a:rPr>
              <a:t>4 </a:t>
            </a:r>
            <a:r>
              <a:rPr lang="en-US" dirty="0">
                <a:latin typeface="Times New Roman" panose="02020603050405020304" pitchFamily="18" charset="0"/>
                <a:cs typeface="Times New Roman" panose="02020603050405020304" pitchFamily="18" charset="0"/>
              </a:rPr>
              <a:t>And he did what was right in the eyes of the </a:t>
            </a:r>
            <a:r>
              <a:rPr lang="en-US" cap="small" dirty="0">
                <a:latin typeface="Times New Roman" panose="02020603050405020304" pitchFamily="18" charset="0"/>
                <a:cs typeface="Times New Roman" panose="02020603050405020304" pitchFamily="18" charset="0"/>
              </a:rPr>
              <a:t>Lord</a:t>
            </a:r>
            <a:r>
              <a:rPr lang="en-US" dirty="0">
                <a:latin typeface="Times New Roman" panose="02020603050405020304" pitchFamily="18" charset="0"/>
                <a:cs typeface="Times New Roman" panose="02020603050405020304" pitchFamily="18" charset="0"/>
              </a:rPr>
              <a:t>, according to all that his father Amaziah had done. </a:t>
            </a:r>
            <a:r>
              <a:rPr lang="en-US" b="1" baseline="30000"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He set himself to seek God in the days of Zechariah, who instructed him in the fear of God, and as long as he sought the </a:t>
            </a:r>
            <a:r>
              <a:rPr lang="en-US" cap="small" dirty="0">
                <a:latin typeface="Times New Roman" panose="02020603050405020304" pitchFamily="18" charset="0"/>
                <a:cs typeface="Times New Roman" panose="02020603050405020304" pitchFamily="18" charset="0"/>
              </a:rPr>
              <a:t>Lord</a:t>
            </a:r>
            <a:r>
              <a:rPr lang="en-US" dirty="0">
                <a:latin typeface="Times New Roman" panose="02020603050405020304" pitchFamily="18" charset="0"/>
                <a:cs typeface="Times New Roman" panose="02020603050405020304" pitchFamily="18" charset="0"/>
              </a:rPr>
              <a:t>, God made him prosper.</a:t>
            </a:r>
          </a:p>
          <a:p>
            <a:pPr marL="0" indent="0">
              <a:buNone/>
            </a:pPr>
            <a:r>
              <a:rPr lang="en-US" b="1" baseline="30000" dirty="0">
                <a:latin typeface="Times New Roman" panose="02020603050405020304" pitchFamily="18" charset="0"/>
                <a:cs typeface="Times New Roman" panose="02020603050405020304" pitchFamily="18" charset="0"/>
              </a:rPr>
              <a:t>6 </a:t>
            </a:r>
            <a:r>
              <a:rPr lang="en-US" dirty="0">
                <a:latin typeface="Times New Roman" panose="02020603050405020304" pitchFamily="18" charset="0"/>
                <a:cs typeface="Times New Roman" panose="02020603050405020304" pitchFamily="18" charset="0"/>
              </a:rPr>
              <a:t>He went out and </a:t>
            </a:r>
            <a:r>
              <a:rPr lang="en-US" b="1" dirty="0">
                <a:latin typeface="Times New Roman" panose="02020603050405020304" pitchFamily="18" charset="0"/>
                <a:cs typeface="Times New Roman" panose="02020603050405020304" pitchFamily="18" charset="0"/>
              </a:rPr>
              <a:t>made war against the Philistines and broke through the wall of Gath and the wall of </a:t>
            </a:r>
            <a:r>
              <a:rPr lang="en-US" b="1" dirty="0" err="1">
                <a:latin typeface="Times New Roman" panose="02020603050405020304" pitchFamily="18" charset="0"/>
                <a:cs typeface="Times New Roman" panose="02020603050405020304" pitchFamily="18" charset="0"/>
              </a:rPr>
              <a:t>Jabneh</a:t>
            </a:r>
            <a:r>
              <a:rPr lang="en-US" b="1" dirty="0">
                <a:latin typeface="Times New Roman" panose="02020603050405020304" pitchFamily="18" charset="0"/>
                <a:cs typeface="Times New Roman" panose="02020603050405020304" pitchFamily="18" charset="0"/>
              </a:rPr>
              <a:t> and the wall of Ashdod, and he built cities in the territory of Ashdod and elsewhere among the Philistines.</a:t>
            </a:r>
            <a:r>
              <a:rPr lang="en-US"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God helped him </a:t>
            </a:r>
            <a:r>
              <a:rPr lang="en-US" b="1" dirty="0">
                <a:latin typeface="Times New Roman" panose="02020603050405020304" pitchFamily="18" charset="0"/>
                <a:cs typeface="Times New Roman" panose="02020603050405020304" pitchFamily="18" charset="0"/>
              </a:rPr>
              <a:t>against the Philistines and against the Arabians who lived in </a:t>
            </a:r>
            <a:r>
              <a:rPr lang="en-US" b="1" dirty="0" err="1">
                <a:latin typeface="Times New Roman" panose="02020603050405020304" pitchFamily="18" charset="0"/>
                <a:cs typeface="Times New Roman" panose="02020603050405020304" pitchFamily="18" charset="0"/>
              </a:rPr>
              <a:t>Gurbaal</a:t>
            </a:r>
            <a:r>
              <a:rPr lang="en-US" b="1" dirty="0">
                <a:latin typeface="Times New Roman" panose="02020603050405020304" pitchFamily="18" charset="0"/>
                <a:cs typeface="Times New Roman" panose="02020603050405020304" pitchFamily="18" charset="0"/>
              </a:rPr>
              <a:t> and against the </a:t>
            </a:r>
            <a:r>
              <a:rPr lang="en-US" b="1" dirty="0" err="1">
                <a:latin typeface="Times New Roman" panose="02020603050405020304" pitchFamily="18" charset="0"/>
                <a:cs typeface="Times New Roman" panose="02020603050405020304" pitchFamily="18" charset="0"/>
              </a:rPr>
              <a:t>Meunites</a:t>
            </a:r>
            <a:r>
              <a:rPr lang="en-US"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8 </a:t>
            </a:r>
            <a:r>
              <a:rPr lang="en-US" b="1" dirty="0">
                <a:latin typeface="Times New Roman" panose="02020603050405020304" pitchFamily="18" charset="0"/>
                <a:cs typeface="Times New Roman" panose="02020603050405020304" pitchFamily="18" charset="0"/>
              </a:rPr>
              <a:t>The Ammonites paid tribute to Uzziah, and his fame spread even to the border of Egypt, for he became very strong.</a:t>
            </a:r>
            <a:r>
              <a:rPr lang="en-US"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9 </a:t>
            </a:r>
            <a:r>
              <a:rPr lang="en-US" dirty="0">
                <a:latin typeface="Times New Roman" panose="02020603050405020304" pitchFamily="18" charset="0"/>
                <a:cs typeface="Times New Roman" panose="02020603050405020304" pitchFamily="18" charset="0"/>
              </a:rPr>
              <a:t>Moreover, Uzziah </a:t>
            </a:r>
            <a:r>
              <a:rPr lang="en-US" b="1" dirty="0">
                <a:latin typeface="Times New Roman" panose="02020603050405020304" pitchFamily="18" charset="0"/>
                <a:cs typeface="Times New Roman" panose="02020603050405020304" pitchFamily="18" charset="0"/>
              </a:rPr>
              <a:t>built towers in Jerusalem at the Corner Gate and at the Valley Gate and at the Angle, and fortified them.</a:t>
            </a:r>
            <a:r>
              <a:rPr lang="en-US"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10 </a:t>
            </a:r>
            <a:r>
              <a:rPr lang="en-US" dirty="0">
                <a:latin typeface="Times New Roman" panose="02020603050405020304" pitchFamily="18" charset="0"/>
                <a:cs typeface="Times New Roman" panose="02020603050405020304" pitchFamily="18" charset="0"/>
              </a:rPr>
              <a:t>And he </a:t>
            </a:r>
            <a:r>
              <a:rPr lang="en-US" b="1" dirty="0">
                <a:latin typeface="Times New Roman" panose="02020603050405020304" pitchFamily="18" charset="0"/>
                <a:cs typeface="Times New Roman" panose="02020603050405020304" pitchFamily="18" charset="0"/>
              </a:rPr>
              <a:t>built towers in the wilderness and cut out many cisterns, for he had large herds, both in the Shephelah and in the plain, and he had farmers and vinedressers in the hills and in the fertile lands, for he loved the soil</a:t>
            </a:r>
            <a:r>
              <a:rPr lang="en-US"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Moreover, Uzziah had an army of soldiers, fit for war, in divisions according to the numbers in the muster made by </a:t>
            </a:r>
            <a:r>
              <a:rPr lang="en-US" dirty="0" err="1">
                <a:latin typeface="Times New Roman" panose="02020603050405020304" pitchFamily="18" charset="0"/>
                <a:cs typeface="Times New Roman" panose="02020603050405020304" pitchFamily="18" charset="0"/>
              </a:rPr>
              <a:t>Jeiel</a:t>
            </a:r>
            <a:r>
              <a:rPr lang="en-US" dirty="0">
                <a:latin typeface="Times New Roman" panose="02020603050405020304" pitchFamily="18" charset="0"/>
                <a:cs typeface="Times New Roman" panose="02020603050405020304" pitchFamily="18" charset="0"/>
              </a:rPr>
              <a:t> the secretary and </a:t>
            </a:r>
            <a:r>
              <a:rPr lang="en-US" dirty="0" err="1">
                <a:latin typeface="Times New Roman" panose="02020603050405020304" pitchFamily="18" charset="0"/>
                <a:cs typeface="Times New Roman" panose="02020603050405020304" pitchFamily="18" charset="0"/>
              </a:rPr>
              <a:t>Maaseiah</a:t>
            </a:r>
            <a:r>
              <a:rPr lang="en-US" dirty="0">
                <a:latin typeface="Times New Roman" panose="02020603050405020304" pitchFamily="18" charset="0"/>
                <a:cs typeface="Times New Roman" panose="02020603050405020304" pitchFamily="18" charset="0"/>
              </a:rPr>
              <a:t> the officer, under the direction of Hananiah, one of the king's commanders. </a:t>
            </a:r>
            <a:r>
              <a:rPr lang="en-US" b="1" baseline="30000" dirty="0">
                <a:latin typeface="Times New Roman" panose="02020603050405020304" pitchFamily="18" charset="0"/>
                <a:cs typeface="Times New Roman" panose="02020603050405020304" pitchFamily="18" charset="0"/>
              </a:rPr>
              <a:t>12 </a:t>
            </a:r>
            <a:r>
              <a:rPr lang="en-US" dirty="0">
                <a:latin typeface="Times New Roman" panose="02020603050405020304" pitchFamily="18" charset="0"/>
                <a:cs typeface="Times New Roman" panose="02020603050405020304" pitchFamily="18" charset="0"/>
              </a:rPr>
              <a:t>The whole number of the heads of fathers' houses of mighty men of valor was 2,600. </a:t>
            </a:r>
            <a:r>
              <a:rPr lang="en-US" b="1" baseline="30000" dirty="0">
                <a:latin typeface="Times New Roman" panose="02020603050405020304" pitchFamily="18" charset="0"/>
                <a:cs typeface="Times New Roman" panose="02020603050405020304" pitchFamily="18" charset="0"/>
              </a:rPr>
              <a:t>13 </a:t>
            </a:r>
            <a:r>
              <a:rPr lang="en-US" dirty="0">
                <a:latin typeface="Times New Roman" panose="02020603050405020304" pitchFamily="18" charset="0"/>
                <a:cs typeface="Times New Roman" panose="02020603050405020304" pitchFamily="18" charset="0"/>
              </a:rPr>
              <a:t>Under their command was an army of 307,500, who could make war with mighty power, to help the king against the enemy. </a:t>
            </a:r>
            <a:r>
              <a:rPr lang="en-US" b="1" baseline="30000" dirty="0">
                <a:latin typeface="Times New Roman" panose="02020603050405020304" pitchFamily="18" charset="0"/>
                <a:cs typeface="Times New Roman" panose="02020603050405020304" pitchFamily="18" charset="0"/>
              </a:rPr>
              <a:t>14 </a:t>
            </a:r>
            <a:r>
              <a:rPr lang="en-US" dirty="0">
                <a:latin typeface="Times New Roman" panose="02020603050405020304" pitchFamily="18" charset="0"/>
                <a:cs typeface="Times New Roman" panose="02020603050405020304" pitchFamily="18" charset="0"/>
              </a:rPr>
              <a:t>And Uzziah prepared for all the army shields, spears, helmets, coats of mail, bows, and stones for slinging. </a:t>
            </a:r>
            <a:r>
              <a:rPr lang="en-US" b="1" baseline="30000" dirty="0">
                <a:latin typeface="Times New Roman" panose="02020603050405020304" pitchFamily="18" charset="0"/>
                <a:cs typeface="Times New Roman" panose="02020603050405020304" pitchFamily="18" charset="0"/>
              </a:rPr>
              <a:t>15 </a:t>
            </a:r>
            <a:r>
              <a:rPr lang="en-US" b="1" dirty="0">
                <a:latin typeface="Times New Roman" panose="02020603050405020304" pitchFamily="18" charset="0"/>
                <a:cs typeface="Times New Roman" panose="02020603050405020304" pitchFamily="18" charset="0"/>
              </a:rPr>
              <a:t>In Jerusalem he made machines, invented by skillful men, to be on the towers and the corners, to shoot arrows and great stones. And his fame spread far, for he was marvelously helped, till he was strong.</a:t>
            </a:r>
          </a:p>
          <a:p>
            <a:pPr marL="0" indent="0">
              <a:buNone/>
            </a:pPr>
            <a:r>
              <a:rPr lang="en-US" b="1" dirty="0">
                <a:latin typeface="Times New Roman" panose="02020603050405020304" pitchFamily="18" charset="0"/>
                <a:cs typeface="Times New Roman" panose="02020603050405020304" pitchFamily="18" charset="0"/>
              </a:rPr>
              <a:t>21 </a:t>
            </a:r>
            <a:r>
              <a:rPr lang="en-US" dirty="0">
                <a:latin typeface="Times New Roman" panose="02020603050405020304" pitchFamily="18" charset="0"/>
                <a:cs typeface="Times New Roman" panose="02020603050405020304" pitchFamily="18" charset="0"/>
              </a:rPr>
              <a:t>And King Uzziah was a leper to the day of his death, And Jotham his son was over the king's household, governing the people of the land.</a:t>
            </a:r>
            <a:r>
              <a:rPr lang="en-US" b="1" dirty="0">
                <a:latin typeface="Times New Roman" panose="02020603050405020304" pitchFamily="18" charset="0"/>
                <a:cs typeface="Times New Roman" panose="02020603050405020304" pitchFamily="18" charset="0"/>
              </a:rPr>
              <a:t> and being a leper lived in a separate house, for he was excluded from the house of the </a:t>
            </a:r>
            <a:r>
              <a:rPr lang="en-US" b="1" cap="small" dirty="0">
                <a:latin typeface="Times New Roman" panose="02020603050405020304" pitchFamily="18" charset="0"/>
                <a:cs typeface="Times New Roman" panose="02020603050405020304" pitchFamily="18" charset="0"/>
              </a:rPr>
              <a:t>Lord</a:t>
            </a:r>
            <a:r>
              <a:rPr lang="en-US" b="1" dirty="0">
                <a:latin typeface="Times New Roman" panose="02020603050405020304" pitchFamily="18" charset="0"/>
                <a:cs typeface="Times New Roman" panose="02020603050405020304" pitchFamily="18" charset="0"/>
              </a:rPr>
              <a:t>. </a:t>
            </a:r>
            <a:r>
              <a:rPr lang="en-US" b="1" baseline="30000" dirty="0">
                <a:latin typeface="Times New Roman" panose="02020603050405020304" pitchFamily="18" charset="0"/>
                <a:cs typeface="Times New Roman" panose="02020603050405020304" pitchFamily="18" charset="0"/>
              </a:rPr>
              <a:t>22 </a:t>
            </a:r>
            <a:r>
              <a:rPr lang="en-US" dirty="0">
                <a:latin typeface="Times New Roman" panose="02020603050405020304" pitchFamily="18" charset="0"/>
                <a:cs typeface="Times New Roman" panose="02020603050405020304" pitchFamily="18" charset="0"/>
              </a:rPr>
              <a:t>Now the rest </a:t>
            </a:r>
            <a:r>
              <a:rPr lang="en-US" b="1" dirty="0">
                <a:latin typeface="Times New Roman" panose="02020603050405020304" pitchFamily="18" charset="0"/>
                <a:cs typeface="Times New Roman" panose="02020603050405020304" pitchFamily="18" charset="0"/>
              </a:rPr>
              <a:t>of the acts of Uzziah, from first to last, Isaiah the prophet the son of </a:t>
            </a:r>
            <a:r>
              <a:rPr lang="en-US" b="1" dirty="0" err="1">
                <a:latin typeface="Times New Roman" panose="02020603050405020304" pitchFamily="18" charset="0"/>
                <a:cs typeface="Times New Roman" panose="02020603050405020304" pitchFamily="18" charset="0"/>
              </a:rPr>
              <a:t>Amoz</a:t>
            </a:r>
            <a:r>
              <a:rPr lang="en-US" b="1" dirty="0">
                <a:latin typeface="Times New Roman" panose="02020603050405020304" pitchFamily="18" charset="0"/>
                <a:cs typeface="Times New Roman" panose="02020603050405020304" pitchFamily="18" charset="0"/>
              </a:rPr>
              <a:t> wrote. </a:t>
            </a:r>
            <a:r>
              <a:rPr lang="en-US" b="1" baseline="30000" dirty="0">
                <a:latin typeface="Times New Roman" panose="02020603050405020304" pitchFamily="18" charset="0"/>
                <a:cs typeface="Times New Roman" panose="02020603050405020304" pitchFamily="18" charset="0"/>
              </a:rPr>
              <a:t>23 </a:t>
            </a:r>
            <a:r>
              <a:rPr lang="en-US" b="1" dirty="0">
                <a:latin typeface="Times New Roman" panose="02020603050405020304" pitchFamily="18" charset="0"/>
                <a:cs typeface="Times New Roman" panose="02020603050405020304" pitchFamily="18" charset="0"/>
              </a:rPr>
              <a:t>And Uzziah slept with his fathers, and they buried him with his fathers in the burial field that belonged to the kings</a:t>
            </a:r>
            <a:r>
              <a:rPr lang="en-US" dirty="0">
                <a:latin typeface="Times New Roman" panose="02020603050405020304" pitchFamily="18" charset="0"/>
                <a:cs typeface="Times New Roman" panose="02020603050405020304" pitchFamily="18" charset="0"/>
              </a:rPr>
              <a:t>, for they said, “He is a leper.” And Jotham his son reigned in his place.</a:t>
            </a:r>
          </a:p>
        </p:txBody>
      </p:sp>
    </p:spTree>
    <p:extLst>
      <p:ext uri="{BB962C8B-B14F-4D97-AF65-F5344CB8AC3E}">
        <p14:creationId xmlns:p14="http://schemas.microsoft.com/office/powerpoint/2010/main" val="714682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A4BA-3656-4BF4-A0CC-69C3D5EC61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F96D3-2284-4334-A1E8-B386FBE6DD5A}"/>
              </a:ext>
            </a:extLst>
          </p:cNvPr>
          <p:cNvSpPr>
            <a:spLocks noGrp="1"/>
          </p:cNvSpPr>
          <p:nvPr>
            <p:ph idx="1"/>
          </p:nvPr>
        </p:nvSpPr>
        <p:spPr/>
        <p:txBody>
          <a:bodyPr/>
          <a:lstStyle/>
          <a:p>
            <a:r>
              <a:rPr lang="en-US" dirty="0"/>
              <a:t>Cite verses above the slide</a:t>
            </a:r>
          </a:p>
          <a:p>
            <a:r>
              <a:rPr lang="en-US" dirty="0"/>
              <a:t>Looking at the glass half full, not half empty</a:t>
            </a:r>
          </a:p>
        </p:txBody>
      </p:sp>
    </p:spTree>
    <p:extLst>
      <p:ext uri="{BB962C8B-B14F-4D97-AF65-F5344CB8AC3E}">
        <p14:creationId xmlns:p14="http://schemas.microsoft.com/office/powerpoint/2010/main" val="376384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72AB-0210-4589-972D-E217D5EA6C1E}"/>
              </a:ext>
            </a:extLst>
          </p:cNvPr>
          <p:cNvSpPr>
            <a:spLocks noGrp="1"/>
          </p:cNvSpPr>
          <p:nvPr>
            <p:ph type="title"/>
          </p:nvPr>
        </p:nvSpPr>
        <p:spPr>
          <a:xfrm>
            <a:off x="0" y="0"/>
            <a:ext cx="12192000" cy="914400"/>
          </a:xfrm>
        </p:spPr>
        <p:txBody>
          <a:bodyPr/>
          <a:lstStyle/>
          <a:p>
            <a:pPr algn="ctr"/>
            <a:r>
              <a:rPr lang="en-US" dirty="0">
                <a:latin typeface="Berlin Sans FB" panose="020E0602020502020306" pitchFamily="34" charset="0"/>
              </a:rPr>
              <a:t>The Book of Chronicles as a Historical Document</a:t>
            </a:r>
          </a:p>
        </p:txBody>
      </p:sp>
      <p:sp>
        <p:nvSpPr>
          <p:cNvPr id="3" name="Content Placeholder 2">
            <a:extLst>
              <a:ext uri="{FF2B5EF4-FFF2-40B4-BE49-F238E27FC236}">
                <a16:creationId xmlns:a16="http://schemas.microsoft.com/office/drawing/2014/main" id="{B2F7433A-71D4-40F5-92DD-61F648828AB6}"/>
              </a:ext>
            </a:extLst>
          </p:cNvPr>
          <p:cNvSpPr>
            <a:spLocks noGrp="1"/>
          </p:cNvSpPr>
          <p:nvPr>
            <p:ph idx="1"/>
          </p:nvPr>
        </p:nvSpPr>
        <p:spPr>
          <a:xfrm>
            <a:off x="300625" y="914400"/>
            <a:ext cx="11511419" cy="5674290"/>
          </a:xfrm>
        </p:spPr>
        <p:txBody>
          <a:bodyPr>
            <a:normAutofit lnSpcReduction="10000"/>
          </a:bodyPr>
          <a:lstStyle/>
          <a:p>
            <a:r>
              <a:rPr lang="en-US" dirty="0">
                <a:latin typeface="Berlin Sans FB" panose="020E0602020502020306" pitchFamily="34" charset="0"/>
              </a:rPr>
              <a:t>The Chronicler (</a:t>
            </a:r>
            <a:r>
              <a:rPr lang="en-US" dirty="0" err="1">
                <a:latin typeface="Berlin Sans FB" panose="020E0602020502020306" pitchFamily="34" charset="0"/>
              </a:rPr>
              <a:t>Chr</a:t>
            </a:r>
            <a:r>
              <a:rPr lang="en-US" dirty="0">
                <a:latin typeface="Berlin Sans FB" panose="020E0602020502020306" pitchFamily="34" charset="0"/>
              </a:rPr>
              <a:t>):  A “forgotten” Israelite Historian and last book of the Hebrew Bible (OT)</a:t>
            </a:r>
          </a:p>
          <a:p>
            <a:r>
              <a:rPr lang="en-US" dirty="0" err="1">
                <a:latin typeface="Berlin Sans FB" panose="020E0602020502020306" pitchFamily="34" charset="0"/>
              </a:rPr>
              <a:t>Chr</a:t>
            </a:r>
            <a:r>
              <a:rPr lang="en-US" dirty="0">
                <a:latin typeface="Berlin Sans FB" panose="020E0602020502020306" pitchFamily="34" charset="0"/>
              </a:rPr>
              <a:t> wrote a parallel history to Samuel and Kings, but from a distinctly different perspective:</a:t>
            </a:r>
          </a:p>
          <a:p>
            <a:r>
              <a:rPr lang="en-US" dirty="0">
                <a:latin typeface="Berlin Sans FB" panose="020E0602020502020306" pitchFamily="34" charset="0"/>
              </a:rPr>
              <a:t>A different </a:t>
            </a:r>
            <a:r>
              <a:rPr lang="en-US" u="sng" dirty="0">
                <a:latin typeface="Berlin Sans FB" panose="020E0602020502020306" pitchFamily="34" charset="0"/>
              </a:rPr>
              <a:t>Theological Perspective</a:t>
            </a:r>
            <a:r>
              <a:rPr lang="en-US" dirty="0">
                <a:latin typeface="Berlin Sans FB" panose="020E0602020502020306" pitchFamily="34" charset="0"/>
              </a:rPr>
              <a:t> that emphasized </a:t>
            </a:r>
            <a:r>
              <a:rPr lang="en-US" b="1" dirty="0">
                <a:latin typeface="Berlin Sans FB" panose="020E0602020502020306" pitchFamily="34" charset="0"/>
              </a:rPr>
              <a:t>Immediate Retribution</a:t>
            </a:r>
          </a:p>
          <a:p>
            <a:r>
              <a:rPr lang="en-US" dirty="0">
                <a:latin typeface="Berlin Sans FB" panose="020E0602020502020306" pitchFamily="34" charset="0"/>
              </a:rPr>
              <a:t>A different </a:t>
            </a:r>
            <a:r>
              <a:rPr lang="en-US" u="sng" dirty="0">
                <a:latin typeface="Berlin Sans FB" panose="020E0602020502020306" pitchFamily="34" charset="0"/>
              </a:rPr>
              <a:t>Historical Perspective </a:t>
            </a:r>
            <a:r>
              <a:rPr lang="en-US" dirty="0">
                <a:latin typeface="Berlin Sans FB" panose="020E0602020502020306" pitchFamily="34" charset="0"/>
              </a:rPr>
              <a:t>from the </a:t>
            </a:r>
            <a:r>
              <a:rPr lang="en-US" b="1" dirty="0">
                <a:latin typeface="Berlin Sans FB" panose="020E0602020502020306" pitchFamily="34" charset="0"/>
              </a:rPr>
              <a:t>Post-exilic </a:t>
            </a:r>
            <a:r>
              <a:rPr lang="en-US" dirty="0">
                <a:latin typeface="Berlin Sans FB" panose="020E0602020502020306" pitchFamily="34" charset="0"/>
              </a:rPr>
              <a:t>or Restoration era</a:t>
            </a:r>
          </a:p>
          <a:p>
            <a:r>
              <a:rPr lang="en-US" dirty="0">
                <a:latin typeface="Berlin Sans FB" panose="020E0602020502020306" pitchFamily="34" charset="0"/>
              </a:rPr>
              <a:t>Addressing a different </a:t>
            </a:r>
            <a:r>
              <a:rPr lang="en-US" u="sng" dirty="0">
                <a:latin typeface="Berlin Sans FB" panose="020E0602020502020306" pitchFamily="34" charset="0"/>
              </a:rPr>
              <a:t>Audience</a:t>
            </a:r>
            <a:r>
              <a:rPr lang="en-US" dirty="0">
                <a:latin typeface="Berlin Sans FB" panose="020E0602020502020306" pitchFamily="34" charset="0"/>
              </a:rPr>
              <a:t> with different </a:t>
            </a:r>
            <a:r>
              <a:rPr lang="en-US" u="sng" dirty="0">
                <a:latin typeface="Berlin Sans FB" panose="020E0602020502020306" pitchFamily="34" charset="0"/>
              </a:rPr>
              <a:t>Questions</a:t>
            </a:r>
          </a:p>
          <a:p>
            <a:r>
              <a:rPr lang="en-US" dirty="0" err="1">
                <a:latin typeface="Berlin Sans FB" panose="020E0602020502020306" pitchFamily="34" charset="0"/>
              </a:rPr>
              <a:t>Chr</a:t>
            </a:r>
            <a:r>
              <a:rPr lang="en-US" dirty="0">
                <a:latin typeface="Berlin Sans FB" panose="020E0602020502020306" pitchFamily="34" charset="0"/>
              </a:rPr>
              <a:t> provided </a:t>
            </a:r>
            <a:r>
              <a:rPr lang="en-US" u="sng" dirty="0">
                <a:latin typeface="Berlin Sans FB" panose="020E0602020502020306" pitchFamily="34" charset="0"/>
              </a:rPr>
              <a:t>additional historical material </a:t>
            </a:r>
            <a:r>
              <a:rPr lang="en-US" dirty="0">
                <a:latin typeface="Berlin Sans FB" panose="020E0602020502020306" pitchFamily="34" charset="0"/>
              </a:rPr>
              <a:t>and data not included in Samuel-Kings along with source citations</a:t>
            </a:r>
          </a:p>
          <a:p>
            <a:r>
              <a:rPr lang="en-US" dirty="0">
                <a:latin typeface="Berlin Sans FB" panose="020E0602020502020306" pitchFamily="34" charset="0"/>
              </a:rPr>
              <a:t>The Historical Question:  Did </a:t>
            </a:r>
            <a:r>
              <a:rPr lang="en-US" dirty="0" err="1">
                <a:latin typeface="Berlin Sans FB" panose="020E0602020502020306" pitchFamily="34" charset="0"/>
              </a:rPr>
              <a:t>Chr</a:t>
            </a:r>
            <a:r>
              <a:rPr lang="en-US" dirty="0">
                <a:latin typeface="Berlin Sans FB" panose="020E0602020502020306" pitchFamily="34" charset="0"/>
              </a:rPr>
              <a:t> have access to archival material from the period of the Kingdom of Judah?  Is his additional information historically credible or is it theological midrash?</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74271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848496"/>
          </a:xfrm>
        </p:spPr>
        <p:txBody>
          <a:bodyPr/>
          <a:lstStyle/>
          <a:p>
            <a:pPr algn="ctr"/>
            <a:r>
              <a:rPr lang="en-US" dirty="0">
                <a:latin typeface="Berlin Sans FB" panose="020E0602020502020306" pitchFamily="34" charset="0"/>
              </a:rPr>
              <a:t>A Critical History of 2 Chronicles 26</a:t>
            </a:r>
          </a:p>
        </p:txBody>
      </p:sp>
      <p:sp>
        <p:nvSpPr>
          <p:cNvPr id="5" name="Content Placeholder 4"/>
          <p:cNvSpPr>
            <a:spLocks noGrp="1"/>
          </p:cNvSpPr>
          <p:nvPr>
            <p:ph idx="1"/>
          </p:nvPr>
        </p:nvSpPr>
        <p:spPr>
          <a:xfrm>
            <a:off x="1" y="733166"/>
            <a:ext cx="9432323" cy="6015473"/>
          </a:xfrm>
        </p:spPr>
        <p:txBody>
          <a:bodyPr>
            <a:normAutofit/>
          </a:bodyPr>
          <a:lstStyle/>
          <a:p>
            <a:r>
              <a:rPr lang="en-US" dirty="0">
                <a:latin typeface="Berlin Sans FB" panose="020E0602020502020306" pitchFamily="34" charset="0"/>
              </a:rPr>
              <a:t>Much like his annalistic-theological reports of several other kings of Judah, such as </a:t>
            </a:r>
            <a:r>
              <a:rPr lang="en-US" dirty="0" err="1">
                <a:latin typeface="Berlin Sans FB" panose="020E0602020502020306" pitchFamily="34" charset="0"/>
              </a:rPr>
              <a:t>Rehoboam</a:t>
            </a:r>
            <a:r>
              <a:rPr lang="en-US" dirty="0">
                <a:latin typeface="Berlin Sans FB" panose="020E0602020502020306" pitchFamily="34" charset="0"/>
              </a:rPr>
              <a:t> (2 Chronicles 11:5-12; his list of fortified cities), Hezekiah (32:1-5; 27-30; (defensive and other royal projects), Manasseh (33:11-14; his captivity to Babylon and later building projects), </a:t>
            </a:r>
            <a:r>
              <a:rPr lang="en-US" dirty="0" err="1">
                <a:latin typeface="Berlin Sans FB" panose="020E0602020502020306" pitchFamily="34" charset="0"/>
              </a:rPr>
              <a:t>Chr’s</a:t>
            </a:r>
            <a:r>
              <a:rPr lang="en-US" dirty="0">
                <a:latin typeface="Berlin Sans FB" panose="020E0602020502020306" pitchFamily="34" charset="0"/>
              </a:rPr>
              <a:t> account of Uzziah (2 Chronicles 26:6-15) provides a corpus of rich archival narrative replete with material missing from the parallel account in 2 Kings 15 regarding Uzziah.</a:t>
            </a:r>
          </a:p>
          <a:p>
            <a:r>
              <a:rPr lang="en-US" dirty="0">
                <a:latin typeface="Berlin Sans FB" panose="020E0602020502020306" pitchFamily="34" charset="0"/>
              </a:rPr>
              <a:t>However, skepticism rose over the reliability of </a:t>
            </a:r>
            <a:r>
              <a:rPr lang="en-US" dirty="0" err="1">
                <a:latin typeface="Berlin Sans FB" panose="020E0602020502020306" pitchFamily="34" charset="0"/>
              </a:rPr>
              <a:t>Chr’s</a:t>
            </a:r>
            <a:r>
              <a:rPr lang="en-US" dirty="0">
                <a:latin typeface="Berlin Sans FB" panose="020E0602020502020306" pitchFamily="34" charset="0"/>
              </a:rPr>
              <a:t> account during the seventeenth century from scholars such as Baruch de Spinoza (1632-1677) and later expanded, becoming firmly entrenched in scholarship through the 1806 work of Wilhelm Martin </a:t>
            </a:r>
            <a:r>
              <a:rPr lang="en-US" dirty="0" err="1">
                <a:latin typeface="Berlin Sans FB" panose="020E0602020502020306" pitchFamily="34" charset="0"/>
              </a:rPr>
              <a:t>Leberecht</a:t>
            </a:r>
            <a:r>
              <a:rPr lang="en-US" dirty="0">
                <a:latin typeface="Berlin Sans FB" panose="020E0602020502020306" pitchFamily="34" charset="0"/>
              </a:rPr>
              <a:t> de </a:t>
            </a:r>
            <a:r>
              <a:rPr lang="en-US" dirty="0" err="1">
                <a:latin typeface="Berlin Sans FB" panose="020E0602020502020306" pitchFamily="34" charset="0"/>
              </a:rPr>
              <a:t>Wette</a:t>
            </a:r>
            <a:r>
              <a:rPr lang="en-US" dirty="0">
                <a:latin typeface="Berlin Sans FB" panose="020E0602020502020306" pitchFamily="34" charset="0"/>
              </a:rPr>
              <a:t> (1780-1849) and developed further by Julius </a:t>
            </a:r>
            <a:r>
              <a:rPr lang="en-US" dirty="0" err="1">
                <a:latin typeface="Berlin Sans FB" panose="020E0602020502020306" pitchFamily="34" charset="0"/>
              </a:rPr>
              <a:t>Wellhausen</a:t>
            </a:r>
            <a:r>
              <a:rPr lang="en-US" dirty="0">
                <a:latin typeface="Berlin Sans FB" panose="020E0602020502020306" pitchFamily="34" charset="0"/>
              </a:rPr>
              <a:t> (1883).</a:t>
            </a:r>
          </a:p>
          <a:p>
            <a:endParaRPr lang="en-US" dirty="0">
              <a:latin typeface="Berlin Sans FB" panose="020E0602020502020306" pitchFamily="34" charset="0"/>
            </a:endParaRPr>
          </a:p>
          <a:p>
            <a:endParaRPr lang="en-US" dirty="0">
              <a:latin typeface="Berlin Sans FB" panose="020E0602020502020306" pitchFamily="34" charset="0"/>
            </a:endParaRPr>
          </a:p>
        </p:txBody>
      </p:sp>
      <p:pic>
        <p:nvPicPr>
          <p:cNvPr id="2050" name="Picture 2" descr="Image result for baruch spinoz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7781" y="733167"/>
            <a:ext cx="2498178" cy="1971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e w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80" y="2811511"/>
            <a:ext cx="2498178" cy="393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70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1"/>
            <a:ext cx="9201665" cy="1145058"/>
          </a:xfrm>
        </p:spPr>
        <p:txBody>
          <a:bodyPr>
            <a:normAutofit fontScale="90000"/>
          </a:bodyPr>
          <a:lstStyle/>
          <a:p>
            <a:pPr algn="ctr"/>
            <a:r>
              <a:rPr lang="en-US" dirty="0">
                <a:latin typeface="Berlin Sans FB" panose="020E0602020502020306" pitchFamily="34" charset="0"/>
              </a:rPr>
              <a:t>Influential Studies on Chronicles as a Historically Reliable Document</a:t>
            </a:r>
          </a:p>
        </p:txBody>
      </p:sp>
      <p:sp>
        <p:nvSpPr>
          <p:cNvPr id="3" name="Content Placeholder 2"/>
          <p:cNvSpPr>
            <a:spLocks noGrp="1"/>
          </p:cNvSpPr>
          <p:nvPr>
            <p:ph idx="1"/>
          </p:nvPr>
        </p:nvSpPr>
        <p:spPr>
          <a:xfrm>
            <a:off x="148282" y="1145059"/>
            <a:ext cx="9119286" cy="2784390"/>
          </a:xfrm>
        </p:spPr>
        <p:txBody>
          <a:bodyPr>
            <a:normAutofit fontScale="92500"/>
          </a:bodyPr>
          <a:lstStyle/>
          <a:p>
            <a:r>
              <a:rPr lang="en-US" dirty="0">
                <a:latin typeface="Berlin Sans FB" panose="020E0602020502020306" pitchFamily="34" charset="0"/>
              </a:rPr>
              <a:t>Both Martin </a:t>
            </a:r>
            <a:r>
              <a:rPr lang="en-US" dirty="0" err="1">
                <a:latin typeface="Berlin Sans FB" panose="020E0602020502020306" pitchFamily="34" charset="0"/>
              </a:rPr>
              <a:t>Noth</a:t>
            </a:r>
            <a:r>
              <a:rPr lang="en-US" dirty="0">
                <a:latin typeface="Berlin Sans FB" panose="020E0602020502020306" pitchFamily="34" charset="0"/>
              </a:rPr>
              <a:t> (1941) and Peter </a:t>
            </a:r>
            <a:r>
              <a:rPr lang="en-US" dirty="0" err="1">
                <a:latin typeface="Berlin Sans FB" panose="020E0602020502020306" pitchFamily="34" charset="0"/>
              </a:rPr>
              <a:t>Welten</a:t>
            </a:r>
            <a:r>
              <a:rPr lang="en-US" dirty="0">
                <a:latin typeface="Berlin Sans FB" panose="020E0602020502020306" pitchFamily="34" charset="0"/>
              </a:rPr>
              <a:t> (1973) were highly critical of the veracity of </a:t>
            </a:r>
            <a:r>
              <a:rPr lang="en-US" dirty="0" err="1">
                <a:latin typeface="Berlin Sans FB" panose="020E0602020502020306" pitchFamily="34" charset="0"/>
              </a:rPr>
              <a:t>Chr’s</a:t>
            </a:r>
            <a:r>
              <a:rPr lang="en-US" dirty="0">
                <a:latin typeface="Berlin Sans FB" panose="020E0602020502020306" pitchFamily="34" charset="0"/>
              </a:rPr>
              <a:t> material.  However, both allowed that </a:t>
            </a:r>
            <a:r>
              <a:rPr lang="en-US" dirty="0" err="1">
                <a:latin typeface="Berlin Sans FB" panose="020E0602020502020306" pitchFamily="34" charset="0"/>
              </a:rPr>
              <a:t>Chr</a:t>
            </a:r>
            <a:r>
              <a:rPr lang="en-US" dirty="0">
                <a:latin typeface="Berlin Sans FB" panose="020E0602020502020306" pitchFamily="34" charset="0"/>
              </a:rPr>
              <a:t> probably used at least some archival material and </a:t>
            </a:r>
            <a:r>
              <a:rPr lang="en-US" dirty="0" err="1">
                <a:latin typeface="Berlin Sans FB" panose="020E0602020502020306" pitchFamily="34" charset="0"/>
              </a:rPr>
              <a:t>Welten</a:t>
            </a:r>
            <a:r>
              <a:rPr lang="en-US" dirty="0">
                <a:latin typeface="Berlin Sans FB" panose="020E0602020502020306" pitchFamily="34" charset="0"/>
              </a:rPr>
              <a:t> also recognized an earlier source behind 2 </a:t>
            </a:r>
            <a:r>
              <a:rPr lang="en-US" dirty="0" err="1">
                <a:latin typeface="Berlin Sans FB" panose="020E0602020502020306" pitchFamily="34" charset="0"/>
              </a:rPr>
              <a:t>Chr</a:t>
            </a:r>
            <a:r>
              <a:rPr lang="en-US" dirty="0">
                <a:latin typeface="Berlin Sans FB" panose="020E0602020502020306" pitchFamily="34" charset="0"/>
              </a:rPr>
              <a:t> 26:6.</a:t>
            </a:r>
          </a:p>
          <a:p>
            <a:r>
              <a:rPr lang="en-US" dirty="0">
                <a:latin typeface="Berlin Sans FB" panose="020E0602020502020306" pitchFamily="34" charset="0"/>
              </a:rPr>
              <a:t>Both Hugh G. M. Williamson (1982) and Anson F. Rainey (1997) argue, based on textual and archaeological evidence, that </a:t>
            </a:r>
            <a:r>
              <a:rPr lang="en-US" dirty="0" err="1">
                <a:latin typeface="Berlin Sans FB" panose="020E0602020502020306" pitchFamily="34" charset="0"/>
              </a:rPr>
              <a:t>Chr</a:t>
            </a:r>
            <a:r>
              <a:rPr lang="en-US" dirty="0">
                <a:latin typeface="Berlin Sans FB" panose="020E0602020502020306" pitchFamily="34" charset="0"/>
              </a:rPr>
              <a:t> utilized archival sources from the period of the monarchy.</a:t>
            </a:r>
          </a:p>
        </p:txBody>
      </p:sp>
      <p:pic>
        <p:nvPicPr>
          <p:cNvPr id="3074" name="Picture 2" descr="Image result for martin no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1968" y="271849"/>
            <a:ext cx="2600637" cy="38125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eter wel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968" y="4176583"/>
            <a:ext cx="2600637" cy="26093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g.M. william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80" y="3929449"/>
            <a:ext cx="4760784" cy="28564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anson rai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441" y="3920914"/>
            <a:ext cx="4276127" cy="286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56734"/>
          </a:xfrm>
        </p:spPr>
        <p:txBody>
          <a:bodyPr/>
          <a:lstStyle/>
          <a:p>
            <a:pPr algn="ctr"/>
            <a:r>
              <a:rPr lang="en-US" dirty="0">
                <a:latin typeface="Berlin Sans FB" panose="020E0602020502020306" pitchFamily="34" charset="0"/>
              </a:rPr>
              <a:t>Israel Finkelstein’s Challenge</a:t>
            </a:r>
          </a:p>
        </p:txBody>
      </p:sp>
      <p:sp>
        <p:nvSpPr>
          <p:cNvPr id="3" name="Content Placeholder 2"/>
          <p:cNvSpPr>
            <a:spLocks noGrp="1"/>
          </p:cNvSpPr>
          <p:nvPr>
            <p:ph idx="1"/>
          </p:nvPr>
        </p:nvSpPr>
        <p:spPr>
          <a:xfrm>
            <a:off x="98854" y="856735"/>
            <a:ext cx="6277232" cy="5923006"/>
          </a:xfrm>
        </p:spPr>
        <p:txBody>
          <a:bodyPr>
            <a:normAutofit fontScale="92500" lnSpcReduction="10000"/>
          </a:bodyPr>
          <a:lstStyle/>
          <a:p>
            <a:r>
              <a:rPr lang="en-US" dirty="0">
                <a:latin typeface="Berlin Sans FB" panose="020E0602020502020306" pitchFamily="34" charset="0"/>
              </a:rPr>
              <a:t>In a series of articles now collected in a book, Israeli archaeologist Israel Finkelstein (2018) attempts to date </a:t>
            </a:r>
            <a:r>
              <a:rPr lang="en-US" dirty="0" err="1">
                <a:latin typeface="Berlin Sans FB" panose="020E0602020502020306" pitchFamily="34" charset="0"/>
              </a:rPr>
              <a:t>Chr’s</a:t>
            </a:r>
            <a:r>
              <a:rPr lang="en-US" dirty="0">
                <a:latin typeface="Berlin Sans FB" panose="020E0602020502020306" pitchFamily="34" charset="0"/>
              </a:rPr>
              <a:t> work to the Hasmonean Period (late second to early first century BC) and thus, for all intents and purposes, declares it historically worthless for depicting Judah’s geo-political history in the Iron Age II period.</a:t>
            </a:r>
          </a:p>
          <a:p>
            <a:r>
              <a:rPr lang="en-US" dirty="0">
                <a:latin typeface="Berlin Sans FB" panose="020E0602020502020306" pitchFamily="34" charset="0"/>
              </a:rPr>
              <a:t>In this endeavor, Finkelstein follows in the footsteps of many Old Testament scholars from Spinoza to de Wette and onward to the present.</a:t>
            </a:r>
          </a:p>
          <a:p>
            <a:r>
              <a:rPr lang="en-US" dirty="0">
                <a:latin typeface="Berlin Sans FB" panose="020E0602020502020306" pitchFamily="34" charset="0"/>
              </a:rPr>
              <a:t>Thus, </a:t>
            </a:r>
            <a:r>
              <a:rPr lang="en-US" dirty="0" err="1">
                <a:latin typeface="Berlin Sans FB" panose="020E0602020502020306" pitchFamily="34" charset="0"/>
              </a:rPr>
              <a:t>Chr’s</a:t>
            </a:r>
            <a:r>
              <a:rPr lang="en-US" dirty="0">
                <a:latin typeface="Berlin Sans FB" panose="020E0602020502020306" pitchFamily="34" charset="0"/>
              </a:rPr>
              <a:t> account of Uzziah’s reign provides an excellent “test case” for assessing the veracity of historical details preserved solely by Chr.</a:t>
            </a:r>
          </a:p>
          <a:p>
            <a:endParaRPr lang="en-US" dirty="0">
              <a:latin typeface="Berlin Sans FB" panose="020E0602020502020306" pitchFamily="34" charset="0"/>
            </a:endParaRPr>
          </a:p>
        </p:txBody>
      </p:sp>
      <p:pic>
        <p:nvPicPr>
          <p:cNvPr id="1026" name="Picture 2" descr="Image result for Hasmonean Realities behind Ezra, Nehemiah, and Chronicles"/>
          <p:cNvPicPr>
            <a:picLocks noChangeAspect="1" noChangeArrowheads="1"/>
          </p:cNvPicPr>
          <p:nvPr/>
        </p:nvPicPr>
        <p:blipFill rotWithShape="1">
          <a:blip r:embed="rId2">
            <a:extLst>
              <a:ext uri="{28A0092B-C50C-407E-A947-70E740481C1C}">
                <a14:useLocalDpi xmlns:a14="http://schemas.microsoft.com/office/drawing/2010/main" val="0"/>
              </a:ext>
            </a:extLst>
          </a:blip>
          <a:srcRect l="16728" r="16628"/>
          <a:stretch/>
        </p:blipFill>
        <p:spPr bwMode="auto">
          <a:xfrm>
            <a:off x="9761838" y="3320959"/>
            <a:ext cx="2305082" cy="3458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srael finkelstein"/>
          <p:cNvPicPr>
            <a:picLocks noChangeAspect="1" noChangeArrowheads="1"/>
          </p:cNvPicPr>
          <p:nvPr/>
        </p:nvPicPr>
        <p:blipFill rotWithShape="1">
          <a:blip r:embed="rId3">
            <a:extLst>
              <a:ext uri="{28A0092B-C50C-407E-A947-70E740481C1C}">
                <a14:useLocalDpi xmlns:a14="http://schemas.microsoft.com/office/drawing/2010/main" val="0"/>
              </a:ext>
            </a:extLst>
          </a:blip>
          <a:srcRect l="10143" t="8816" r="30369" b="14076"/>
          <a:stretch/>
        </p:blipFill>
        <p:spPr bwMode="auto">
          <a:xfrm>
            <a:off x="6489147" y="3320960"/>
            <a:ext cx="3251632" cy="34587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ook of chronicles hebrew"/>
          <p:cNvPicPr>
            <a:picLocks noChangeAspect="1" noChangeArrowheads="1"/>
          </p:cNvPicPr>
          <p:nvPr/>
        </p:nvPicPr>
        <p:blipFill rotWithShape="1">
          <a:blip r:embed="rId4">
            <a:extLst>
              <a:ext uri="{28A0092B-C50C-407E-A947-70E740481C1C}">
                <a14:useLocalDpi xmlns:a14="http://schemas.microsoft.com/office/drawing/2010/main" val="0"/>
              </a:ext>
            </a:extLst>
          </a:blip>
          <a:srcRect l="10887" r="15980"/>
          <a:stretch/>
        </p:blipFill>
        <p:spPr bwMode="auto">
          <a:xfrm>
            <a:off x="6489147" y="971582"/>
            <a:ext cx="5577773" cy="224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6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518407" cy="906161"/>
          </a:xfrm>
        </p:spPr>
        <p:txBody>
          <a:bodyPr/>
          <a:lstStyle/>
          <a:p>
            <a:r>
              <a:rPr lang="en-US" dirty="0" err="1">
                <a:latin typeface="Berlin Sans FB" panose="020E0602020502020306" pitchFamily="34" charset="0"/>
              </a:rPr>
              <a:t>Elath</a:t>
            </a:r>
            <a:r>
              <a:rPr lang="en-US" dirty="0">
                <a:latin typeface="Berlin Sans FB" panose="020E0602020502020306" pitchFamily="34" charset="0"/>
              </a:rPr>
              <a:t> and the Arabah</a:t>
            </a:r>
          </a:p>
        </p:txBody>
      </p:sp>
      <p:sp>
        <p:nvSpPr>
          <p:cNvPr id="3" name="Content Placeholder 2"/>
          <p:cNvSpPr>
            <a:spLocks noGrp="1"/>
          </p:cNvSpPr>
          <p:nvPr>
            <p:ph idx="1"/>
          </p:nvPr>
        </p:nvSpPr>
        <p:spPr>
          <a:xfrm>
            <a:off x="115330" y="848497"/>
            <a:ext cx="5296929" cy="5770890"/>
          </a:xfrm>
        </p:spPr>
        <p:txBody>
          <a:bodyPr>
            <a:normAutofit fontScale="92500" lnSpcReduction="20000"/>
          </a:bodyPr>
          <a:lstStyle/>
          <a:p>
            <a:r>
              <a:rPr lang="en-US" dirty="0">
                <a:latin typeface="Berlin Sans FB" panose="020E0602020502020306" pitchFamily="34" charset="0"/>
              </a:rPr>
              <a:t>Uzziah’s hegemony over </a:t>
            </a:r>
            <a:r>
              <a:rPr lang="en-US" dirty="0" err="1">
                <a:latin typeface="Berlin Sans FB" panose="020E0602020502020306" pitchFamily="34" charset="0"/>
              </a:rPr>
              <a:t>Elath</a:t>
            </a:r>
            <a:r>
              <a:rPr lang="en-US" dirty="0">
                <a:latin typeface="Berlin Sans FB" panose="020E0602020502020306" pitchFamily="34" charset="0"/>
              </a:rPr>
              <a:t> is mentioned in both 2 </a:t>
            </a:r>
            <a:r>
              <a:rPr lang="en-US" dirty="0" err="1">
                <a:latin typeface="Berlin Sans FB" panose="020E0602020502020306" pitchFamily="34" charset="0"/>
              </a:rPr>
              <a:t>Chr</a:t>
            </a:r>
            <a:r>
              <a:rPr lang="en-US" dirty="0">
                <a:latin typeface="Berlin Sans FB" panose="020E0602020502020306" pitchFamily="34" charset="0"/>
              </a:rPr>
              <a:t> 26:2; and 2 Kgs 14:21-22</a:t>
            </a:r>
          </a:p>
          <a:p>
            <a:r>
              <a:rPr lang="en-US" dirty="0" err="1">
                <a:latin typeface="Berlin Sans FB" panose="020E0602020502020306" pitchFamily="34" charset="0"/>
              </a:rPr>
              <a:t>Elath</a:t>
            </a:r>
            <a:r>
              <a:rPr lang="en-US" dirty="0">
                <a:latin typeface="Berlin Sans FB" panose="020E0602020502020306" pitchFamily="34" charset="0"/>
              </a:rPr>
              <a:t> is tentatively identified with Tell el-</a:t>
            </a:r>
            <a:r>
              <a:rPr lang="en-US" dirty="0" err="1">
                <a:latin typeface="Berlin Sans FB" panose="020E0602020502020306" pitchFamily="34" charset="0"/>
              </a:rPr>
              <a:t>Kheleifeh</a:t>
            </a:r>
            <a:r>
              <a:rPr lang="en-US" dirty="0">
                <a:latin typeface="Berlin Sans FB" panose="020E0602020502020306" pitchFamily="34" charset="0"/>
              </a:rPr>
              <a:t>, a fortified site with eighth century BC occupation evidence that lies between modern </a:t>
            </a:r>
            <a:r>
              <a:rPr lang="en-US" dirty="0" err="1">
                <a:latin typeface="Berlin Sans FB" panose="020E0602020502020306" pitchFamily="34" charset="0"/>
              </a:rPr>
              <a:t>Elat</a:t>
            </a:r>
            <a:r>
              <a:rPr lang="en-US" dirty="0">
                <a:latin typeface="Berlin Sans FB" panose="020E0602020502020306" pitchFamily="34" charset="0"/>
              </a:rPr>
              <a:t> (Israel) and Aqaba (Jordan).</a:t>
            </a:r>
          </a:p>
          <a:p>
            <a:r>
              <a:rPr lang="en-US" dirty="0">
                <a:latin typeface="Berlin Sans FB" panose="020E0602020502020306" pitchFamily="34" charset="0"/>
              </a:rPr>
              <a:t>Hegemony over </a:t>
            </a:r>
            <a:r>
              <a:rPr lang="en-US" dirty="0" err="1">
                <a:latin typeface="Berlin Sans FB" panose="020E0602020502020306" pitchFamily="34" charset="0"/>
              </a:rPr>
              <a:t>Elath</a:t>
            </a:r>
            <a:r>
              <a:rPr lang="en-US" dirty="0">
                <a:latin typeface="Berlin Sans FB" panose="020E0602020502020306" pitchFamily="34" charset="0"/>
              </a:rPr>
              <a:t> enabled Uzziah access to Red Sea trade and was a major accomplishment of his reign.</a:t>
            </a:r>
          </a:p>
          <a:p>
            <a:r>
              <a:rPr lang="en-US" dirty="0">
                <a:latin typeface="Berlin Sans FB" panose="020E0602020502020306" pitchFamily="34" charset="0"/>
              </a:rPr>
              <a:t>Rainey (1997:62-63) suggests that all of </a:t>
            </a:r>
            <a:r>
              <a:rPr lang="en-US" dirty="0" err="1">
                <a:latin typeface="Berlin Sans FB" panose="020E0602020502020306" pitchFamily="34" charset="0"/>
              </a:rPr>
              <a:t>Chr’s</a:t>
            </a:r>
            <a:r>
              <a:rPr lang="en-US" dirty="0">
                <a:latin typeface="Berlin Sans FB" panose="020E0602020502020306" pitchFamily="34" charset="0"/>
              </a:rPr>
              <a:t> additional data about Uzziah’s reign “provides the necessary background for understanding how Uzziah could eventually establish a new fortified presence at </a:t>
            </a:r>
            <a:r>
              <a:rPr lang="en-US" dirty="0" err="1">
                <a:latin typeface="Berlin Sans FB" panose="020E0602020502020306" pitchFamily="34" charset="0"/>
              </a:rPr>
              <a:t>Elath</a:t>
            </a:r>
            <a:r>
              <a:rPr lang="en-US" dirty="0">
                <a:latin typeface="Berlin Sans FB" panose="020E0602020502020306" pitchFamily="34" charset="0"/>
              </a:rPr>
              <a:t>.”</a:t>
            </a:r>
          </a:p>
          <a:p>
            <a:endParaRPr lang="en-US" dirty="0"/>
          </a:p>
        </p:txBody>
      </p:sp>
      <p:pic>
        <p:nvPicPr>
          <p:cNvPr id="1034" name="Picture 10" descr="Image result for tell el-kheleif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779" y="2231784"/>
            <a:ext cx="1978266" cy="2052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9233700" y="133857"/>
            <a:ext cx="2885344" cy="2024047"/>
          </a:xfrm>
          <a:prstGeom prst="rect">
            <a:avLst/>
          </a:prstGeom>
        </p:spPr>
      </p:pic>
      <p:pic>
        <p:nvPicPr>
          <p:cNvPr id="4" name="Picture 3"/>
          <p:cNvPicPr>
            <a:picLocks noChangeAspect="1"/>
          </p:cNvPicPr>
          <p:nvPr/>
        </p:nvPicPr>
        <p:blipFill>
          <a:blip r:embed="rId4"/>
          <a:stretch>
            <a:fillRect/>
          </a:stretch>
        </p:blipFill>
        <p:spPr>
          <a:xfrm>
            <a:off x="5479925" y="4358195"/>
            <a:ext cx="6639119" cy="2456901"/>
          </a:xfrm>
          <a:prstGeom prst="rect">
            <a:avLst/>
          </a:prstGeom>
        </p:spPr>
      </p:pic>
      <p:pic>
        <p:nvPicPr>
          <p:cNvPr id="5" name="Picture 4"/>
          <p:cNvPicPr>
            <a:picLocks noChangeAspect="1"/>
          </p:cNvPicPr>
          <p:nvPr/>
        </p:nvPicPr>
        <p:blipFill>
          <a:blip r:embed="rId5"/>
          <a:stretch>
            <a:fillRect/>
          </a:stretch>
        </p:blipFill>
        <p:spPr>
          <a:xfrm>
            <a:off x="5518407" y="133857"/>
            <a:ext cx="3609145" cy="2024047"/>
          </a:xfrm>
          <a:prstGeom prst="rect">
            <a:avLst/>
          </a:prstGeom>
        </p:spPr>
      </p:pic>
      <p:pic>
        <p:nvPicPr>
          <p:cNvPr id="6" name="Picture 5"/>
          <p:cNvPicPr>
            <a:picLocks noChangeAspect="1"/>
          </p:cNvPicPr>
          <p:nvPr/>
        </p:nvPicPr>
        <p:blipFill rotWithShape="1">
          <a:blip r:embed="rId6"/>
          <a:srcRect r="8979"/>
          <a:stretch/>
        </p:blipFill>
        <p:spPr>
          <a:xfrm>
            <a:off x="5527589" y="2231784"/>
            <a:ext cx="2619633" cy="2032686"/>
          </a:xfrm>
          <a:prstGeom prst="rect">
            <a:avLst/>
          </a:prstGeom>
        </p:spPr>
      </p:pic>
      <p:pic>
        <p:nvPicPr>
          <p:cNvPr id="8" name="Picture 7"/>
          <p:cNvPicPr>
            <a:picLocks noChangeAspect="1"/>
          </p:cNvPicPr>
          <p:nvPr/>
        </p:nvPicPr>
        <p:blipFill>
          <a:blip r:embed="rId7"/>
          <a:stretch>
            <a:fillRect/>
          </a:stretch>
        </p:blipFill>
        <p:spPr>
          <a:xfrm>
            <a:off x="8200730" y="2251629"/>
            <a:ext cx="1853644" cy="2041776"/>
          </a:xfrm>
          <a:prstGeom prst="rect">
            <a:avLst/>
          </a:prstGeom>
        </p:spPr>
      </p:pic>
    </p:spTree>
    <p:extLst>
      <p:ext uri="{BB962C8B-B14F-4D97-AF65-F5344CB8AC3E}">
        <p14:creationId xmlns:p14="http://schemas.microsoft.com/office/powerpoint/2010/main" val="40967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98855"/>
            <a:ext cx="7024470" cy="741404"/>
          </a:xfrm>
        </p:spPr>
        <p:txBody>
          <a:bodyPr/>
          <a:lstStyle/>
          <a:p>
            <a:pPr algn="ctr"/>
            <a:r>
              <a:rPr lang="en-US" dirty="0">
                <a:latin typeface="Berlin Sans FB" panose="020E0602020502020306" pitchFamily="34" charset="0"/>
              </a:rPr>
              <a:t>Tamar and </a:t>
            </a:r>
            <a:r>
              <a:rPr lang="en-US" dirty="0" err="1">
                <a:latin typeface="Berlin Sans FB" panose="020E0602020502020306" pitchFamily="34" charset="0"/>
              </a:rPr>
              <a:t>Yotvata</a:t>
            </a:r>
            <a:endParaRPr lang="en-US" dirty="0">
              <a:latin typeface="Berlin Sans FB" panose="020E0602020502020306" pitchFamily="34" charset="0"/>
            </a:endParaRPr>
          </a:p>
        </p:txBody>
      </p:sp>
      <p:sp>
        <p:nvSpPr>
          <p:cNvPr id="3" name="Content Placeholder 2"/>
          <p:cNvSpPr>
            <a:spLocks noGrp="1"/>
          </p:cNvSpPr>
          <p:nvPr>
            <p:ph idx="1"/>
          </p:nvPr>
        </p:nvSpPr>
        <p:spPr>
          <a:xfrm>
            <a:off x="123567" y="766120"/>
            <a:ext cx="7024471" cy="3253945"/>
          </a:xfrm>
        </p:spPr>
        <p:txBody>
          <a:bodyPr>
            <a:normAutofit fontScale="85000" lnSpcReduction="20000"/>
          </a:bodyPr>
          <a:lstStyle/>
          <a:p>
            <a:r>
              <a:rPr lang="en-US" dirty="0">
                <a:latin typeface="Berlin Sans FB" panose="020E0602020502020306" pitchFamily="34" charset="0"/>
              </a:rPr>
              <a:t>‘</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Hazeva</a:t>
            </a:r>
            <a:r>
              <a:rPr lang="en-US" dirty="0">
                <a:latin typeface="Berlin Sans FB" panose="020E0602020502020306" pitchFamily="34" charset="0"/>
              </a:rPr>
              <a:t>, a site identified with biblical Tamar (1 Kgs 9:17-18; 2 </a:t>
            </a:r>
            <a:r>
              <a:rPr lang="en-US" dirty="0" err="1">
                <a:latin typeface="Berlin Sans FB" panose="020E0602020502020306" pitchFamily="34" charset="0"/>
              </a:rPr>
              <a:t>Chr</a:t>
            </a:r>
            <a:r>
              <a:rPr lang="en-US" dirty="0">
                <a:latin typeface="Berlin Sans FB" panose="020E0602020502020306" pitchFamily="34" charset="0"/>
              </a:rPr>
              <a:t> 8:4; Ezekiel 47:19; 48:28), is a large 10,000 square meter rectangular fort at a major crossroads south of the Dead Sea in the Arabah.  Stratum 5 is dated to the ninth-eighth centuries BC and probably served as Judah’s base of operations to the south and east, as well as controlling trade.</a:t>
            </a:r>
          </a:p>
          <a:p>
            <a:r>
              <a:rPr lang="en-US" dirty="0" err="1">
                <a:latin typeface="Berlin Sans FB" panose="020E0602020502020306" pitchFamily="34" charset="0"/>
              </a:rPr>
              <a:t>Yotvata</a:t>
            </a:r>
            <a:r>
              <a:rPr lang="en-US" dirty="0">
                <a:latin typeface="Berlin Sans FB" panose="020E0602020502020306" pitchFamily="34" charset="0"/>
              </a:rPr>
              <a:t>, an oasis farther south in the Arabah, has earlier Iron Age remains on a high butte, but ceramic evidence seems to predate the eighth century BC.</a:t>
            </a:r>
          </a:p>
        </p:txBody>
      </p:sp>
      <p:pic>
        <p:nvPicPr>
          <p:cNvPr id="4098" name="Picture 2" descr="Image result for tell el-kheleifeh"/>
          <p:cNvPicPr>
            <a:picLocks noChangeAspect="1" noChangeArrowheads="1"/>
          </p:cNvPicPr>
          <p:nvPr/>
        </p:nvPicPr>
        <p:blipFill rotWithShape="1">
          <a:blip r:embed="rId2">
            <a:extLst>
              <a:ext uri="{28A0092B-C50C-407E-A947-70E740481C1C}">
                <a14:useLocalDpi xmlns:a14="http://schemas.microsoft.com/office/drawing/2010/main" val="0"/>
              </a:ext>
            </a:extLst>
          </a:blip>
          <a:srcRect b="5199"/>
          <a:stretch/>
        </p:blipFill>
        <p:spPr bwMode="auto">
          <a:xfrm>
            <a:off x="7305332" y="61636"/>
            <a:ext cx="4842389" cy="344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outer tower oph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5332" y="3566985"/>
            <a:ext cx="4842389" cy="3221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ell el-Kheleife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66" y="4101949"/>
            <a:ext cx="3388873" cy="2686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23567" y="4101949"/>
            <a:ext cx="3566210" cy="2672885"/>
          </a:xfrm>
          <a:prstGeom prst="rect">
            <a:avLst/>
          </a:prstGeom>
        </p:spPr>
      </p:pic>
    </p:spTree>
    <p:extLst>
      <p:ext uri="{BB962C8B-B14F-4D97-AF65-F5344CB8AC3E}">
        <p14:creationId xmlns:p14="http://schemas.microsoft.com/office/powerpoint/2010/main" val="2830678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8381</TotalTime>
  <Words>3197</Words>
  <Application>Microsoft Office PowerPoint</Application>
  <PresentationFormat>Widescreen</PresentationFormat>
  <Paragraphs>109</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Berlin Sans FB</vt:lpstr>
      <vt:lpstr>Calibri</vt:lpstr>
      <vt:lpstr>Calibri Light</vt:lpstr>
      <vt:lpstr>Matura MT Script Capitals</vt:lpstr>
      <vt:lpstr>Times New Roman</vt:lpstr>
      <vt:lpstr>Office Theme</vt:lpstr>
      <vt:lpstr>1_Office Theme</vt:lpstr>
      <vt:lpstr>A Footnote to Biblical History:  Archaeology and the Reign of Uzziah  Jeffrey P. Hudon, Ph.D.  Biblicalelearning.org  </vt:lpstr>
      <vt:lpstr>The Reign of  Uzziah (Azariah)  in summary</vt:lpstr>
      <vt:lpstr>2 Chronicles 26—The Reign of Uzziah</vt:lpstr>
      <vt:lpstr>The Book of Chronicles as a Historical Document</vt:lpstr>
      <vt:lpstr>A Critical History of 2 Chronicles 26</vt:lpstr>
      <vt:lpstr>Influential Studies on Chronicles as a Historically Reliable Document</vt:lpstr>
      <vt:lpstr>Israel Finkelstein’s Challenge</vt:lpstr>
      <vt:lpstr>Elath and the Arabah</vt:lpstr>
      <vt:lpstr>Tamar and Yotvata</vt:lpstr>
      <vt:lpstr>Uzziah at Kadesh Barnea</vt:lpstr>
      <vt:lpstr>Uzziah’s Expansion into Philistia</vt:lpstr>
      <vt:lpstr>Evidence of Uzziah at Yavneh?</vt:lpstr>
      <vt:lpstr>Uzziah at Gath:  Tell es-Safi or Tell Ras Abu Hamid?</vt:lpstr>
      <vt:lpstr>Uzziah at Ashdod and the Surrounding Settlements</vt:lpstr>
      <vt:lpstr>Uzziah’s Domination of the Ammonites, Arabs and Meunites</vt:lpstr>
      <vt:lpstr>Uzziah’s Towers and Cisterns in the Steppe (Wilderness of Judah)</vt:lpstr>
      <vt:lpstr>Uzziah’s Name was known “to the Borders of Egypt”</vt:lpstr>
      <vt:lpstr>Jerusalem and Environs</vt:lpstr>
      <vt:lpstr>The Ophel Gateway The Royal Quarter of Jerusalem during the Kingdom of Judah</vt:lpstr>
      <vt:lpstr>Did Uzziah Inherit Jeroboam II’s Northern Conquest?</vt:lpstr>
      <vt:lpstr>Uzziah’s Quarantine and Burial  at Ramat Rahel</vt:lpstr>
      <vt:lpstr>Conclusions</vt:lpstr>
      <vt:lpstr>Thank You!</vt:lpstr>
      <vt:lpstr>PowerPoint Presentation</vt:lpstr>
      <vt:lpstr>Ramat Rahel:  A Royal Palace of Judah</vt:lpstr>
      <vt:lpstr>PowerPoint Presentation</vt:lpstr>
      <vt:lpstr>Elath and  Ezion-Geber</vt:lpstr>
      <vt:lpstr>Yotvata</vt:lpstr>
      <vt:lpstr>PowerPoint Presentation</vt:lpstr>
      <vt:lpstr>PowerPoint Presentation</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Critical History of 2 Chronicles 26</dc:title>
  <dc:creator>Jeffrey Hudon</dc:creator>
  <cp:lastModifiedBy>Jeff Hudon</cp:lastModifiedBy>
  <cp:revision>121</cp:revision>
  <dcterms:created xsi:type="dcterms:W3CDTF">2019-02-15T22:10:55Z</dcterms:created>
  <dcterms:modified xsi:type="dcterms:W3CDTF">2023-08-13T00:12:39Z</dcterms:modified>
</cp:coreProperties>
</file>