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8" r:id="rId3"/>
    <p:sldId id="256" r:id="rId4"/>
    <p:sldId id="278" r:id="rId5"/>
    <p:sldId id="271" r:id="rId6"/>
    <p:sldId id="272" r:id="rId7"/>
    <p:sldId id="262" r:id="rId8"/>
    <p:sldId id="265" r:id="rId9"/>
    <p:sldId id="263" r:id="rId10"/>
    <p:sldId id="264" r:id="rId11"/>
    <p:sldId id="261" r:id="rId12"/>
    <p:sldId id="257" r:id="rId13"/>
    <p:sldId id="267" r:id="rId14"/>
    <p:sldId id="258" r:id="rId15"/>
    <p:sldId id="270" r:id="rId16"/>
    <p:sldId id="269" r:id="rId17"/>
    <p:sldId id="266" r:id="rId18"/>
    <p:sldId id="273" r:id="rId19"/>
    <p:sldId id="274" r:id="rId20"/>
    <p:sldId id="275" r:id="rId21"/>
    <p:sldId id="276" r:id="rId22"/>
    <p:sldId id="259"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9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4F89CA-0E1D-4848-91CB-54FCDFB3434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39409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F89CA-0E1D-4848-91CB-54FCDFB3434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4054633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F89CA-0E1D-4848-91CB-54FCDFB3434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3441282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FEFEE2-EA2C-4FA6-B33A-12F3627E2FCF}"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3379368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EFEE2-EA2C-4FA6-B33A-12F3627E2FCF}"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2880037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EFEE2-EA2C-4FA6-B33A-12F3627E2FCF}"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1870344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FEFEE2-EA2C-4FA6-B33A-12F3627E2FCF}"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2019363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FEFEE2-EA2C-4FA6-B33A-12F3627E2FCF}"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310781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FEFEE2-EA2C-4FA6-B33A-12F3627E2FCF}"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3333033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EFEE2-EA2C-4FA6-B33A-12F3627E2FCF}"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2905993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FEFEE2-EA2C-4FA6-B33A-12F3627E2FCF}"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214900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F89CA-0E1D-4848-91CB-54FCDFB3434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168994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FEFEE2-EA2C-4FA6-B33A-12F3627E2FCF}"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1327136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EFEE2-EA2C-4FA6-B33A-12F3627E2FCF}"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813279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EFEE2-EA2C-4FA6-B33A-12F3627E2FCF}"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111566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4F89CA-0E1D-4848-91CB-54FCDFB3434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3521290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4F89CA-0E1D-4848-91CB-54FCDFB34349}"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334904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4F89CA-0E1D-4848-91CB-54FCDFB34349}"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391171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4F89CA-0E1D-4848-91CB-54FCDFB34349}"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934715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F89CA-0E1D-4848-91CB-54FCDFB34349}"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3457047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4F89CA-0E1D-4848-91CB-54FCDFB34349}"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2783239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4F89CA-0E1D-4848-91CB-54FCDFB34349}"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A8D1B-4FD0-46A3-AAF9-9FD6482E5035}" type="slidenum">
              <a:rPr lang="en-US" smtClean="0"/>
              <a:t>‹#›</a:t>
            </a:fld>
            <a:endParaRPr lang="en-US"/>
          </a:p>
        </p:txBody>
      </p:sp>
    </p:spTree>
    <p:extLst>
      <p:ext uri="{BB962C8B-B14F-4D97-AF65-F5344CB8AC3E}">
        <p14:creationId xmlns:p14="http://schemas.microsoft.com/office/powerpoint/2010/main" val="2290242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F89CA-0E1D-4848-91CB-54FCDFB34349}" type="datetimeFigureOut">
              <a:rPr lang="en-US" smtClean="0"/>
              <a:t>8/16/2023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2A8D1B-4FD0-46A3-AAF9-9FD6482E5035}" type="slidenum">
              <a:rPr lang="en-US" smtClean="0"/>
              <a:t>‹#›</a:t>
            </a:fld>
            <a:endParaRPr lang="en-US"/>
          </a:p>
        </p:txBody>
      </p:sp>
    </p:spTree>
    <p:extLst>
      <p:ext uri="{BB962C8B-B14F-4D97-AF65-F5344CB8AC3E}">
        <p14:creationId xmlns:p14="http://schemas.microsoft.com/office/powerpoint/2010/main" val="447159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EFEE2-EA2C-4FA6-B33A-12F3627E2FCF}" type="datetimeFigureOut">
              <a:rPr lang="en-US" smtClean="0"/>
              <a:t>8/16/2023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AB260-DD02-4A5C-8EBD-04CC421EB112}" type="slidenum">
              <a:rPr lang="en-US" smtClean="0"/>
              <a:t>‹#›</a:t>
            </a:fld>
            <a:endParaRPr lang="en-US"/>
          </a:p>
        </p:txBody>
      </p:sp>
    </p:spTree>
    <p:extLst>
      <p:ext uri="{BB962C8B-B14F-4D97-AF65-F5344CB8AC3E}">
        <p14:creationId xmlns:p14="http://schemas.microsoft.com/office/powerpoint/2010/main" val="562676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447137"/>
          </a:xfrm>
        </p:spPr>
        <p:txBody>
          <a:bodyPr>
            <a:normAutofit fontScale="90000"/>
          </a:bodyPr>
          <a:lstStyle/>
          <a:p>
            <a:r>
              <a:rPr lang="en-US" sz="4800" dirty="0">
                <a:latin typeface="Matura MT Script Capitals" panose="03020802060602070202" pitchFamily="66" charset="0"/>
              </a:rPr>
              <a:t>Archaeology and the Historical David</a:t>
            </a:r>
            <a:br>
              <a:rPr lang="en-US" sz="4800" dirty="0">
                <a:latin typeface="Matura MT Script Capitals" panose="03020802060602070202" pitchFamily="66" charset="0"/>
              </a:rPr>
            </a:br>
            <a:r>
              <a:rPr lang="en-US" sz="2700" dirty="0">
                <a:latin typeface="Berlin Sans FB" panose="020E0602020502020306" pitchFamily="34" charset="0"/>
              </a:rPr>
              <a:t>Jeffrey P. Hudon Ph.D.</a:t>
            </a:r>
            <a:br>
              <a:rPr lang="en-US" sz="2700" dirty="0">
                <a:latin typeface="Berlin Sans FB" panose="020E0602020502020306" pitchFamily="34" charset="0"/>
              </a:rPr>
            </a:br>
            <a:r>
              <a:rPr lang="en-US" sz="2700" dirty="0">
                <a:latin typeface="Berlin Sans FB" panose="020E0602020502020306" pitchFamily="34" charset="0"/>
              </a:rPr>
              <a:t>Biblicalelearning.org</a:t>
            </a:r>
            <a:endParaRPr lang="en-US" sz="4800" dirty="0"/>
          </a:p>
        </p:txBody>
      </p:sp>
      <p:sp>
        <p:nvSpPr>
          <p:cNvPr id="3" name="Subtitle 2"/>
          <p:cNvSpPr>
            <a:spLocks noGrp="1"/>
          </p:cNvSpPr>
          <p:nvPr>
            <p:ph type="subTitle" idx="1"/>
          </p:nvPr>
        </p:nvSpPr>
        <p:spPr>
          <a:xfrm>
            <a:off x="111318" y="1447137"/>
            <a:ext cx="4039263" cy="5282151"/>
          </a:xfrm>
        </p:spPr>
        <p:txBody>
          <a:bodyPr>
            <a:noAutofit/>
          </a:bodyPr>
          <a:lstStyle/>
          <a:p>
            <a:pPr marL="342900" indent="-342900" algn="l">
              <a:buFont typeface="Arial" panose="020B0604020202020204" pitchFamily="34" charset="0"/>
              <a:buChar char="•"/>
            </a:pPr>
            <a:r>
              <a:rPr lang="en-US" sz="2000" dirty="0">
                <a:latin typeface="Berlin Sans FB" panose="020E0602020502020306" pitchFamily="34" charset="0"/>
              </a:rPr>
              <a:t>Recent discoveries have provided dramatic evidence supporting the biblical accounts of David’s life and reign</a:t>
            </a:r>
          </a:p>
          <a:p>
            <a:pPr marL="342900" indent="-342900" algn="l">
              <a:buFont typeface="Arial" panose="020B0604020202020204" pitchFamily="34" charset="0"/>
              <a:buChar char="•"/>
            </a:pPr>
            <a:r>
              <a:rPr lang="en-US" sz="2000" dirty="0">
                <a:latin typeface="Berlin Sans FB" panose="020E0602020502020306" pitchFamily="34" charset="0"/>
              </a:rPr>
              <a:t>Khirbet </a:t>
            </a:r>
            <a:r>
              <a:rPr lang="en-US" sz="2000" dirty="0" err="1">
                <a:latin typeface="Berlin Sans FB" panose="020E0602020502020306" pitchFamily="34" charset="0"/>
              </a:rPr>
              <a:t>Qayafa</a:t>
            </a:r>
            <a:r>
              <a:rPr lang="en-US" sz="2000" dirty="0">
                <a:latin typeface="Berlin Sans FB" panose="020E0602020502020306" pitchFamily="34" charset="0"/>
              </a:rPr>
              <a:t> (upper left), an Israelite town from the time of Saul and David (reconstruction by artist)</a:t>
            </a:r>
          </a:p>
          <a:p>
            <a:pPr marL="342900" indent="-342900" algn="l">
              <a:buFont typeface="Arial" panose="020B0604020202020204" pitchFamily="34" charset="0"/>
              <a:buChar char="•"/>
            </a:pPr>
            <a:r>
              <a:rPr lang="en-US" sz="2000" dirty="0">
                <a:latin typeface="Berlin Sans FB" panose="020E0602020502020306" pitchFamily="34" charset="0"/>
              </a:rPr>
              <a:t>Jerusalem (City of David) during David’s reign (reconstruction by artist; upper right)</a:t>
            </a:r>
          </a:p>
          <a:p>
            <a:pPr marL="342900" indent="-342900" algn="l">
              <a:buFont typeface="Arial" panose="020B0604020202020204" pitchFamily="34" charset="0"/>
              <a:buChar char="•"/>
            </a:pPr>
            <a:r>
              <a:rPr lang="en-US" sz="2000" dirty="0">
                <a:latin typeface="Berlin Sans FB" panose="020E0602020502020306" pitchFamily="34" charset="0"/>
              </a:rPr>
              <a:t>Slave’s Hill at </a:t>
            </a:r>
            <a:r>
              <a:rPr lang="en-US" sz="2000" dirty="0" err="1">
                <a:latin typeface="Berlin Sans FB" panose="020E0602020502020306" pitchFamily="34" charset="0"/>
              </a:rPr>
              <a:t>Timna</a:t>
            </a:r>
            <a:r>
              <a:rPr lang="en-US" sz="2000" dirty="0">
                <a:latin typeface="Berlin Sans FB" panose="020E0602020502020306" pitchFamily="34" charset="0"/>
              </a:rPr>
              <a:t>; a copper mining operation (lower left)</a:t>
            </a:r>
          </a:p>
          <a:p>
            <a:pPr marL="342900" indent="-342900" algn="l">
              <a:buFont typeface="Arial" panose="020B0604020202020204" pitchFamily="34" charset="0"/>
              <a:buChar char="•"/>
            </a:pPr>
            <a:r>
              <a:rPr lang="en-US" sz="2000" dirty="0">
                <a:latin typeface="Berlin Sans FB" panose="020E0602020502020306" pitchFamily="34" charset="0"/>
              </a:rPr>
              <a:t>Close up of the Tel Dan Stele fragment that mentions the “House of David” (lower right)</a:t>
            </a:r>
          </a:p>
        </p:txBody>
      </p:sp>
      <p:pic>
        <p:nvPicPr>
          <p:cNvPr id="1026" name="Picture 2">
            <a:extLst>
              <a:ext uri="{FF2B5EF4-FFF2-40B4-BE49-F238E27FC236}">
                <a16:creationId xmlns:a16="http://schemas.microsoft.com/office/drawing/2014/main" id="{539A164D-742C-1A62-B941-963341C495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103"/>
          <a:stretch/>
        </p:blipFill>
        <p:spPr bwMode="auto">
          <a:xfrm>
            <a:off x="9199659" y="4213384"/>
            <a:ext cx="2798858" cy="2532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sgrabung im Timna-Tal. Foto Screenshot Youtube / Erez Ben-Yosef">
            <a:extLst>
              <a:ext uri="{FF2B5EF4-FFF2-40B4-BE49-F238E27FC236}">
                <a16:creationId xmlns:a16="http://schemas.microsoft.com/office/drawing/2014/main" id="{A9F9FF7B-96C6-0746-D25A-316011E54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657" y="4150581"/>
            <a:ext cx="4578520" cy="25787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5B643C4-36AA-B2B6-564D-6B5DAE1A9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657" y="1908313"/>
            <a:ext cx="3826934" cy="21798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r-David">
            <a:extLst>
              <a:ext uri="{FF2B5EF4-FFF2-40B4-BE49-F238E27FC236}">
                <a16:creationId xmlns:a16="http://schemas.microsoft.com/office/drawing/2014/main" id="{94333418-01E3-74F4-48BD-B80C95EFCA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78" r="15782" b="6348"/>
          <a:stretch/>
        </p:blipFill>
        <p:spPr bwMode="auto">
          <a:xfrm>
            <a:off x="8285259" y="1099245"/>
            <a:ext cx="3686755" cy="2988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823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98" y="83535"/>
            <a:ext cx="7147249" cy="1166767"/>
          </a:xfrm>
        </p:spPr>
        <p:txBody>
          <a:bodyPr/>
          <a:lstStyle/>
          <a:p>
            <a:pPr algn="ctr"/>
            <a:r>
              <a:rPr lang="en-US" dirty="0" err="1">
                <a:latin typeface="Berlin Sans FB" panose="020E0602020502020306" pitchFamily="34" charset="0"/>
              </a:rPr>
              <a:t>Gibeah</a:t>
            </a:r>
            <a:r>
              <a:rPr lang="en-US" dirty="0">
                <a:latin typeface="Berlin Sans FB" panose="020E0602020502020306" pitchFamily="34" charset="0"/>
              </a:rPr>
              <a:t> of Saul (Tell el-</a:t>
            </a:r>
            <a:r>
              <a:rPr lang="en-US" dirty="0" err="1">
                <a:latin typeface="Berlin Sans FB" panose="020E0602020502020306" pitchFamily="34" charset="0"/>
              </a:rPr>
              <a:t>Ful</a:t>
            </a:r>
            <a:r>
              <a:rPr lang="en-US" dirty="0">
                <a:latin typeface="Berlin Sans FB" panose="020E0602020502020306" pitchFamily="34" charset="0"/>
              </a:rPr>
              <a:t>)</a:t>
            </a:r>
          </a:p>
        </p:txBody>
      </p:sp>
      <p:pic>
        <p:nvPicPr>
          <p:cNvPr id="3" name="Picture 2"/>
          <p:cNvPicPr>
            <a:picLocks noChangeAspect="1"/>
          </p:cNvPicPr>
          <p:nvPr/>
        </p:nvPicPr>
        <p:blipFill>
          <a:blip r:embed="rId2"/>
          <a:stretch>
            <a:fillRect/>
          </a:stretch>
        </p:blipFill>
        <p:spPr>
          <a:xfrm>
            <a:off x="7438494" y="3285874"/>
            <a:ext cx="4644649" cy="3483487"/>
          </a:xfrm>
          <a:prstGeom prst="rect">
            <a:avLst/>
          </a:prstGeom>
        </p:spPr>
      </p:pic>
      <p:pic>
        <p:nvPicPr>
          <p:cNvPr id="4" name="Picture 3"/>
          <p:cNvPicPr>
            <a:picLocks noChangeAspect="1"/>
          </p:cNvPicPr>
          <p:nvPr/>
        </p:nvPicPr>
        <p:blipFill>
          <a:blip r:embed="rId3"/>
          <a:stretch>
            <a:fillRect/>
          </a:stretch>
        </p:blipFill>
        <p:spPr>
          <a:xfrm>
            <a:off x="7438494" y="83535"/>
            <a:ext cx="4644649" cy="3088873"/>
          </a:xfrm>
          <a:prstGeom prst="rect">
            <a:avLst/>
          </a:prstGeom>
        </p:spPr>
      </p:pic>
      <p:pic>
        <p:nvPicPr>
          <p:cNvPr id="5" name="Picture 4"/>
          <p:cNvPicPr>
            <a:picLocks noChangeAspect="1"/>
          </p:cNvPicPr>
          <p:nvPr/>
        </p:nvPicPr>
        <p:blipFill>
          <a:blip r:embed="rId4"/>
          <a:stretch>
            <a:fillRect/>
          </a:stretch>
        </p:blipFill>
        <p:spPr>
          <a:xfrm>
            <a:off x="187779" y="1429070"/>
            <a:ext cx="7080768" cy="5324738"/>
          </a:xfrm>
          <a:prstGeom prst="rect">
            <a:avLst/>
          </a:prstGeom>
        </p:spPr>
      </p:pic>
    </p:spTree>
    <p:extLst>
      <p:ext uri="{BB962C8B-B14F-4D97-AF65-F5344CB8AC3E}">
        <p14:creationId xmlns:p14="http://schemas.microsoft.com/office/powerpoint/2010/main" val="2427989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840260"/>
          </a:xfrm>
        </p:spPr>
        <p:txBody>
          <a:bodyPr>
            <a:normAutofit fontScale="90000"/>
          </a:bodyPr>
          <a:lstStyle/>
          <a:p>
            <a:pPr algn="ctr"/>
            <a:r>
              <a:rPr lang="en-US" dirty="0">
                <a:latin typeface="Berlin Sans FB" panose="020E0602020502020306" pitchFamily="34" charset="0"/>
              </a:rPr>
              <a:t>The </a:t>
            </a:r>
            <a:r>
              <a:rPr lang="en-US" dirty="0" err="1">
                <a:latin typeface="Berlin Sans FB" panose="020E0602020502020306" pitchFamily="34" charset="0"/>
              </a:rPr>
              <a:t>Elah</a:t>
            </a:r>
            <a:r>
              <a:rPr lang="en-US" dirty="0">
                <a:latin typeface="Berlin Sans FB" panose="020E0602020502020306" pitchFamily="34" charset="0"/>
              </a:rPr>
              <a:t> Valley:  Where David fought Goliath </a:t>
            </a:r>
            <a:br>
              <a:rPr lang="en-US" dirty="0">
                <a:latin typeface="Berlin Sans FB" panose="020E0602020502020306" pitchFamily="34" charset="0"/>
              </a:rPr>
            </a:br>
            <a:r>
              <a:rPr lang="en-US" sz="2200" dirty="0">
                <a:latin typeface="Berlin Sans FB" panose="020E0602020502020306" pitchFamily="34" charset="0"/>
              </a:rPr>
              <a:t>1 Samuel 17</a:t>
            </a:r>
          </a:p>
        </p:txBody>
      </p:sp>
      <p:pic>
        <p:nvPicPr>
          <p:cNvPr id="3" name="Picture 2"/>
          <p:cNvPicPr>
            <a:picLocks noChangeAspect="1"/>
          </p:cNvPicPr>
          <p:nvPr/>
        </p:nvPicPr>
        <p:blipFill>
          <a:blip r:embed="rId2"/>
          <a:stretch>
            <a:fillRect/>
          </a:stretch>
        </p:blipFill>
        <p:spPr>
          <a:xfrm>
            <a:off x="7958913" y="970120"/>
            <a:ext cx="4068330" cy="2530788"/>
          </a:xfrm>
          <a:prstGeom prst="rect">
            <a:avLst/>
          </a:prstGeom>
        </p:spPr>
      </p:pic>
      <p:pic>
        <p:nvPicPr>
          <p:cNvPr id="4" name="Picture 3"/>
          <p:cNvPicPr>
            <a:picLocks noChangeAspect="1"/>
          </p:cNvPicPr>
          <p:nvPr/>
        </p:nvPicPr>
        <p:blipFill>
          <a:blip r:embed="rId3"/>
          <a:stretch>
            <a:fillRect/>
          </a:stretch>
        </p:blipFill>
        <p:spPr>
          <a:xfrm>
            <a:off x="83737" y="3566984"/>
            <a:ext cx="12003159" cy="3233351"/>
          </a:xfrm>
          <a:prstGeom prst="rect">
            <a:avLst/>
          </a:prstGeom>
        </p:spPr>
      </p:pic>
      <p:pic>
        <p:nvPicPr>
          <p:cNvPr id="5" name="Picture 4"/>
          <p:cNvPicPr>
            <a:picLocks noChangeAspect="1"/>
          </p:cNvPicPr>
          <p:nvPr/>
        </p:nvPicPr>
        <p:blipFill>
          <a:blip r:embed="rId4"/>
          <a:stretch>
            <a:fillRect/>
          </a:stretch>
        </p:blipFill>
        <p:spPr>
          <a:xfrm>
            <a:off x="83738" y="970120"/>
            <a:ext cx="3812759" cy="2530788"/>
          </a:xfrm>
          <a:prstGeom prst="rect">
            <a:avLst/>
          </a:prstGeom>
        </p:spPr>
      </p:pic>
      <p:pic>
        <p:nvPicPr>
          <p:cNvPr id="6" name="Picture 5"/>
          <p:cNvPicPr>
            <a:picLocks noChangeAspect="1"/>
          </p:cNvPicPr>
          <p:nvPr/>
        </p:nvPicPr>
        <p:blipFill rotWithShape="1">
          <a:blip r:embed="rId5"/>
          <a:srcRect l="3775" r="9063"/>
          <a:stretch/>
        </p:blipFill>
        <p:spPr>
          <a:xfrm>
            <a:off x="3976379" y="970120"/>
            <a:ext cx="3868286" cy="2530788"/>
          </a:xfrm>
          <a:prstGeom prst="rect">
            <a:avLst/>
          </a:prstGeom>
        </p:spPr>
      </p:pic>
    </p:spTree>
    <p:extLst>
      <p:ext uri="{BB962C8B-B14F-4D97-AF65-F5344CB8AC3E}">
        <p14:creationId xmlns:p14="http://schemas.microsoft.com/office/powerpoint/2010/main" val="141704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68920" cy="838200"/>
          </a:xfrm>
        </p:spPr>
        <p:txBody>
          <a:bodyPr/>
          <a:lstStyle/>
          <a:p>
            <a:r>
              <a:rPr lang="en-US" dirty="0">
                <a:latin typeface="Matura MT Script Capitals" panose="03020802060602070202" pitchFamily="66" charset="0"/>
              </a:rPr>
              <a:t>Goliath of Gath</a:t>
            </a:r>
          </a:p>
        </p:txBody>
      </p:sp>
      <p:sp>
        <p:nvSpPr>
          <p:cNvPr id="5" name="Content Placeholder 4"/>
          <p:cNvSpPr>
            <a:spLocks noGrp="1"/>
          </p:cNvSpPr>
          <p:nvPr>
            <p:ph idx="1"/>
          </p:nvPr>
        </p:nvSpPr>
        <p:spPr>
          <a:xfrm>
            <a:off x="246743" y="762001"/>
            <a:ext cx="8122177" cy="1795845"/>
          </a:xfrm>
        </p:spPr>
        <p:txBody>
          <a:bodyPr>
            <a:normAutofit fontScale="70000" lnSpcReduction="20000"/>
          </a:bodyPr>
          <a:lstStyle/>
          <a:p>
            <a:pPr marL="0" indent="0">
              <a:buNone/>
            </a:pPr>
            <a:r>
              <a:rPr lang="en-US" dirty="0">
                <a:latin typeface="Berlin Sans FB" panose="020E0602020502020306" pitchFamily="34" charset="0"/>
              </a:rPr>
              <a:t>Based upon his name, Goliath was not an ethnic Philistine, but a remnant of the giant Sons of </a:t>
            </a:r>
            <a:r>
              <a:rPr lang="en-US" dirty="0" err="1">
                <a:latin typeface="Berlin Sans FB" panose="020E0602020502020306" pitchFamily="34" charset="0"/>
              </a:rPr>
              <a:t>Anak</a:t>
            </a:r>
            <a:r>
              <a:rPr lang="en-US" dirty="0">
                <a:latin typeface="Berlin Sans FB" panose="020E0602020502020306" pitchFamily="34" charset="0"/>
              </a:rPr>
              <a:t> (Joshua 11:21).  At the city of Gath, the hometown of Goliath (below right), an inscribed potsherd (broken piece of pottery) was  found with a variant of his name (right).  The description of Goliath’s armor and weaponry fits our understanding of Greek warfare during this period</a:t>
            </a: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155" b="4766"/>
          <a:stretch/>
        </p:blipFill>
        <p:spPr bwMode="auto">
          <a:xfrm>
            <a:off x="231939" y="4949372"/>
            <a:ext cx="3248689" cy="1756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473" y="2854008"/>
            <a:ext cx="4880188" cy="385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8534401" y="85886"/>
            <a:ext cx="3492118" cy="6619715"/>
          </a:xfrm>
          <a:prstGeom prst="rect">
            <a:avLst/>
          </a:prstGeom>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39" y="2854007"/>
            <a:ext cx="3253641" cy="195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581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894" y="1"/>
            <a:ext cx="4077477" cy="1679510"/>
          </a:xfrm>
        </p:spPr>
        <p:txBody>
          <a:bodyPr>
            <a:normAutofit/>
          </a:bodyPr>
          <a:lstStyle/>
          <a:p>
            <a:pPr algn="ctr"/>
            <a:r>
              <a:rPr lang="en-US" dirty="0">
                <a:latin typeface="Berlin Sans FB" panose="020E0602020502020306" pitchFamily="34" charset="0"/>
              </a:rPr>
              <a:t>Philistine Gath:  Tell </a:t>
            </a:r>
            <a:r>
              <a:rPr lang="en-US" dirty="0" err="1">
                <a:latin typeface="Berlin Sans FB" panose="020E0602020502020306" pitchFamily="34" charset="0"/>
              </a:rPr>
              <a:t>es</a:t>
            </a:r>
            <a:r>
              <a:rPr lang="en-US" dirty="0">
                <a:latin typeface="Berlin Sans FB" panose="020E0602020502020306" pitchFamily="34" charset="0"/>
              </a:rPr>
              <a:t> Safi</a:t>
            </a:r>
          </a:p>
        </p:txBody>
      </p:sp>
      <p:pic>
        <p:nvPicPr>
          <p:cNvPr id="3" name="Picture 2"/>
          <p:cNvPicPr>
            <a:picLocks noChangeAspect="1"/>
          </p:cNvPicPr>
          <p:nvPr/>
        </p:nvPicPr>
        <p:blipFill rotWithShape="1">
          <a:blip r:embed="rId2"/>
          <a:srcRect t="28000"/>
          <a:stretch/>
        </p:blipFill>
        <p:spPr>
          <a:xfrm>
            <a:off x="6878054" y="3946848"/>
            <a:ext cx="5235511" cy="2827177"/>
          </a:xfrm>
          <a:prstGeom prst="rect">
            <a:avLst/>
          </a:prstGeom>
        </p:spPr>
      </p:pic>
      <p:pic>
        <p:nvPicPr>
          <p:cNvPr id="4" name="Picture 3"/>
          <p:cNvPicPr>
            <a:picLocks noChangeAspect="1"/>
          </p:cNvPicPr>
          <p:nvPr/>
        </p:nvPicPr>
        <p:blipFill>
          <a:blip r:embed="rId3"/>
          <a:stretch>
            <a:fillRect/>
          </a:stretch>
        </p:blipFill>
        <p:spPr>
          <a:xfrm>
            <a:off x="6895322" y="751565"/>
            <a:ext cx="5218244" cy="3099379"/>
          </a:xfrm>
          <a:prstGeom prst="rect">
            <a:avLst/>
          </a:prstGeom>
        </p:spPr>
      </p:pic>
      <p:pic>
        <p:nvPicPr>
          <p:cNvPr id="6" name="Picture 5"/>
          <p:cNvPicPr>
            <a:picLocks noChangeAspect="1"/>
          </p:cNvPicPr>
          <p:nvPr/>
        </p:nvPicPr>
        <p:blipFill>
          <a:blip r:embed="rId4"/>
          <a:stretch>
            <a:fillRect/>
          </a:stretch>
        </p:blipFill>
        <p:spPr>
          <a:xfrm>
            <a:off x="98765" y="1744825"/>
            <a:ext cx="6708956" cy="5029202"/>
          </a:xfrm>
          <a:prstGeom prst="rect">
            <a:avLst/>
          </a:prstGeom>
        </p:spPr>
      </p:pic>
      <p:pic>
        <p:nvPicPr>
          <p:cNvPr id="7" name="Picture 6"/>
          <p:cNvPicPr>
            <a:picLocks noChangeAspect="1"/>
          </p:cNvPicPr>
          <p:nvPr/>
        </p:nvPicPr>
        <p:blipFill>
          <a:blip r:embed="rId5"/>
          <a:stretch>
            <a:fillRect/>
          </a:stretch>
        </p:blipFill>
        <p:spPr>
          <a:xfrm>
            <a:off x="98765" y="65844"/>
            <a:ext cx="2420500" cy="1613667"/>
          </a:xfrm>
          <a:prstGeom prst="rect">
            <a:avLst/>
          </a:prstGeom>
        </p:spPr>
      </p:pic>
    </p:spTree>
    <p:extLst>
      <p:ext uri="{BB962C8B-B14F-4D97-AF65-F5344CB8AC3E}">
        <p14:creationId xmlns:p14="http://schemas.microsoft.com/office/powerpoint/2010/main" val="1683879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732201"/>
          </a:xfrm>
        </p:spPr>
        <p:txBody>
          <a:bodyPr>
            <a:normAutofit fontScale="90000"/>
          </a:bodyPr>
          <a:lstStyle/>
          <a:p>
            <a:r>
              <a:rPr lang="en-US" dirty="0">
                <a:latin typeface="Matura MT Script Capitals" panose="03020802060602070202" pitchFamily="66" charset="0"/>
              </a:rPr>
              <a:t>David the Renegade</a:t>
            </a:r>
            <a:r>
              <a:rPr lang="en-US" sz="1800" dirty="0">
                <a:latin typeface="Berlin Sans FB" panose="020E0602020502020306" pitchFamily="34" charset="0"/>
              </a:rPr>
              <a:t>  1 Samuel 18-27</a:t>
            </a:r>
            <a:endParaRPr lang="en-US" dirty="0">
              <a:latin typeface="Matura MT Script Capitals" panose="03020802060602070202" pitchFamily="66" charset="0"/>
            </a:endParaRPr>
          </a:p>
        </p:txBody>
      </p:sp>
      <p:sp>
        <p:nvSpPr>
          <p:cNvPr id="6" name="Content Placeholder 5"/>
          <p:cNvSpPr>
            <a:spLocks noGrp="1"/>
          </p:cNvSpPr>
          <p:nvPr>
            <p:ph sz="half" idx="1"/>
          </p:nvPr>
        </p:nvSpPr>
        <p:spPr>
          <a:xfrm>
            <a:off x="4239185" y="761999"/>
            <a:ext cx="3142538" cy="5980415"/>
          </a:xfrm>
        </p:spPr>
        <p:txBody>
          <a:bodyPr>
            <a:noAutofit/>
          </a:bodyPr>
          <a:lstStyle/>
          <a:p>
            <a:r>
              <a:rPr lang="en-US" sz="1400" dirty="0">
                <a:latin typeface="Berlin Sans FB" panose="020E0602020502020306" pitchFamily="34" charset="0"/>
              </a:rPr>
              <a:t>Saul’s Jealousy of David turns violent and David is forced to flee.  He maintains his friendship with Jonathan, Saul’s son.  David and his small band of men spend much time near </a:t>
            </a:r>
            <a:r>
              <a:rPr lang="en-US" sz="1400" dirty="0" err="1">
                <a:latin typeface="Berlin Sans FB" panose="020E0602020502020306" pitchFamily="34" charset="0"/>
              </a:rPr>
              <a:t>En</a:t>
            </a:r>
            <a:r>
              <a:rPr lang="en-US" sz="1400" dirty="0">
                <a:latin typeface="Berlin Sans FB" panose="020E0602020502020306" pitchFamily="34" charset="0"/>
              </a:rPr>
              <a:t> </a:t>
            </a:r>
            <a:r>
              <a:rPr lang="en-US" sz="1400" dirty="0" err="1">
                <a:latin typeface="Berlin Sans FB" panose="020E0602020502020306" pitchFamily="34" charset="0"/>
              </a:rPr>
              <a:t>Gedi</a:t>
            </a:r>
            <a:r>
              <a:rPr lang="en-US" sz="1400" dirty="0">
                <a:latin typeface="Berlin Sans FB" panose="020E0602020502020306" pitchFamily="34" charset="0"/>
              </a:rPr>
              <a:t> (below left) hiding in caves (right)</a:t>
            </a:r>
          </a:p>
          <a:p>
            <a:r>
              <a:rPr lang="en-US" sz="1400" dirty="0">
                <a:latin typeface="Berlin Sans FB" panose="020E0602020502020306" pitchFamily="34" charset="0"/>
              </a:rPr>
              <a:t>Saul’s Journey to the Dark Side results in the atrocity at Nob, where he murders all of the priests</a:t>
            </a:r>
          </a:p>
          <a:p>
            <a:r>
              <a:rPr lang="en-US" sz="1400" dirty="0">
                <a:latin typeface="Berlin Sans FB" panose="020E0602020502020306" pitchFamily="34" charset="0"/>
              </a:rPr>
              <a:t>David and his men protect </a:t>
            </a:r>
            <a:r>
              <a:rPr lang="en-US" sz="1400" dirty="0" err="1">
                <a:latin typeface="Berlin Sans FB" panose="020E0602020502020306" pitchFamily="34" charset="0"/>
              </a:rPr>
              <a:t>Nabal</a:t>
            </a:r>
            <a:r>
              <a:rPr lang="en-US" sz="1400" dirty="0">
                <a:latin typeface="Berlin Sans FB" panose="020E0602020502020306" pitchFamily="34" charset="0"/>
              </a:rPr>
              <a:t> and David marries Abigail </a:t>
            </a:r>
          </a:p>
          <a:p>
            <a:r>
              <a:rPr lang="en-US" sz="1400" dirty="0">
                <a:latin typeface="Berlin Sans FB" panose="020E0602020502020306" pitchFamily="34" charset="0"/>
              </a:rPr>
              <a:t>David’s vassalage to </a:t>
            </a:r>
            <a:r>
              <a:rPr lang="en-US" sz="1400" dirty="0" err="1">
                <a:latin typeface="Berlin Sans FB" panose="020E0602020502020306" pitchFamily="34" charset="0"/>
              </a:rPr>
              <a:t>Achish</a:t>
            </a:r>
            <a:r>
              <a:rPr lang="en-US" sz="1400" dirty="0">
                <a:latin typeface="Berlin Sans FB" panose="020E0602020502020306" pitchFamily="34" charset="0"/>
              </a:rPr>
              <a:t> of Gath (below right) fulfills the maxim: “the enemy of my enemy is my friend.” Yet David protects Israelite settlements instead of attacking them, settling at </a:t>
            </a:r>
            <a:r>
              <a:rPr lang="en-US" sz="1400" dirty="0" err="1">
                <a:latin typeface="Berlin Sans FB" panose="020E0602020502020306" pitchFamily="34" charset="0"/>
              </a:rPr>
              <a:t>Ziklag</a:t>
            </a:r>
            <a:r>
              <a:rPr lang="en-US" sz="1400" dirty="0">
                <a:latin typeface="Berlin Sans FB" panose="020E0602020502020306" pitchFamily="34" charset="0"/>
              </a:rPr>
              <a:t> and launching raids against Amalekite raiders</a:t>
            </a:r>
          </a:p>
          <a:p>
            <a:r>
              <a:rPr lang="en-US" sz="1400" dirty="0">
                <a:latin typeface="Berlin Sans FB" panose="020E0602020502020306" pitchFamily="34" charset="0"/>
              </a:rPr>
              <a:t>David refused participation in the battle against Saul and Israel at </a:t>
            </a:r>
            <a:r>
              <a:rPr lang="en-US" sz="1400" dirty="0" err="1">
                <a:latin typeface="Berlin Sans FB" panose="020E0602020502020306" pitchFamily="34" charset="0"/>
              </a:rPr>
              <a:t>Gilboa</a:t>
            </a:r>
            <a:r>
              <a:rPr lang="en-US" sz="1400" dirty="0">
                <a:latin typeface="Berlin Sans FB" panose="020E0602020502020306" pitchFamily="34" charset="0"/>
              </a:rPr>
              <a:t>, excusing him from any involvement in Saul’s death.</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879" y="3640732"/>
            <a:ext cx="4175306" cy="3131480"/>
          </a:xfrm>
        </p:spPr>
      </p:pic>
      <p:pic>
        <p:nvPicPr>
          <p:cNvPr id="4098" name="Picture 2" descr="C:\Users\jeffrey.hudon\Desktop\en-gedi-nahal-david-dudim-cave-tb0220056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687" y="762000"/>
            <a:ext cx="4535487" cy="339920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effrey.hudon\Desktop\gath_dsc06316.jpg"/>
          <p:cNvPicPr>
            <a:picLocks noChangeAspect="1" noChangeArrowheads="1"/>
          </p:cNvPicPr>
          <p:nvPr/>
        </p:nvPicPr>
        <p:blipFill rotWithShape="1">
          <a:blip r:embed="rId4">
            <a:extLst>
              <a:ext uri="{28A0092B-C50C-407E-A947-70E740481C1C}">
                <a14:useLocalDpi xmlns:a14="http://schemas.microsoft.com/office/drawing/2010/main" val="0"/>
              </a:ext>
            </a:extLst>
          </a:blip>
          <a:srcRect t="21515" b="8667"/>
          <a:stretch/>
        </p:blipFill>
        <p:spPr bwMode="auto">
          <a:xfrm>
            <a:off x="7381723" y="4373197"/>
            <a:ext cx="4581451" cy="23990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mas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79" y="762000"/>
            <a:ext cx="4175306" cy="282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568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normAutofit/>
          </a:bodyPr>
          <a:lstStyle/>
          <a:p>
            <a:r>
              <a:rPr lang="en-US" dirty="0">
                <a:latin typeface="Matura MT Script Capitals" panose="03020802060602070202" pitchFamily="66" charset="0"/>
              </a:rPr>
              <a:t>The Battle at Mount </a:t>
            </a:r>
            <a:r>
              <a:rPr lang="en-US" dirty="0" err="1">
                <a:latin typeface="Matura MT Script Capitals" panose="03020802060602070202" pitchFamily="66" charset="0"/>
              </a:rPr>
              <a:t>Gilboa</a:t>
            </a:r>
            <a:br>
              <a:rPr lang="en-US" sz="1800" dirty="0">
                <a:latin typeface="Matura MT Script Capitals" panose="03020802060602070202" pitchFamily="66" charset="0"/>
              </a:rPr>
            </a:br>
            <a:r>
              <a:rPr lang="en-US" sz="1800" dirty="0">
                <a:latin typeface="Berlin Sans FB" panose="020E0602020502020306" pitchFamily="34" charset="0"/>
              </a:rPr>
              <a:t>1 Samuel 28-31     </a:t>
            </a:r>
            <a:r>
              <a:rPr lang="en-US" sz="3200" dirty="0">
                <a:latin typeface="Berlin Sans FB" panose="020E0602020502020306" pitchFamily="34" charset="0"/>
              </a:rPr>
              <a:t>Oh, how the mighty have fallen!</a:t>
            </a:r>
            <a:br>
              <a:rPr lang="en-US" sz="1800" dirty="0">
                <a:latin typeface="Berlin Sans FB" panose="020E0602020502020306" pitchFamily="34" charset="0"/>
              </a:rPr>
            </a:br>
            <a:endParaRPr lang="en-US" sz="1800" dirty="0">
              <a:latin typeface="Berlin Sans FB" panose="020E0602020502020306" pitchFamily="34" charset="0"/>
            </a:endParaRPr>
          </a:p>
        </p:txBody>
      </p:sp>
      <p:sp>
        <p:nvSpPr>
          <p:cNvPr id="3" name="Content Placeholder 2"/>
          <p:cNvSpPr>
            <a:spLocks noGrp="1"/>
          </p:cNvSpPr>
          <p:nvPr>
            <p:ph sz="half" idx="1"/>
          </p:nvPr>
        </p:nvSpPr>
        <p:spPr>
          <a:xfrm>
            <a:off x="0" y="1355729"/>
            <a:ext cx="4583987" cy="5394493"/>
          </a:xfrm>
        </p:spPr>
        <p:txBody>
          <a:bodyPr>
            <a:normAutofit fontScale="92500" lnSpcReduction="20000"/>
          </a:bodyPr>
          <a:lstStyle/>
          <a:p>
            <a:pPr marL="0" indent="0" algn="ctr">
              <a:buNone/>
            </a:pPr>
            <a:r>
              <a:rPr lang="en-US" sz="3400" dirty="0">
                <a:latin typeface="Berlin Sans FB" panose="020E0602020502020306" pitchFamily="34" charset="0"/>
                <a:cs typeface="Andalus" panose="02020603050405020304" pitchFamily="18" charset="-78"/>
              </a:rPr>
              <a:t>The Death of Saul</a:t>
            </a:r>
          </a:p>
          <a:p>
            <a:r>
              <a:rPr lang="en-US" dirty="0">
                <a:latin typeface="Berlin Sans FB" panose="020E0602020502020306" pitchFamily="34" charset="0"/>
                <a:cs typeface="Andalus" panose="02020603050405020304" pitchFamily="18" charset="-78"/>
              </a:rPr>
              <a:t>Saul sought the LORD, but the LORD did not answer him.</a:t>
            </a:r>
          </a:p>
          <a:p>
            <a:r>
              <a:rPr lang="en-US" dirty="0">
                <a:latin typeface="Berlin Sans FB" panose="020E0602020502020306" pitchFamily="34" charset="0"/>
                <a:cs typeface="Andalus" panose="02020603050405020304" pitchFamily="18" charset="-78"/>
              </a:rPr>
              <a:t>Saul visited a witch at </a:t>
            </a:r>
            <a:r>
              <a:rPr lang="en-US" dirty="0" err="1">
                <a:latin typeface="Berlin Sans FB" panose="020E0602020502020306" pitchFamily="34" charset="0"/>
                <a:cs typeface="Andalus" panose="02020603050405020304" pitchFamily="18" charset="-78"/>
              </a:rPr>
              <a:t>Endor</a:t>
            </a:r>
            <a:r>
              <a:rPr lang="en-US" dirty="0">
                <a:latin typeface="Berlin Sans FB" panose="020E0602020502020306" pitchFamily="34" charset="0"/>
                <a:cs typeface="Andalus" panose="02020603050405020304" pitchFamily="18" charset="-78"/>
              </a:rPr>
              <a:t> (crossing over Philistine lines) to try to raise up Samuel.  </a:t>
            </a:r>
          </a:p>
          <a:p>
            <a:r>
              <a:rPr lang="en-US" dirty="0">
                <a:latin typeface="Berlin Sans FB" panose="020E0602020502020306" pitchFamily="34" charset="0"/>
                <a:cs typeface="Andalus" panose="02020603050405020304" pitchFamily="18" charset="-78"/>
              </a:rPr>
              <a:t>Israel was soundly defeated; Saul’s three sons were killed and Saul fell on his sword to avoid capture.</a:t>
            </a:r>
          </a:p>
          <a:p>
            <a:r>
              <a:rPr lang="en-US" dirty="0">
                <a:latin typeface="Berlin Sans FB" panose="020E0602020502020306" pitchFamily="34" charset="0"/>
                <a:cs typeface="Andalus" panose="02020603050405020304" pitchFamily="18" charset="-78"/>
              </a:rPr>
              <a:t>Saul’s body and those of his sons were hung from the walls of Beth Shan.</a:t>
            </a:r>
          </a:p>
          <a:p>
            <a:endParaRPr lang="en-US" dirty="0">
              <a:latin typeface="Berlin Sans FB" panose="020E0602020502020306" pitchFamily="34"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9714" y="1355729"/>
            <a:ext cx="7196559" cy="5394493"/>
          </a:xfrm>
          <a:ln>
            <a:solidFill>
              <a:schemeClr val="accent1"/>
            </a:solidFill>
          </a:ln>
        </p:spPr>
      </p:pic>
    </p:spTree>
    <p:extLst>
      <p:ext uri="{BB962C8B-B14F-4D97-AF65-F5344CB8AC3E}">
        <p14:creationId xmlns:p14="http://schemas.microsoft.com/office/powerpoint/2010/main" val="208721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vid's king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629" y="135195"/>
            <a:ext cx="4511676" cy="65695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jerusalem da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6" y="135195"/>
            <a:ext cx="6096001" cy="662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261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5971"/>
          </a:xfrm>
        </p:spPr>
        <p:txBody>
          <a:bodyPr/>
          <a:lstStyle/>
          <a:p>
            <a:r>
              <a:rPr lang="en-US" dirty="0">
                <a:latin typeface="Matura MT Script Capitals" panose="03020802060602070202" pitchFamily="66" charset="0"/>
              </a:rPr>
              <a:t>King David’s Jerusalem</a:t>
            </a:r>
          </a:p>
        </p:txBody>
      </p:sp>
      <p:sp>
        <p:nvSpPr>
          <p:cNvPr id="3" name="Content Placeholder 2"/>
          <p:cNvSpPr>
            <a:spLocks noGrp="1"/>
          </p:cNvSpPr>
          <p:nvPr>
            <p:ph idx="1"/>
          </p:nvPr>
        </p:nvSpPr>
        <p:spPr>
          <a:xfrm>
            <a:off x="130629" y="872256"/>
            <a:ext cx="4388757" cy="2473688"/>
          </a:xfrm>
        </p:spPr>
        <p:txBody>
          <a:bodyPr>
            <a:normAutofit fontScale="70000" lnSpcReduction="20000"/>
          </a:bodyPr>
          <a:lstStyle/>
          <a:p>
            <a:r>
              <a:rPr lang="en-US" dirty="0">
                <a:latin typeface="Berlin Sans FB" panose="020E0602020502020306" pitchFamily="34" charset="0"/>
              </a:rPr>
              <a:t>David built a palace in Jerusalem with the assistance of King Hiram of </a:t>
            </a:r>
            <a:r>
              <a:rPr lang="en-US" dirty="0" err="1">
                <a:latin typeface="Berlin Sans FB" panose="020E0602020502020306" pitchFamily="34" charset="0"/>
              </a:rPr>
              <a:t>Tyre</a:t>
            </a:r>
            <a:r>
              <a:rPr lang="en-US" dirty="0">
                <a:latin typeface="Berlin Sans FB" panose="020E0602020502020306" pitchFamily="34" charset="0"/>
              </a:rPr>
              <a:t> (2 Samuel 5:11)</a:t>
            </a:r>
          </a:p>
          <a:p>
            <a:r>
              <a:rPr lang="en-US" dirty="0">
                <a:latin typeface="Berlin Sans FB" panose="020E0602020502020306" pitchFamily="34" charset="0"/>
              </a:rPr>
              <a:t>Wall fragments and at least one capital from a column of this palace has been discovered</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8290" y="3460242"/>
            <a:ext cx="5140476"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jeffrey.hudon\Desktop\king-davids-pal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0" y="3460242"/>
            <a:ext cx="4318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jeffrey.hudon\Desktop\mill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086" y="872255"/>
            <a:ext cx="3692072" cy="2473688"/>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jeffrey.hudon\Desktop\davidspa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0857" y="848592"/>
            <a:ext cx="3485243" cy="254434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jerusalem david palace"/>
          <p:cNvPicPr>
            <a:picLocks noChangeAspect="1" noChangeArrowheads="1"/>
          </p:cNvPicPr>
          <p:nvPr/>
        </p:nvPicPr>
        <p:blipFill rotWithShape="1">
          <a:blip r:embed="rId6">
            <a:extLst>
              <a:ext uri="{28A0092B-C50C-407E-A947-70E740481C1C}">
                <a14:useLocalDpi xmlns:a14="http://schemas.microsoft.com/office/drawing/2010/main" val="0"/>
              </a:ext>
            </a:extLst>
          </a:blip>
          <a:srcRect l="19123" r="9766"/>
          <a:stretch/>
        </p:blipFill>
        <p:spPr bwMode="auto">
          <a:xfrm>
            <a:off x="130628" y="3460242"/>
            <a:ext cx="1957493"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233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14400"/>
          </a:xfrm>
        </p:spPr>
        <p:txBody>
          <a:bodyPr>
            <a:normAutofit/>
          </a:bodyPr>
          <a:lstStyle/>
          <a:p>
            <a:r>
              <a:rPr lang="en-US" dirty="0">
                <a:latin typeface="Matura MT Script Capitals" panose="03020802060602070202" pitchFamily="66" charset="0"/>
              </a:rPr>
              <a:t>King David’s Palace at Sha’arim</a:t>
            </a:r>
          </a:p>
        </p:txBody>
      </p:sp>
      <p:pic>
        <p:nvPicPr>
          <p:cNvPr id="4" name="Content Placeholder 3"/>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a:off x="108857" y="865527"/>
            <a:ext cx="3872139" cy="3080356"/>
          </a:xfrm>
          <a:ln>
            <a:solidFill>
              <a:schemeClr val="tx1"/>
            </a:solidFill>
          </a:ln>
        </p:spPr>
      </p:pic>
      <p:sp>
        <p:nvSpPr>
          <p:cNvPr id="3" name="Content Placeholder 2"/>
          <p:cNvSpPr>
            <a:spLocks noGrp="1"/>
          </p:cNvSpPr>
          <p:nvPr>
            <p:ph sz="half" idx="2"/>
          </p:nvPr>
        </p:nvSpPr>
        <p:spPr>
          <a:xfrm>
            <a:off x="4132639" y="865526"/>
            <a:ext cx="8059361" cy="3067845"/>
          </a:xfrm>
        </p:spPr>
        <p:txBody>
          <a:bodyPr>
            <a:normAutofit fontScale="55000" lnSpcReduction="20000"/>
          </a:bodyPr>
          <a:lstStyle/>
          <a:p>
            <a:pPr marL="0" indent="0">
              <a:buNone/>
            </a:pPr>
            <a:r>
              <a:rPr lang="en-US" b="1" dirty="0">
                <a:latin typeface="Berlin Sans FB" panose="020E0602020502020306" pitchFamily="34" charset="0"/>
              </a:rPr>
              <a:t>Sha’arim (Two Gates) </a:t>
            </a:r>
            <a:r>
              <a:rPr lang="en-US" dirty="0">
                <a:latin typeface="Berlin Sans FB" panose="020E0602020502020306" pitchFamily="34" charset="0"/>
              </a:rPr>
              <a:t>appears twice in the Old Testament:</a:t>
            </a:r>
          </a:p>
          <a:p>
            <a:pPr marL="0" indent="0">
              <a:buNone/>
            </a:pPr>
            <a:r>
              <a:rPr lang="en-US" b="1" dirty="0">
                <a:latin typeface="Berlin Sans FB" panose="020E0602020502020306" pitchFamily="34" charset="0"/>
              </a:rPr>
              <a:t>1 Samuel 17:52:  </a:t>
            </a:r>
            <a:r>
              <a:rPr lang="en-US" dirty="0">
                <a:latin typeface="Berlin Sans FB" panose="020E0602020502020306" pitchFamily="34" charset="0"/>
              </a:rPr>
              <a:t>When the Philistines saw that their hero was dead, they turned and ran. </a:t>
            </a:r>
            <a:r>
              <a:rPr lang="en-US" b="1" dirty="0">
                <a:latin typeface="Berlin Sans FB" panose="020E0602020502020306" pitchFamily="34" charset="0"/>
              </a:rPr>
              <a:t> </a:t>
            </a:r>
            <a:r>
              <a:rPr lang="en-US" dirty="0">
                <a:latin typeface="Berlin Sans FB" panose="020E0602020502020306" pitchFamily="34" charset="0"/>
              </a:rPr>
              <a:t>Then the men of Israel and Judah surged forward with a shout and pursued the Philistines to the entrance of Gath</a:t>
            </a:r>
            <a:r>
              <a:rPr lang="en-US" b="1" i="1" baseline="30000" dirty="0">
                <a:latin typeface="Berlin Sans FB" panose="020E0602020502020306" pitchFamily="34" charset="0"/>
              </a:rPr>
              <a:t> </a:t>
            </a:r>
            <a:r>
              <a:rPr lang="en-US" dirty="0">
                <a:latin typeface="Berlin Sans FB" panose="020E0602020502020306" pitchFamily="34" charset="0"/>
              </a:rPr>
              <a:t>and to the gates of </a:t>
            </a:r>
            <a:r>
              <a:rPr lang="en-US" dirty="0" err="1">
                <a:latin typeface="Berlin Sans FB" panose="020E0602020502020306" pitchFamily="34" charset="0"/>
              </a:rPr>
              <a:t>Ekron</a:t>
            </a:r>
            <a:r>
              <a:rPr lang="en-US" dirty="0">
                <a:latin typeface="Berlin Sans FB" panose="020E0602020502020306" pitchFamily="34" charset="0"/>
              </a:rPr>
              <a:t>. Their dead were strewn along the </a:t>
            </a:r>
            <a:r>
              <a:rPr lang="en-US" dirty="0" err="1">
                <a:latin typeface="Berlin Sans FB" panose="020E0602020502020306" pitchFamily="34" charset="0"/>
              </a:rPr>
              <a:t>Shaaraim</a:t>
            </a:r>
            <a:r>
              <a:rPr lang="en-US" dirty="0">
                <a:latin typeface="Berlin Sans FB" panose="020E0602020502020306" pitchFamily="34" charset="0"/>
              </a:rPr>
              <a:t> road to Gath and </a:t>
            </a:r>
            <a:r>
              <a:rPr lang="en-US" dirty="0" err="1">
                <a:latin typeface="Berlin Sans FB" panose="020E0602020502020306" pitchFamily="34" charset="0"/>
              </a:rPr>
              <a:t>Ekron</a:t>
            </a:r>
            <a:r>
              <a:rPr lang="en-US" dirty="0">
                <a:latin typeface="Berlin Sans FB" panose="020E0602020502020306" pitchFamily="34" charset="0"/>
              </a:rPr>
              <a:t>. </a:t>
            </a:r>
            <a:r>
              <a:rPr lang="en-US" b="1" dirty="0">
                <a:latin typeface="Berlin Sans FB" panose="020E0602020502020306" pitchFamily="34" charset="0"/>
              </a:rPr>
              <a:t> </a:t>
            </a:r>
            <a:r>
              <a:rPr lang="en-US" dirty="0">
                <a:latin typeface="Berlin Sans FB" panose="020E0602020502020306" pitchFamily="34" charset="0"/>
              </a:rPr>
              <a:t>When the Israelites returned from chasing the Philistines, they plundered their camp. 1 Chronicles 4:31 (a town list of Simeon) mentions Sha’arim.</a:t>
            </a:r>
          </a:p>
          <a:p>
            <a:pPr marL="0" indent="0">
              <a:buNone/>
            </a:pPr>
            <a:r>
              <a:rPr lang="en-US" dirty="0">
                <a:latin typeface="Berlin Sans FB" panose="020E0602020502020306" pitchFamily="34" charset="0"/>
              </a:rPr>
              <a:t>The site of </a:t>
            </a:r>
            <a:r>
              <a:rPr lang="en-US" b="1" dirty="0">
                <a:latin typeface="Berlin Sans FB" panose="020E0602020502020306" pitchFamily="34" charset="0"/>
              </a:rPr>
              <a:t>Khirbet </a:t>
            </a:r>
            <a:r>
              <a:rPr lang="en-US" b="1" dirty="0" err="1">
                <a:latin typeface="Berlin Sans FB" panose="020E0602020502020306" pitchFamily="34" charset="0"/>
              </a:rPr>
              <a:t>Qayafa</a:t>
            </a:r>
            <a:r>
              <a:rPr lang="en-US" b="1" dirty="0">
                <a:latin typeface="Berlin Sans FB" panose="020E0602020502020306" pitchFamily="34" charset="0"/>
              </a:rPr>
              <a:t> </a:t>
            </a:r>
            <a:r>
              <a:rPr lang="en-US" dirty="0">
                <a:latin typeface="Berlin Sans FB" panose="020E0602020502020306" pitchFamily="34" charset="0"/>
              </a:rPr>
              <a:t>overlooks the </a:t>
            </a:r>
            <a:r>
              <a:rPr lang="en-US" dirty="0" err="1">
                <a:latin typeface="Berlin Sans FB" panose="020E0602020502020306" pitchFamily="34" charset="0"/>
              </a:rPr>
              <a:t>Elah</a:t>
            </a:r>
            <a:r>
              <a:rPr lang="en-US" dirty="0">
                <a:latin typeface="Berlin Sans FB" panose="020E0602020502020306" pitchFamily="34" charset="0"/>
              </a:rPr>
              <a:t> Valley at the exact location of the duel between David and Goliath. </a:t>
            </a:r>
          </a:p>
          <a:p>
            <a:pPr marL="0" indent="0">
              <a:buNone/>
            </a:pPr>
            <a:r>
              <a:rPr lang="en-US" dirty="0">
                <a:latin typeface="Berlin Sans FB" panose="020E0602020502020306" pitchFamily="34" charset="0"/>
              </a:rPr>
              <a:t>It was excavated from 2007-2013 by Yosef </a:t>
            </a:r>
            <a:r>
              <a:rPr lang="en-US" dirty="0" err="1">
                <a:latin typeface="Berlin Sans FB" panose="020E0602020502020306" pitchFamily="34" charset="0"/>
              </a:rPr>
              <a:t>Garfinkel</a:t>
            </a:r>
            <a:r>
              <a:rPr lang="en-US" dirty="0">
                <a:latin typeface="Berlin Sans FB" panose="020E0602020502020306" pitchFamily="34" charset="0"/>
              </a:rPr>
              <a:t>.  Two four chamber gates, a massive casemate wall and a palace were found, along with an important ostracon, a large amount of pottery, including storage jars with thumb impressed handles.</a:t>
            </a:r>
          </a:p>
          <a:p>
            <a:pPr marL="0" indent="0">
              <a:buNone/>
            </a:pPr>
            <a:r>
              <a:rPr lang="en-US" dirty="0">
                <a:latin typeface="Berlin Sans FB" panose="020E0602020502020306" pitchFamily="34" charset="0"/>
              </a:rPr>
              <a:t>The massive construction of Khirbet </a:t>
            </a:r>
            <a:r>
              <a:rPr lang="en-US" dirty="0" err="1">
                <a:latin typeface="Berlin Sans FB" panose="020E0602020502020306" pitchFamily="34" charset="0"/>
              </a:rPr>
              <a:t>Qeiyafa</a:t>
            </a:r>
            <a:r>
              <a:rPr lang="en-US" dirty="0">
                <a:latin typeface="Berlin Sans FB" panose="020E0602020502020306" pitchFamily="34" charset="0"/>
              </a:rPr>
              <a:t> and its urban planning clearly indicate central authority in Judah in the early 10th century BC, the time of King David. </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73" y="4139311"/>
            <a:ext cx="3864656" cy="263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629" y="3594716"/>
            <a:ext cx="4783064" cy="3177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2639" y="4139311"/>
            <a:ext cx="2968779" cy="2517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233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808" y="141514"/>
            <a:ext cx="7258997" cy="2988669"/>
          </a:xfrm>
        </p:spPr>
        <p:txBody>
          <a:bodyPr>
            <a:normAutofit/>
          </a:bodyPr>
          <a:lstStyle/>
          <a:p>
            <a:r>
              <a:rPr lang="en-US" dirty="0">
                <a:latin typeface="Berlin Sans FB" panose="020E0602020502020306" pitchFamily="34" charset="0"/>
              </a:rPr>
              <a:t>Sha’arim:  An Israelite Border Town from the Time of King David </a:t>
            </a:r>
            <a:br>
              <a:rPr lang="en-US" dirty="0">
                <a:latin typeface="Berlin Sans FB" panose="020E0602020502020306" pitchFamily="34" charset="0"/>
              </a:rPr>
            </a:br>
            <a:r>
              <a:rPr lang="en-US" sz="2400" dirty="0">
                <a:latin typeface="Berlin Sans FB" panose="020E0602020502020306" pitchFamily="34" charset="0"/>
              </a:rPr>
              <a:t>1 Samuel 17:52; 1 Chronicles 4:31</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t="642" r="326"/>
          <a:stretch/>
        </p:blipFill>
        <p:spPr>
          <a:xfrm>
            <a:off x="216809" y="3312886"/>
            <a:ext cx="5581650" cy="3392055"/>
          </a:xfrm>
          <a:ln>
            <a:solidFill>
              <a:schemeClr val="accent3"/>
            </a:solidFill>
          </a:ln>
        </p:spPr>
      </p:pic>
      <p:pic>
        <p:nvPicPr>
          <p:cNvPr id="1026" name="Picture 2" descr="C:\Users\jeffrey.hudon\Desktop\israel_AP2184463434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78" y="3312886"/>
            <a:ext cx="6008783" cy="33920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jeffrey.hudon\Desktop\173951349-676x4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143" y="141514"/>
            <a:ext cx="4228518" cy="298866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5984878" y="1922279"/>
            <a:ext cx="1490928" cy="1096692"/>
          </a:xfrm>
          <a:prstGeom prst="rect">
            <a:avLst/>
          </a:prstGeom>
        </p:spPr>
      </p:pic>
    </p:spTree>
    <p:extLst>
      <p:ext uri="{BB962C8B-B14F-4D97-AF65-F5344CB8AC3E}">
        <p14:creationId xmlns:p14="http://schemas.microsoft.com/office/powerpoint/2010/main" val="3748275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33060"/>
          </a:xfrm>
        </p:spPr>
        <p:txBody>
          <a:bodyPr>
            <a:normAutofit fontScale="90000"/>
          </a:bodyPr>
          <a:lstStyle/>
          <a:p>
            <a:pPr algn="ctr"/>
            <a:r>
              <a:rPr lang="en-US" dirty="0">
                <a:latin typeface="Matura MT Script Capitals" panose="03020802060602070202" pitchFamily="66" charset="0"/>
              </a:rPr>
              <a:t>An Archaeologist Looks at the Life of David</a:t>
            </a:r>
          </a:p>
        </p:txBody>
      </p:sp>
      <p:sp>
        <p:nvSpPr>
          <p:cNvPr id="5" name="Content Placeholder 4"/>
          <p:cNvSpPr>
            <a:spLocks noGrp="1"/>
          </p:cNvSpPr>
          <p:nvPr>
            <p:ph idx="1"/>
          </p:nvPr>
        </p:nvSpPr>
        <p:spPr>
          <a:xfrm>
            <a:off x="195943" y="821094"/>
            <a:ext cx="11653935" cy="5803641"/>
          </a:xfrm>
        </p:spPr>
        <p:txBody>
          <a:bodyPr>
            <a:normAutofit fontScale="92500" lnSpcReduction="20000"/>
          </a:bodyPr>
          <a:lstStyle/>
          <a:p>
            <a:pPr marL="0" indent="0">
              <a:buNone/>
            </a:pPr>
            <a:r>
              <a:rPr lang="en-US" sz="3500" dirty="0">
                <a:latin typeface="Berlin Sans FB" panose="020E0602020502020306" pitchFamily="34" charset="0"/>
              </a:rPr>
              <a:t>Lecture Content</a:t>
            </a:r>
          </a:p>
          <a:p>
            <a:r>
              <a:rPr lang="en-US" dirty="0">
                <a:latin typeface="Berlin Sans FB" panose="020E0602020502020306" pitchFamily="34" charset="0"/>
              </a:rPr>
              <a:t>A Biblical Portrait of David’s Life and his Legacy</a:t>
            </a:r>
          </a:p>
          <a:p>
            <a:r>
              <a:rPr lang="en-US" dirty="0">
                <a:latin typeface="Berlin Sans FB" panose="020E0602020502020306" pitchFamily="34" charset="0"/>
              </a:rPr>
              <a:t>David’s Early Years:  Bethlehem and the </a:t>
            </a:r>
            <a:r>
              <a:rPr lang="en-US" dirty="0" err="1">
                <a:latin typeface="Berlin Sans FB" panose="020E0602020502020306" pitchFamily="34" charset="0"/>
              </a:rPr>
              <a:t>Rephaim</a:t>
            </a:r>
            <a:r>
              <a:rPr lang="en-US" dirty="0">
                <a:latin typeface="Berlin Sans FB" panose="020E0602020502020306" pitchFamily="34" charset="0"/>
              </a:rPr>
              <a:t> Valley:  </a:t>
            </a:r>
            <a:r>
              <a:rPr lang="en-US" dirty="0" err="1">
                <a:latin typeface="Berlin Sans FB" panose="020E0602020502020306" pitchFamily="34" charset="0"/>
              </a:rPr>
              <a:t>Giloh</a:t>
            </a:r>
            <a:endParaRPr lang="en-US" dirty="0">
              <a:latin typeface="Berlin Sans FB" panose="020E0602020502020306" pitchFamily="34" charset="0"/>
            </a:endParaRPr>
          </a:p>
          <a:p>
            <a:r>
              <a:rPr lang="en-US" dirty="0" err="1">
                <a:latin typeface="Berlin Sans FB" panose="020E0602020502020306" pitchFamily="34" charset="0"/>
              </a:rPr>
              <a:t>Gibeah</a:t>
            </a:r>
            <a:r>
              <a:rPr lang="en-US" dirty="0">
                <a:latin typeface="Berlin Sans FB" panose="020E0602020502020306" pitchFamily="34" charset="0"/>
              </a:rPr>
              <a:t> of Saul:  Capital of Israel and Nob</a:t>
            </a:r>
          </a:p>
          <a:p>
            <a:r>
              <a:rPr lang="en-US" dirty="0">
                <a:latin typeface="Berlin Sans FB" panose="020E0602020502020306" pitchFamily="34" charset="0"/>
              </a:rPr>
              <a:t>The </a:t>
            </a:r>
            <a:r>
              <a:rPr lang="en-US" dirty="0" err="1">
                <a:latin typeface="Berlin Sans FB" panose="020E0602020502020306" pitchFamily="34" charset="0"/>
              </a:rPr>
              <a:t>Elah</a:t>
            </a:r>
            <a:r>
              <a:rPr lang="en-US" dirty="0">
                <a:latin typeface="Berlin Sans FB" panose="020E0602020502020306" pitchFamily="34" charset="0"/>
              </a:rPr>
              <a:t> Valley:  David defeats Goliath Zorn’s article</a:t>
            </a:r>
          </a:p>
          <a:p>
            <a:r>
              <a:rPr lang="en-US" dirty="0">
                <a:latin typeface="Berlin Sans FB" panose="020E0602020502020306" pitchFamily="34" charset="0"/>
              </a:rPr>
              <a:t>Gath:  David’s time under </a:t>
            </a:r>
            <a:r>
              <a:rPr lang="en-US" dirty="0" err="1">
                <a:latin typeface="Berlin Sans FB" panose="020E0602020502020306" pitchFamily="34" charset="0"/>
              </a:rPr>
              <a:t>Achish</a:t>
            </a:r>
            <a:r>
              <a:rPr lang="en-US" dirty="0">
                <a:latin typeface="Berlin Sans FB" panose="020E0602020502020306" pitchFamily="34" charset="0"/>
              </a:rPr>
              <a:t>; </a:t>
            </a:r>
            <a:r>
              <a:rPr lang="en-US" dirty="0" err="1">
                <a:latin typeface="Berlin Sans FB" panose="020E0602020502020306" pitchFamily="34" charset="0"/>
              </a:rPr>
              <a:t>Ziklag</a:t>
            </a:r>
            <a:r>
              <a:rPr lang="en-US" dirty="0">
                <a:latin typeface="Berlin Sans FB" panose="020E0602020502020306" pitchFamily="34" charset="0"/>
              </a:rPr>
              <a:t>; Mount </a:t>
            </a:r>
            <a:r>
              <a:rPr lang="en-US" dirty="0" err="1">
                <a:latin typeface="Berlin Sans FB" panose="020E0602020502020306" pitchFamily="34" charset="0"/>
              </a:rPr>
              <a:t>Gilboa</a:t>
            </a:r>
            <a:endParaRPr lang="en-US" dirty="0">
              <a:latin typeface="Berlin Sans FB" panose="020E0602020502020306" pitchFamily="34" charset="0"/>
            </a:endParaRPr>
          </a:p>
          <a:p>
            <a:r>
              <a:rPr lang="en-US" dirty="0">
                <a:latin typeface="Berlin Sans FB" panose="020E0602020502020306" pitchFamily="34" charset="0"/>
              </a:rPr>
              <a:t>The Wilderness of Judah; Carmel, Masada, </a:t>
            </a:r>
            <a:r>
              <a:rPr lang="en-US" dirty="0" err="1">
                <a:latin typeface="Berlin Sans FB" panose="020E0602020502020306" pitchFamily="34" charset="0"/>
              </a:rPr>
              <a:t>En</a:t>
            </a:r>
            <a:r>
              <a:rPr lang="en-US" dirty="0">
                <a:latin typeface="Berlin Sans FB" panose="020E0602020502020306" pitchFamily="34" charset="0"/>
              </a:rPr>
              <a:t> </a:t>
            </a:r>
            <a:r>
              <a:rPr lang="en-US" dirty="0" err="1">
                <a:latin typeface="Berlin Sans FB" panose="020E0602020502020306" pitchFamily="34" charset="0"/>
              </a:rPr>
              <a:t>Gedi</a:t>
            </a:r>
            <a:r>
              <a:rPr lang="en-US" dirty="0">
                <a:latin typeface="Berlin Sans FB" panose="020E0602020502020306" pitchFamily="34" charset="0"/>
              </a:rPr>
              <a:t>, Arrowheads</a:t>
            </a:r>
          </a:p>
          <a:p>
            <a:r>
              <a:rPr lang="en-US" dirty="0">
                <a:latin typeface="Berlin Sans FB" panose="020E0602020502020306" pitchFamily="34" charset="0"/>
              </a:rPr>
              <a:t>Jerusalem:  Map and Map of David’s Kingdom</a:t>
            </a:r>
          </a:p>
          <a:p>
            <a:r>
              <a:rPr lang="en-US" dirty="0">
                <a:latin typeface="Berlin Sans FB" panose="020E0602020502020306" pitchFamily="34" charset="0"/>
              </a:rPr>
              <a:t>Bethsaida</a:t>
            </a:r>
          </a:p>
          <a:p>
            <a:r>
              <a:rPr lang="en-US" dirty="0" err="1">
                <a:latin typeface="Berlin Sans FB" panose="020E0602020502020306" pitchFamily="34" charset="0"/>
              </a:rPr>
              <a:t>Rabbath</a:t>
            </a:r>
            <a:r>
              <a:rPr lang="en-US" dirty="0">
                <a:latin typeface="Berlin Sans FB" panose="020E0602020502020306" pitchFamily="34" charset="0"/>
              </a:rPr>
              <a:t> Ammon</a:t>
            </a:r>
          </a:p>
          <a:p>
            <a:r>
              <a:rPr lang="en-US" dirty="0">
                <a:latin typeface="Berlin Sans FB" panose="020E0602020502020306" pitchFamily="34" charset="0"/>
              </a:rPr>
              <a:t>Newly discovered inscriptions:  Tel Dan, Moabite Stele, </a:t>
            </a:r>
            <a:r>
              <a:rPr lang="en-US" dirty="0" err="1">
                <a:latin typeface="Berlin Sans FB" panose="020E0602020502020306" pitchFamily="34" charset="0"/>
              </a:rPr>
              <a:t>Karnak</a:t>
            </a:r>
            <a:r>
              <a:rPr lang="en-US" dirty="0">
                <a:latin typeface="Berlin Sans FB" panose="020E0602020502020306" pitchFamily="34" charset="0"/>
              </a:rPr>
              <a:t> Temple</a:t>
            </a:r>
          </a:p>
          <a:p>
            <a:r>
              <a:rPr lang="en-US" dirty="0">
                <a:latin typeface="Berlin Sans FB" panose="020E0602020502020306" pitchFamily="34" charset="0"/>
              </a:rPr>
              <a:t>Khirbet </a:t>
            </a:r>
            <a:r>
              <a:rPr lang="en-US" dirty="0" err="1">
                <a:latin typeface="Berlin Sans FB" panose="020E0602020502020306" pitchFamily="34" charset="0"/>
              </a:rPr>
              <a:t>Qayafa</a:t>
            </a:r>
            <a:r>
              <a:rPr lang="en-US" dirty="0">
                <a:latin typeface="Berlin Sans FB" panose="020E0602020502020306" pitchFamily="34" charset="0"/>
              </a:rPr>
              <a:t> (</a:t>
            </a:r>
            <a:r>
              <a:rPr lang="en-US" dirty="0" err="1">
                <a:latin typeface="Berlin Sans FB" panose="020E0602020502020306" pitchFamily="34" charset="0"/>
              </a:rPr>
              <a:t>Sha’arim</a:t>
            </a:r>
            <a:r>
              <a:rPr lang="en-US" dirty="0">
                <a:latin typeface="Berlin Sans FB" panose="020E0602020502020306" pitchFamily="34" charset="0"/>
              </a:rPr>
              <a:t>); gates, fortifications, admin building, temple, inscription, thumb print jar handles</a:t>
            </a:r>
          </a:p>
          <a:p>
            <a:r>
              <a:rPr lang="en-US" dirty="0" err="1">
                <a:latin typeface="Berlin Sans FB" panose="020E0602020502020306" pitchFamily="34" charset="0"/>
              </a:rPr>
              <a:t>Timna</a:t>
            </a:r>
            <a:r>
              <a:rPr lang="en-US" dirty="0">
                <a:latin typeface="Berlin Sans FB" panose="020E0602020502020306" pitchFamily="34" charset="0"/>
              </a:rPr>
              <a:t> Valley and Edom Lowlands:  Mount </a:t>
            </a:r>
            <a:r>
              <a:rPr lang="en-US" dirty="0" err="1">
                <a:latin typeface="Berlin Sans FB" panose="020E0602020502020306" pitchFamily="34" charset="0"/>
              </a:rPr>
              <a:t>Timna</a:t>
            </a:r>
            <a:r>
              <a:rPr lang="en-US" dirty="0">
                <a:latin typeface="Berlin Sans FB" panose="020E0602020502020306" pitchFamily="34" charset="0"/>
              </a:rPr>
              <a:t> Gateway, KEN</a:t>
            </a:r>
          </a:p>
          <a:p>
            <a:endParaRPr lang="en-US" dirty="0"/>
          </a:p>
          <a:p>
            <a:endParaRPr lang="en-US"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00997" y="836860"/>
            <a:ext cx="2744824" cy="202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823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3370" y="0"/>
            <a:ext cx="5718629" cy="2946400"/>
          </a:xfrm>
        </p:spPr>
        <p:txBody>
          <a:bodyPr>
            <a:normAutofit/>
          </a:bodyPr>
          <a:lstStyle/>
          <a:p>
            <a:r>
              <a:rPr lang="en-US" sz="3600" dirty="0">
                <a:latin typeface="Matura MT Script Capitals" panose="03020802060602070202" pitchFamily="66" charset="0"/>
              </a:rPr>
              <a:t>The Royal Tombs of the Davidic Dynasty:  </a:t>
            </a:r>
            <a:br>
              <a:rPr lang="en-US" sz="3600" dirty="0">
                <a:latin typeface="Matura MT Script Capitals" panose="03020802060602070202" pitchFamily="66" charset="0"/>
              </a:rPr>
            </a:br>
            <a:r>
              <a:rPr lang="en-US" sz="3600" dirty="0">
                <a:latin typeface="Berlin Sans FB" panose="020E0602020502020306" pitchFamily="34" charset="0"/>
              </a:rPr>
              <a:t>The City of David, Jerusalem</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279"/>
          <a:stretch/>
        </p:blipFill>
        <p:spPr>
          <a:xfrm>
            <a:off x="81962" y="2258614"/>
            <a:ext cx="5970495" cy="4535871"/>
          </a:xfrm>
        </p:spPr>
      </p:pic>
      <p:pic>
        <p:nvPicPr>
          <p:cNvPr id="2050" name="Picture 2" descr="C:\Users\jeffrey.hudon\Desktop\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4663" y="2946400"/>
            <a:ext cx="5830287" cy="384808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ffrey.hudon\Desktop\davids-tomb-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1105" y="105531"/>
            <a:ext cx="3149923" cy="20621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ffrey.hudon\Desktop\1-king-david-tomb-har-tzion-jerusalem-mezuzah-scroll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62" y="105531"/>
            <a:ext cx="2772972" cy="207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05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70781" y="3741576"/>
            <a:ext cx="4475039" cy="2976076"/>
          </a:xfrm>
          <a:prstGeom prst="rect">
            <a:avLst/>
          </a:prstGeom>
        </p:spPr>
      </p:pic>
      <p:pic>
        <p:nvPicPr>
          <p:cNvPr id="4" name="Picture 3"/>
          <p:cNvPicPr>
            <a:picLocks noChangeAspect="1"/>
          </p:cNvPicPr>
          <p:nvPr/>
        </p:nvPicPr>
        <p:blipFill>
          <a:blip r:embed="rId3"/>
          <a:stretch>
            <a:fillRect/>
          </a:stretch>
        </p:blipFill>
        <p:spPr>
          <a:xfrm>
            <a:off x="111968" y="1847072"/>
            <a:ext cx="7323750" cy="4870580"/>
          </a:xfrm>
          <a:prstGeom prst="rect">
            <a:avLst/>
          </a:prstGeom>
        </p:spPr>
      </p:pic>
      <p:pic>
        <p:nvPicPr>
          <p:cNvPr id="5" name="Picture 4"/>
          <p:cNvPicPr>
            <a:picLocks noChangeAspect="1"/>
          </p:cNvPicPr>
          <p:nvPr/>
        </p:nvPicPr>
        <p:blipFill>
          <a:blip r:embed="rId4"/>
          <a:stretch>
            <a:fillRect/>
          </a:stretch>
        </p:blipFill>
        <p:spPr>
          <a:xfrm>
            <a:off x="7570781" y="611155"/>
            <a:ext cx="4513683" cy="3009122"/>
          </a:xfrm>
          <a:prstGeom prst="rect">
            <a:avLst/>
          </a:prstGeom>
        </p:spPr>
      </p:pic>
      <p:sp>
        <p:nvSpPr>
          <p:cNvPr id="6" name="Title 5"/>
          <p:cNvSpPr>
            <a:spLocks noGrp="1"/>
          </p:cNvSpPr>
          <p:nvPr>
            <p:ph type="title"/>
          </p:nvPr>
        </p:nvSpPr>
        <p:spPr>
          <a:xfrm>
            <a:off x="111968" y="365125"/>
            <a:ext cx="7323750" cy="1325563"/>
          </a:xfrm>
        </p:spPr>
        <p:txBody>
          <a:bodyPr/>
          <a:lstStyle/>
          <a:p>
            <a:pPr algn="ctr"/>
            <a:r>
              <a:rPr lang="en-US" dirty="0" err="1">
                <a:latin typeface="Berlin Sans FB" panose="020E0602020502020306" pitchFamily="34" charset="0"/>
              </a:rPr>
              <a:t>Fenan</a:t>
            </a:r>
            <a:r>
              <a:rPr lang="en-US" dirty="0">
                <a:latin typeface="Berlin Sans FB" panose="020E0602020502020306" pitchFamily="34" charset="0"/>
              </a:rPr>
              <a:t>:  </a:t>
            </a:r>
            <a:r>
              <a:rPr lang="en-US" dirty="0" err="1">
                <a:latin typeface="Berlin Sans FB" panose="020E0602020502020306" pitchFamily="34" charset="0"/>
              </a:rPr>
              <a:t>Khirbat</a:t>
            </a:r>
            <a:r>
              <a:rPr lang="en-US" dirty="0">
                <a:latin typeface="Berlin Sans FB" panose="020E0602020502020306" pitchFamily="34" charset="0"/>
              </a:rPr>
              <a:t> </a:t>
            </a:r>
            <a:r>
              <a:rPr lang="en-US" dirty="0" err="1">
                <a:latin typeface="Berlin Sans FB" panose="020E0602020502020306" pitchFamily="34" charset="0"/>
              </a:rPr>
              <a:t>en</a:t>
            </a:r>
            <a:r>
              <a:rPr lang="en-US" dirty="0">
                <a:latin typeface="Berlin Sans FB" panose="020E0602020502020306" pitchFamily="34" charset="0"/>
              </a:rPr>
              <a:t> </a:t>
            </a:r>
            <a:r>
              <a:rPr lang="en-US" dirty="0" err="1">
                <a:latin typeface="Berlin Sans FB" panose="020E0602020502020306" pitchFamily="34" charset="0"/>
              </a:rPr>
              <a:t>Nahas</a:t>
            </a:r>
            <a:r>
              <a:rPr lang="en-US" dirty="0">
                <a:latin typeface="Berlin Sans FB" panose="020E0602020502020306" pitchFamily="34" charset="0"/>
              </a:rPr>
              <a:t> and Royal Copper Mines</a:t>
            </a:r>
          </a:p>
        </p:txBody>
      </p:sp>
    </p:spTree>
    <p:extLst>
      <p:ext uri="{BB962C8B-B14F-4D97-AF65-F5344CB8AC3E}">
        <p14:creationId xmlns:p14="http://schemas.microsoft.com/office/powerpoint/2010/main" val="4209733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7" y="167951"/>
            <a:ext cx="7240554" cy="2369976"/>
          </a:xfrm>
        </p:spPr>
        <p:txBody>
          <a:bodyPr/>
          <a:lstStyle/>
          <a:p>
            <a:pPr algn="ctr"/>
            <a:r>
              <a:rPr lang="en-US" dirty="0" err="1">
                <a:latin typeface="Berlin Sans FB" panose="020E0602020502020306" pitchFamily="34" charset="0"/>
              </a:rPr>
              <a:t>Timna</a:t>
            </a:r>
            <a:r>
              <a:rPr lang="en-US" dirty="0">
                <a:latin typeface="Berlin Sans FB" panose="020E0602020502020306" pitchFamily="34" charset="0"/>
              </a:rPr>
              <a:t> Valley:  King David’s and Solomon’s Mines and Fortifications</a:t>
            </a:r>
          </a:p>
        </p:txBody>
      </p:sp>
      <p:pic>
        <p:nvPicPr>
          <p:cNvPr id="3" name="Picture 2"/>
          <p:cNvPicPr>
            <a:picLocks noChangeAspect="1"/>
          </p:cNvPicPr>
          <p:nvPr/>
        </p:nvPicPr>
        <p:blipFill>
          <a:blip r:embed="rId2"/>
          <a:stretch>
            <a:fillRect/>
          </a:stretch>
        </p:blipFill>
        <p:spPr>
          <a:xfrm>
            <a:off x="170672" y="2745085"/>
            <a:ext cx="5912785" cy="3945255"/>
          </a:xfrm>
          <a:prstGeom prst="rect">
            <a:avLst/>
          </a:prstGeom>
        </p:spPr>
      </p:pic>
      <p:pic>
        <p:nvPicPr>
          <p:cNvPr id="4" name="Picture 3"/>
          <p:cNvPicPr>
            <a:picLocks noChangeAspect="1"/>
          </p:cNvPicPr>
          <p:nvPr/>
        </p:nvPicPr>
        <p:blipFill>
          <a:blip r:embed="rId3"/>
          <a:stretch>
            <a:fillRect/>
          </a:stretch>
        </p:blipFill>
        <p:spPr>
          <a:xfrm>
            <a:off x="6166679" y="2745086"/>
            <a:ext cx="5905578" cy="3945254"/>
          </a:xfrm>
          <a:prstGeom prst="rect">
            <a:avLst/>
          </a:prstGeom>
        </p:spPr>
      </p:pic>
      <p:pic>
        <p:nvPicPr>
          <p:cNvPr id="5" name="Picture 4"/>
          <p:cNvPicPr>
            <a:picLocks noChangeAspect="1"/>
          </p:cNvPicPr>
          <p:nvPr/>
        </p:nvPicPr>
        <p:blipFill>
          <a:blip r:embed="rId4"/>
          <a:stretch>
            <a:fillRect/>
          </a:stretch>
        </p:blipFill>
        <p:spPr>
          <a:xfrm>
            <a:off x="7473819" y="89808"/>
            <a:ext cx="4598437" cy="2607650"/>
          </a:xfrm>
          <a:prstGeom prst="rect">
            <a:avLst/>
          </a:prstGeom>
        </p:spPr>
      </p:pic>
    </p:spTree>
    <p:extLst>
      <p:ext uri="{BB962C8B-B14F-4D97-AF65-F5344CB8AC3E}">
        <p14:creationId xmlns:p14="http://schemas.microsoft.com/office/powerpoint/2010/main" val="3527486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cient near 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571" y="64972"/>
            <a:ext cx="8955316" cy="668150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624115"/>
            <a:ext cx="3120571" cy="5558972"/>
          </a:xfrm>
        </p:spPr>
        <p:txBody>
          <a:bodyPr/>
          <a:lstStyle/>
          <a:p>
            <a:pPr algn="ctr"/>
            <a:r>
              <a:rPr lang="en-US" dirty="0">
                <a:latin typeface="Berlin Sans FB" panose="020E0602020502020306" pitchFamily="34" charset="0"/>
              </a:rPr>
              <a:t>The World of King David: The Ancient Near East in</a:t>
            </a:r>
            <a:br>
              <a:rPr lang="en-US" dirty="0">
                <a:latin typeface="Berlin Sans FB" panose="020E0602020502020306" pitchFamily="34" charset="0"/>
              </a:rPr>
            </a:br>
            <a:r>
              <a:rPr lang="en-US" dirty="0">
                <a:latin typeface="Berlin Sans FB" panose="020E0602020502020306" pitchFamily="34" charset="0"/>
              </a:rPr>
              <a:t>ca. 1000 BC,</a:t>
            </a:r>
            <a:br>
              <a:rPr lang="en-US" dirty="0">
                <a:latin typeface="Berlin Sans FB" panose="020E0602020502020306" pitchFamily="34" charset="0"/>
              </a:rPr>
            </a:br>
            <a:r>
              <a:rPr lang="en-US" dirty="0">
                <a:latin typeface="Berlin Sans FB" panose="020E0602020502020306" pitchFamily="34" charset="0"/>
              </a:rPr>
              <a:t>A Power Vacuum</a:t>
            </a:r>
          </a:p>
        </p:txBody>
      </p:sp>
    </p:spTree>
    <p:extLst>
      <p:ext uri="{BB962C8B-B14F-4D97-AF65-F5344CB8AC3E}">
        <p14:creationId xmlns:p14="http://schemas.microsoft.com/office/powerpoint/2010/main" val="109911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normAutofit/>
          </a:bodyPr>
          <a:lstStyle/>
          <a:p>
            <a:r>
              <a:rPr lang="en-US" dirty="0">
                <a:latin typeface="Berlin Sans FB" panose="020E0602020502020306" pitchFamily="34" charset="0"/>
              </a:rPr>
              <a:t>The Minimalist Challenge</a:t>
            </a:r>
          </a:p>
        </p:txBody>
      </p:sp>
      <p:sp>
        <p:nvSpPr>
          <p:cNvPr id="3" name="Content Placeholder 2"/>
          <p:cNvSpPr>
            <a:spLocks noGrp="1"/>
          </p:cNvSpPr>
          <p:nvPr>
            <p:ph idx="1"/>
          </p:nvPr>
        </p:nvSpPr>
        <p:spPr>
          <a:xfrm>
            <a:off x="0" y="5529942"/>
            <a:ext cx="12192000" cy="1328057"/>
          </a:xfrm>
        </p:spPr>
        <p:txBody>
          <a:bodyPr>
            <a:normAutofit/>
          </a:bodyPr>
          <a:lstStyle/>
          <a:p>
            <a:pPr marL="0" indent="0">
              <a:buNone/>
            </a:pPr>
            <a:r>
              <a:rPr lang="en-US" dirty="0">
                <a:latin typeface="Berlin Sans FB" panose="020E0602020502020306" pitchFamily="34" charset="0"/>
              </a:rPr>
              <a:t>Philip R. Davies (University of Sheffield):  "King David is about as historical as King Arthur."</a:t>
            </a:r>
          </a:p>
        </p:txBody>
      </p:sp>
      <p:pic>
        <p:nvPicPr>
          <p:cNvPr id="8195" name="Picture 3" descr="C:\Users\jeffrey.hudon\Desktop\emeritus-professor-philip-davies-of-the-biblical-studies-department-sheffield-univers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543" y="914400"/>
            <a:ext cx="6362247" cy="45016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effrey.hudon\Desktop\5813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626" y="971964"/>
            <a:ext cx="2830974" cy="430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974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590"/>
          </a:xfrm>
        </p:spPr>
        <p:txBody>
          <a:bodyPr>
            <a:normAutofit/>
          </a:bodyPr>
          <a:lstStyle/>
          <a:p>
            <a:r>
              <a:rPr lang="en-US" dirty="0">
                <a:latin typeface="Berlin Sans FB" panose="020E0602020502020306" pitchFamily="34" charset="0"/>
              </a:rPr>
              <a:t>The Historical David</a:t>
            </a:r>
          </a:p>
        </p:txBody>
      </p:sp>
      <p:pic>
        <p:nvPicPr>
          <p:cNvPr id="5123" name="Picture 3" descr="C:\Users\jeffrey.hudon\Desktop\Mesha_Stele_(5111424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48" b="7364"/>
          <a:stretch/>
        </p:blipFill>
        <p:spPr bwMode="auto">
          <a:xfrm>
            <a:off x="5739308" y="721149"/>
            <a:ext cx="3498826" cy="4155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0" y="5225143"/>
            <a:ext cx="9347200" cy="1632857"/>
          </a:xfrm>
        </p:spPr>
        <p:txBody>
          <a:bodyPr>
            <a:normAutofit fontScale="40000" lnSpcReduction="20000"/>
          </a:bodyPr>
          <a:lstStyle/>
          <a:p>
            <a:pPr marL="0" indent="0">
              <a:buNone/>
            </a:pPr>
            <a:r>
              <a:rPr lang="en-US" dirty="0">
                <a:latin typeface="Berlin Sans FB" panose="020E0602020502020306" pitchFamily="34" charset="0"/>
              </a:rPr>
              <a:t>The Tel Dan Stela was discovered at Tel Dan in July 1993 (</a:t>
            </a:r>
            <a:r>
              <a:rPr lang="en-US" dirty="0" err="1">
                <a:latin typeface="Berlin Sans FB" panose="020E0602020502020306" pitchFamily="34" charset="0"/>
              </a:rPr>
              <a:t>Biran</a:t>
            </a:r>
            <a:r>
              <a:rPr lang="en-US" dirty="0">
                <a:latin typeface="Berlin Sans FB" panose="020E0602020502020306" pitchFamily="34" charset="0"/>
              </a:rPr>
              <a:t> and </a:t>
            </a:r>
            <a:r>
              <a:rPr lang="en-US" dirty="0" err="1">
                <a:latin typeface="Berlin Sans FB" panose="020E0602020502020306" pitchFamily="34" charset="0"/>
              </a:rPr>
              <a:t>Naveh</a:t>
            </a:r>
            <a:r>
              <a:rPr lang="en-US" dirty="0">
                <a:latin typeface="Berlin Sans FB" panose="020E0602020502020306" pitchFamily="34" charset="0"/>
              </a:rPr>
              <a:t> 1993). Then, in June 1994, two additional joining fragments were found (</a:t>
            </a:r>
            <a:r>
              <a:rPr lang="en-US" dirty="0" err="1">
                <a:latin typeface="Berlin Sans FB" panose="020E0602020502020306" pitchFamily="34" charset="0"/>
              </a:rPr>
              <a:t>Biran</a:t>
            </a:r>
            <a:r>
              <a:rPr lang="en-US" dirty="0">
                <a:latin typeface="Berlin Sans FB" panose="020E0602020502020306" pitchFamily="34" charset="0"/>
              </a:rPr>
              <a:t> and </a:t>
            </a:r>
            <a:r>
              <a:rPr lang="en-US" dirty="0" err="1">
                <a:latin typeface="Berlin Sans FB" panose="020E0602020502020306" pitchFamily="34" charset="0"/>
              </a:rPr>
              <a:t>Naveh</a:t>
            </a:r>
            <a:r>
              <a:rPr lang="en-US" dirty="0">
                <a:latin typeface="Berlin Sans FB" panose="020E0602020502020306" pitchFamily="34" charset="0"/>
              </a:rPr>
              <a:t> 1995). Together these pieces represent only a fraction of a much longer inscription. The language is Aramaic and it celebrates the victory of a king of Aram over Israel and Judah. It is the first royal inscription to be found in Israel. The most stunning aspect of the document is the reference to Judah as the “House of David.” For the first time, it was thought, the name David appeared in an extra-Biblical document. At about the same time, however, two French scholars, André </a:t>
            </a:r>
            <a:r>
              <a:rPr lang="en-US" dirty="0" err="1">
                <a:latin typeface="Berlin Sans FB" panose="020E0602020502020306" pitchFamily="34" charset="0"/>
              </a:rPr>
              <a:t>Lemaire</a:t>
            </a:r>
            <a:r>
              <a:rPr lang="en-US" dirty="0">
                <a:latin typeface="Berlin Sans FB" panose="020E0602020502020306" pitchFamily="34" charset="0"/>
              </a:rPr>
              <a:t> (1994) and </a:t>
            </a:r>
            <a:r>
              <a:rPr lang="en-US" dirty="0" err="1">
                <a:latin typeface="Berlin Sans FB" panose="020E0602020502020306" pitchFamily="34" charset="0"/>
              </a:rPr>
              <a:t>Émile</a:t>
            </a:r>
            <a:r>
              <a:rPr lang="en-US" dirty="0">
                <a:latin typeface="Berlin Sans FB" panose="020E0602020502020306" pitchFamily="34" charset="0"/>
              </a:rPr>
              <a:t> </a:t>
            </a:r>
            <a:r>
              <a:rPr lang="en-US" dirty="0" err="1">
                <a:latin typeface="Berlin Sans FB" panose="020E0602020502020306" pitchFamily="34" charset="0"/>
              </a:rPr>
              <a:t>Puech</a:t>
            </a:r>
            <a:r>
              <a:rPr lang="en-US" dirty="0">
                <a:latin typeface="Berlin Sans FB" panose="020E0602020502020306" pitchFamily="34" charset="0"/>
              </a:rPr>
              <a:t> (1994), independently recognized the same phrase in the </a:t>
            </a:r>
            <a:r>
              <a:rPr lang="en-US" dirty="0" err="1">
                <a:latin typeface="Berlin Sans FB" panose="020E0602020502020306" pitchFamily="34" charset="0"/>
              </a:rPr>
              <a:t>Mesha</a:t>
            </a:r>
            <a:r>
              <a:rPr lang="en-US" dirty="0">
                <a:latin typeface="Berlin Sans FB" panose="020E0602020502020306" pitchFamily="34" charset="0"/>
              </a:rPr>
              <a:t> Inscription [848 BC], which has been around for well over 100 years. It now likely that the name David is in a third inscription. Egyptologist K.A. Kitchen believes that the phrase “highland of David” appears in the </a:t>
            </a:r>
            <a:r>
              <a:rPr lang="en-US" dirty="0" err="1">
                <a:latin typeface="Berlin Sans FB" panose="020E0602020502020306" pitchFamily="34" charset="0"/>
              </a:rPr>
              <a:t>Shishak</a:t>
            </a:r>
            <a:r>
              <a:rPr lang="en-US" dirty="0">
                <a:latin typeface="Berlin Sans FB" panose="020E0602020502020306" pitchFamily="34" charset="0"/>
              </a:rPr>
              <a:t> inscription on the </a:t>
            </a:r>
            <a:r>
              <a:rPr lang="en-US" dirty="0" err="1">
                <a:latin typeface="Berlin Sans FB" panose="020E0602020502020306" pitchFamily="34" charset="0"/>
              </a:rPr>
              <a:t>Bubastite</a:t>
            </a:r>
            <a:r>
              <a:rPr lang="en-US" dirty="0">
                <a:latin typeface="Berlin Sans FB" panose="020E0602020502020306" pitchFamily="34" charset="0"/>
              </a:rPr>
              <a:t> portal in the Temple of </a:t>
            </a:r>
            <a:r>
              <a:rPr lang="en-US" dirty="0" err="1">
                <a:latin typeface="Berlin Sans FB" panose="020E0602020502020306" pitchFamily="34" charset="0"/>
              </a:rPr>
              <a:t>Amun</a:t>
            </a:r>
            <a:r>
              <a:rPr lang="en-US" dirty="0">
                <a:latin typeface="Berlin Sans FB" panose="020E0602020502020306" pitchFamily="34" charset="0"/>
              </a:rPr>
              <a:t> at </a:t>
            </a:r>
            <a:r>
              <a:rPr lang="en-US" dirty="0" err="1">
                <a:latin typeface="Berlin Sans FB" panose="020E0602020502020306" pitchFamily="34" charset="0"/>
              </a:rPr>
              <a:t>Karnak</a:t>
            </a:r>
            <a:r>
              <a:rPr lang="en-US" dirty="0">
                <a:latin typeface="Berlin Sans FB" panose="020E0602020502020306" pitchFamily="34" charset="0"/>
              </a:rPr>
              <a:t>, Egypt (1997: 39–41). All this at a time when a number of scholars were challenging the existence of the United Monarchy and a king name David!</a:t>
            </a:r>
          </a:p>
        </p:txBody>
      </p:sp>
      <p:pic>
        <p:nvPicPr>
          <p:cNvPr id="5124" name="Picture 4" descr="C:\Users\jeffrey.hudon\Desktop\danste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15" y="741182"/>
            <a:ext cx="5416678" cy="43685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5" name="Picture 5" descr="C:\Users\jeffrey.hudon\Desktop\BubastitePortal-ShishakCityList-Karna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30" b="15124"/>
          <a:stretch/>
        </p:blipFill>
        <p:spPr bwMode="auto">
          <a:xfrm>
            <a:off x="9450284" y="4876800"/>
            <a:ext cx="2640116" cy="18403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0284" y="741182"/>
            <a:ext cx="2661384" cy="4042552"/>
          </a:xfrm>
          <a:prstGeom prst="rect">
            <a:avLst/>
          </a:prstGeom>
        </p:spPr>
      </p:pic>
    </p:spTree>
    <p:extLst>
      <p:ext uri="{BB962C8B-B14F-4D97-AF65-F5344CB8AC3E}">
        <p14:creationId xmlns:p14="http://schemas.microsoft.com/office/powerpoint/2010/main" val="2074259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8" y="91371"/>
            <a:ext cx="4805264" cy="962988"/>
          </a:xfrm>
        </p:spPr>
        <p:txBody>
          <a:bodyPr/>
          <a:lstStyle/>
          <a:p>
            <a:r>
              <a:rPr lang="en-US" dirty="0">
                <a:latin typeface="Berlin Sans FB" panose="020E0602020502020306" pitchFamily="34" charset="0"/>
              </a:rPr>
              <a:t>Bethlehem of Judah</a:t>
            </a:r>
          </a:p>
        </p:txBody>
      </p:sp>
      <p:pic>
        <p:nvPicPr>
          <p:cNvPr id="3" name="Picture 2"/>
          <p:cNvPicPr>
            <a:picLocks noChangeAspect="1"/>
          </p:cNvPicPr>
          <p:nvPr/>
        </p:nvPicPr>
        <p:blipFill>
          <a:blip r:embed="rId2"/>
          <a:stretch>
            <a:fillRect/>
          </a:stretch>
        </p:blipFill>
        <p:spPr>
          <a:xfrm>
            <a:off x="93307" y="3788229"/>
            <a:ext cx="11987500" cy="2996875"/>
          </a:xfrm>
          <a:prstGeom prst="rect">
            <a:avLst/>
          </a:prstGeom>
        </p:spPr>
      </p:pic>
      <p:pic>
        <p:nvPicPr>
          <p:cNvPr id="5" name="Picture 4"/>
          <p:cNvPicPr>
            <a:picLocks noChangeAspect="1"/>
          </p:cNvPicPr>
          <p:nvPr/>
        </p:nvPicPr>
        <p:blipFill>
          <a:blip r:embed="rId3"/>
          <a:stretch>
            <a:fillRect/>
          </a:stretch>
        </p:blipFill>
        <p:spPr>
          <a:xfrm>
            <a:off x="5010539" y="91370"/>
            <a:ext cx="7070268" cy="3591886"/>
          </a:xfrm>
          <a:prstGeom prst="rect">
            <a:avLst/>
          </a:prstGeom>
        </p:spPr>
      </p:pic>
      <p:pic>
        <p:nvPicPr>
          <p:cNvPr id="6" name="Picture 5"/>
          <p:cNvPicPr>
            <a:picLocks noChangeAspect="1"/>
          </p:cNvPicPr>
          <p:nvPr/>
        </p:nvPicPr>
        <p:blipFill>
          <a:blip r:embed="rId4"/>
          <a:stretch>
            <a:fillRect/>
          </a:stretch>
        </p:blipFill>
        <p:spPr>
          <a:xfrm>
            <a:off x="93306" y="978579"/>
            <a:ext cx="4805265" cy="2704678"/>
          </a:xfrm>
          <a:prstGeom prst="rect">
            <a:avLst/>
          </a:prstGeom>
        </p:spPr>
      </p:pic>
    </p:spTree>
    <p:extLst>
      <p:ext uri="{BB962C8B-B14F-4D97-AF65-F5344CB8AC3E}">
        <p14:creationId xmlns:p14="http://schemas.microsoft.com/office/powerpoint/2010/main" val="2763779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5028"/>
          </a:xfrm>
        </p:spPr>
        <p:txBody>
          <a:bodyPr/>
          <a:lstStyle/>
          <a:p>
            <a:pPr algn="ctr"/>
            <a:r>
              <a:rPr lang="en-US" dirty="0">
                <a:latin typeface="Berlin Sans FB" panose="020E0602020502020306" pitchFamily="34" charset="0"/>
              </a:rPr>
              <a:t>Bethlehem Seal “Bulla” recently found in Jerusalem</a:t>
            </a:r>
          </a:p>
        </p:txBody>
      </p:sp>
      <p:sp>
        <p:nvSpPr>
          <p:cNvPr id="3" name="Content Placeholder 2"/>
          <p:cNvSpPr>
            <a:spLocks noGrp="1"/>
          </p:cNvSpPr>
          <p:nvPr>
            <p:ph idx="1"/>
          </p:nvPr>
        </p:nvSpPr>
        <p:spPr>
          <a:xfrm>
            <a:off x="130629" y="1045029"/>
            <a:ext cx="4998416" cy="5500914"/>
          </a:xfrm>
        </p:spPr>
        <p:txBody>
          <a:bodyPr>
            <a:normAutofit/>
          </a:bodyPr>
          <a:lstStyle/>
          <a:p>
            <a:r>
              <a:rPr lang="en-US" dirty="0">
                <a:latin typeface="Berlin Sans FB" panose="020E0602020502020306" pitchFamily="34" charset="0"/>
              </a:rPr>
              <a:t>Probably originally affixed to an important administrative tax document, this “bulla” or clay sealing stamp was discovered in Jerusalem and dates to about 700 BC.  It is the oldest known reference to Bethlehem outside of the Bible!</a:t>
            </a:r>
          </a:p>
          <a:p>
            <a:r>
              <a:rPr lang="en-US" dirty="0">
                <a:latin typeface="Berlin Sans FB" panose="020E0602020502020306" pitchFamily="34" charset="0"/>
              </a:rPr>
              <a:t>Translation:  “</a:t>
            </a:r>
            <a:r>
              <a:rPr lang="en-US" i="1" dirty="0">
                <a:latin typeface="Berlin Sans FB" panose="020E0602020502020306" pitchFamily="34" charset="0"/>
              </a:rPr>
              <a:t>in the seventh </a:t>
            </a:r>
            <a:r>
              <a:rPr lang="en-US" dirty="0">
                <a:latin typeface="Berlin Sans FB" panose="020E0602020502020306" pitchFamily="34" charset="0"/>
              </a:rPr>
              <a:t>(year)… </a:t>
            </a:r>
            <a:r>
              <a:rPr lang="en-US" i="1" dirty="0">
                <a:latin typeface="Berlin Sans FB" panose="020E0602020502020306" pitchFamily="34" charset="0"/>
              </a:rPr>
              <a:t>Bethlehem</a:t>
            </a:r>
            <a:r>
              <a:rPr lang="en-US" dirty="0">
                <a:latin typeface="Berlin Sans FB" panose="020E0602020502020306" pitchFamily="34" charset="0"/>
              </a:rPr>
              <a:t>… (</a:t>
            </a:r>
            <a:r>
              <a:rPr lang="en-US" dirty="0" err="1">
                <a:latin typeface="Berlin Sans FB" panose="020E0602020502020306" pitchFamily="34" charset="0"/>
              </a:rPr>
              <a:t>mele</a:t>
            </a:r>
            <a:r>
              <a:rPr lang="en-US" dirty="0">
                <a:latin typeface="Berlin Sans FB" panose="020E0602020502020306" pitchFamily="34" charset="0"/>
              </a:rPr>
              <a:t>)</a:t>
            </a:r>
            <a:r>
              <a:rPr lang="en-US" i="1" dirty="0" err="1">
                <a:latin typeface="Berlin Sans FB" panose="020E0602020502020306" pitchFamily="34" charset="0"/>
              </a:rPr>
              <a:t>ch</a:t>
            </a:r>
            <a:r>
              <a:rPr lang="en-US" dirty="0">
                <a:latin typeface="Berlin Sans FB" panose="020E0602020502020306" pitchFamily="34" charset="0"/>
              </a:rPr>
              <a:t>”</a:t>
            </a:r>
          </a:p>
        </p:txBody>
      </p:sp>
      <p:pic>
        <p:nvPicPr>
          <p:cNvPr id="3074" name="Picture 2" descr="Image result for bethlehem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045" y="1045030"/>
            <a:ext cx="6922347" cy="566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906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436" y="1"/>
            <a:ext cx="6156563" cy="2118048"/>
          </a:xfrm>
        </p:spPr>
        <p:txBody>
          <a:bodyPr>
            <a:normAutofit fontScale="90000"/>
          </a:bodyPr>
          <a:lstStyle/>
          <a:p>
            <a:pPr algn="ctr"/>
            <a:r>
              <a:rPr lang="en-US" dirty="0">
                <a:latin typeface="Berlin Sans FB" panose="020E0602020502020306" pitchFamily="34" charset="0"/>
              </a:rPr>
              <a:t>The </a:t>
            </a:r>
            <a:r>
              <a:rPr lang="en-US" dirty="0" err="1">
                <a:latin typeface="Berlin Sans FB" panose="020E0602020502020306" pitchFamily="34" charset="0"/>
              </a:rPr>
              <a:t>Rephaim</a:t>
            </a:r>
            <a:r>
              <a:rPr lang="en-US" dirty="0">
                <a:latin typeface="Berlin Sans FB" panose="020E0602020502020306" pitchFamily="34" charset="0"/>
              </a:rPr>
              <a:t> Valley: Breadbasket and Battleground of Jerusalem</a:t>
            </a:r>
          </a:p>
        </p:txBody>
      </p:sp>
      <p:pic>
        <p:nvPicPr>
          <p:cNvPr id="3" name="Picture 2"/>
          <p:cNvPicPr>
            <a:picLocks noChangeAspect="1"/>
          </p:cNvPicPr>
          <p:nvPr/>
        </p:nvPicPr>
        <p:blipFill rotWithShape="1">
          <a:blip r:embed="rId2"/>
          <a:srcRect t="27178"/>
          <a:stretch/>
        </p:blipFill>
        <p:spPr>
          <a:xfrm>
            <a:off x="90196" y="3470987"/>
            <a:ext cx="5945240" cy="3247053"/>
          </a:xfrm>
          <a:prstGeom prst="rect">
            <a:avLst/>
          </a:prstGeom>
        </p:spPr>
      </p:pic>
      <p:pic>
        <p:nvPicPr>
          <p:cNvPr id="4" name="Picture 3"/>
          <p:cNvPicPr>
            <a:picLocks noChangeAspect="1"/>
          </p:cNvPicPr>
          <p:nvPr/>
        </p:nvPicPr>
        <p:blipFill>
          <a:blip r:embed="rId3"/>
          <a:stretch>
            <a:fillRect/>
          </a:stretch>
        </p:blipFill>
        <p:spPr>
          <a:xfrm>
            <a:off x="6130212" y="2259111"/>
            <a:ext cx="5949819" cy="4458929"/>
          </a:xfrm>
          <a:prstGeom prst="rect">
            <a:avLst/>
          </a:prstGeom>
        </p:spPr>
      </p:pic>
      <p:pic>
        <p:nvPicPr>
          <p:cNvPr id="7" name="Picture 6"/>
          <p:cNvPicPr>
            <a:picLocks noChangeAspect="1"/>
          </p:cNvPicPr>
          <p:nvPr/>
        </p:nvPicPr>
        <p:blipFill rotWithShape="1">
          <a:blip r:embed="rId4"/>
          <a:srcRect t="26107" b="1"/>
          <a:stretch/>
        </p:blipFill>
        <p:spPr>
          <a:xfrm>
            <a:off x="90196" y="93306"/>
            <a:ext cx="5945240" cy="3294809"/>
          </a:xfrm>
          <a:prstGeom prst="rect">
            <a:avLst/>
          </a:prstGeom>
        </p:spPr>
      </p:pic>
    </p:spTree>
    <p:extLst>
      <p:ext uri="{BB962C8B-B14F-4D97-AF65-F5344CB8AC3E}">
        <p14:creationId xmlns:p14="http://schemas.microsoft.com/office/powerpoint/2010/main" val="3900207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81381"/>
          </a:xfrm>
        </p:spPr>
        <p:txBody>
          <a:bodyPr>
            <a:normAutofit/>
          </a:bodyPr>
          <a:lstStyle/>
          <a:p>
            <a:pPr algn="ctr"/>
            <a:r>
              <a:rPr lang="en-US" dirty="0">
                <a:latin typeface="Berlin Sans FB" panose="020E0602020502020306" pitchFamily="34" charset="0"/>
              </a:rPr>
              <a:t>Tel </a:t>
            </a:r>
            <a:r>
              <a:rPr lang="en-US" dirty="0" err="1">
                <a:latin typeface="Berlin Sans FB" panose="020E0602020502020306" pitchFamily="34" charset="0"/>
              </a:rPr>
              <a:t>Giloh</a:t>
            </a:r>
            <a:r>
              <a:rPr lang="en-US" dirty="0">
                <a:latin typeface="Berlin Sans FB" panose="020E0602020502020306" pitchFamily="34" charset="0"/>
              </a:rPr>
              <a:t>:  Biblical </a:t>
            </a:r>
            <a:r>
              <a:rPr lang="en-US" dirty="0" err="1">
                <a:latin typeface="Berlin Sans FB" panose="020E0602020502020306" pitchFamily="34" charset="0"/>
              </a:rPr>
              <a:t>Ba’al</a:t>
            </a:r>
            <a:r>
              <a:rPr lang="en-US" dirty="0">
                <a:latin typeface="Berlin Sans FB" panose="020E0602020502020306" pitchFamily="34" charset="0"/>
              </a:rPr>
              <a:t> </a:t>
            </a:r>
            <a:r>
              <a:rPr lang="en-US" dirty="0" err="1">
                <a:latin typeface="Berlin Sans FB" panose="020E0602020502020306" pitchFamily="34" charset="0"/>
              </a:rPr>
              <a:t>Perezim</a:t>
            </a:r>
            <a:r>
              <a:rPr lang="en-US" dirty="0">
                <a:latin typeface="Berlin Sans FB" panose="020E0602020502020306" pitchFamily="34" charset="0"/>
              </a:rPr>
              <a:t> (Mount </a:t>
            </a:r>
            <a:r>
              <a:rPr lang="en-US" dirty="0" err="1">
                <a:latin typeface="Berlin Sans FB" panose="020E0602020502020306" pitchFamily="34" charset="0"/>
              </a:rPr>
              <a:t>Perezim</a:t>
            </a:r>
            <a:r>
              <a:rPr lang="en-US" dirty="0">
                <a:latin typeface="Berlin Sans FB" panose="020E0602020502020306" pitchFamily="34" charset="0"/>
              </a:rPr>
              <a:t>)?</a:t>
            </a:r>
            <a:br>
              <a:rPr lang="en-US" dirty="0">
                <a:latin typeface="Berlin Sans FB" panose="020E0602020502020306" pitchFamily="34" charset="0"/>
              </a:rPr>
            </a:br>
            <a:r>
              <a:rPr lang="en-US" sz="2800" dirty="0">
                <a:latin typeface="Berlin Sans FB" panose="020E0602020502020306" pitchFamily="34" charset="0"/>
              </a:rPr>
              <a:t>2 Samuel 5:20; 1 Chronicles 14:11; Isaiah 28:21</a:t>
            </a:r>
          </a:p>
        </p:txBody>
      </p:sp>
      <p:pic>
        <p:nvPicPr>
          <p:cNvPr id="3" name="Picture 2"/>
          <p:cNvPicPr>
            <a:picLocks noChangeAspect="1"/>
          </p:cNvPicPr>
          <p:nvPr/>
        </p:nvPicPr>
        <p:blipFill>
          <a:blip r:embed="rId2"/>
          <a:stretch>
            <a:fillRect/>
          </a:stretch>
        </p:blipFill>
        <p:spPr>
          <a:xfrm>
            <a:off x="6205997" y="1787693"/>
            <a:ext cx="5853561" cy="4936503"/>
          </a:xfrm>
          <a:prstGeom prst="rect">
            <a:avLst/>
          </a:prstGeom>
        </p:spPr>
      </p:pic>
      <p:pic>
        <p:nvPicPr>
          <p:cNvPr id="1026" name="Picture 2" descr="Image result for amihai mazar"/>
          <p:cNvPicPr>
            <a:picLocks noChangeAspect="1" noChangeArrowheads="1"/>
          </p:cNvPicPr>
          <p:nvPr/>
        </p:nvPicPr>
        <p:blipFill rotWithShape="1">
          <a:blip r:embed="rId3">
            <a:extLst>
              <a:ext uri="{28A0092B-C50C-407E-A947-70E740481C1C}">
                <a14:useLocalDpi xmlns:a14="http://schemas.microsoft.com/office/drawing/2010/main" val="0"/>
              </a:ext>
            </a:extLst>
          </a:blip>
          <a:srcRect l="10612" r="4024"/>
          <a:stretch/>
        </p:blipFill>
        <p:spPr bwMode="auto">
          <a:xfrm>
            <a:off x="261258" y="3555998"/>
            <a:ext cx="5893636" cy="3057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iloh iron 1 tower"/>
          <p:cNvPicPr>
            <a:picLocks noChangeAspect="1" noChangeArrowheads="1"/>
          </p:cNvPicPr>
          <p:nvPr/>
        </p:nvPicPr>
        <p:blipFill rotWithShape="1">
          <a:blip r:embed="rId4">
            <a:extLst>
              <a:ext uri="{28A0092B-C50C-407E-A947-70E740481C1C}">
                <a14:useLocalDpi xmlns:a14="http://schemas.microsoft.com/office/drawing/2010/main" val="0"/>
              </a:ext>
            </a:extLst>
          </a:blip>
          <a:srcRect t="39684"/>
          <a:stretch/>
        </p:blipFill>
        <p:spPr bwMode="auto">
          <a:xfrm>
            <a:off x="261258" y="1787693"/>
            <a:ext cx="5893636" cy="166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644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1245</Words>
  <Application>Microsoft Office PowerPoint</Application>
  <PresentationFormat>Widescreen</PresentationFormat>
  <Paragraphs>61</Paragraphs>
  <Slides>22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Berlin Sans FB</vt:lpstr>
      <vt:lpstr>Calibri</vt:lpstr>
      <vt:lpstr>Calibri Light</vt:lpstr>
      <vt:lpstr>Matura MT Script Capitals</vt:lpstr>
      <vt:lpstr>Office Theme</vt:lpstr>
      <vt:lpstr>1_Office Theme</vt:lpstr>
      <vt:lpstr>Archaeology and the Historical David Jeffrey P. Hudon Ph.D. Biblicalelearning.org</vt:lpstr>
      <vt:lpstr>An Archaeologist Looks at the Life of David</vt:lpstr>
      <vt:lpstr>The World of King David: The Ancient Near East in ca. 1000 BC, A Power Vacuum</vt:lpstr>
      <vt:lpstr>The Minimalist Challenge</vt:lpstr>
      <vt:lpstr>The Historical David</vt:lpstr>
      <vt:lpstr>Bethlehem of Judah</vt:lpstr>
      <vt:lpstr>Bethlehem Seal “Bulla” recently found in Jerusalem</vt:lpstr>
      <vt:lpstr>The Rephaim Valley: Breadbasket and Battleground of Jerusalem</vt:lpstr>
      <vt:lpstr>Tel Giloh:  Biblical Ba’al Perezim (Mount Perezim)? 2 Samuel 5:20; 1 Chronicles 14:11; Isaiah 28:21</vt:lpstr>
      <vt:lpstr>Gibeah of Saul (Tell el-Ful)</vt:lpstr>
      <vt:lpstr>The Elah Valley:  Where David fought Goliath  1 Samuel 17</vt:lpstr>
      <vt:lpstr>Goliath of Gath</vt:lpstr>
      <vt:lpstr>Philistine Gath:  Tell es Safi</vt:lpstr>
      <vt:lpstr>David the Renegade  1 Samuel 18-27</vt:lpstr>
      <vt:lpstr>The Battle at Mount Gilboa 1 Samuel 28-31     Oh, how the mighty have fallen! </vt:lpstr>
      <vt:lpstr>PowerPoint Presentation</vt:lpstr>
      <vt:lpstr>King David’s Jerusalem</vt:lpstr>
      <vt:lpstr>King David’s Palace at Sha’arim</vt:lpstr>
      <vt:lpstr>Sha’arim:  An Israelite Border Town from the Time of King David  1 Samuel 17:52; 1 Chronicles 4:31</vt:lpstr>
      <vt:lpstr>The Royal Tombs of the Davidic Dynasty:   The City of David, Jerusalem</vt:lpstr>
      <vt:lpstr>Fenan:  Khirbat en Nahas and Royal Copper Mines</vt:lpstr>
      <vt:lpstr>Timna Valley:  King David’s and Solomon’s Mines and Fortifications</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Archaeology and the Historical David</dc:title>
  <dc:creator>Jeffrey Hudon</dc:creator>
  <cp:lastModifiedBy>Jeff Hudon</cp:lastModifiedBy>
  <cp:revision>21</cp:revision>
  <dcterms:created xsi:type="dcterms:W3CDTF">2017-04-18T13:14:06Z</dcterms:created>
  <dcterms:modified xsi:type="dcterms:W3CDTF">2023-08-16T11:26:11Z</dcterms:modified>
</cp:coreProperties>
</file>