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260" r:id="rId8"/>
    <p:sldId id="278" r:id="rId9"/>
    <p:sldId id="272" r:id="rId10"/>
    <p:sldId id="274" r:id="rId11"/>
    <p:sldId id="259" r:id="rId12"/>
    <p:sldId id="273" r:id="rId13"/>
    <p:sldId id="279" r:id="rId14"/>
    <p:sldId id="280" r:id="rId15"/>
    <p:sldId id="282" r:id="rId16"/>
    <p:sldId id="283" r:id="rId17"/>
    <p:sldId id="284" r:id="rId18"/>
    <p:sldId id="266" r:id="rId19"/>
    <p:sldId id="275" r:id="rId20"/>
    <p:sldId id="265" r:id="rId21"/>
    <p:sldId id="267" r:id="rId22"/>
    <p:sldId id="258" r:id="rId23"/>
    <p:sldId id="264" r:id="rId24"/>
    <p:sldId id="268" r:id="rId25"/>
    <p:sldId id="261" r:id="rId26"/>
    <p:sldId id="271" r:id="rId27"/>
    <p:sldId id="257" r:id="rId28"/>
    <p:sldId id="263" r:id="rId29"/>
    <p:sldId id="262" r:id="rId30"/>
    <p:sldId id="285" r:id="rId31"/>
    <p:sldId id="281" r:id="rId32"/>
    <p:sldId id="256" r:id="rId33"/>
    <p:sldId id="276" r:id="rId34"/>
    <p:sldId id="27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1162"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326081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407702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3299236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16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175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951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424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920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629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644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32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1699926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218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790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524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130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30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584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480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14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984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4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EFEE2-EA2C-4FA6-B33A-12F3627E2FCF}"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436989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488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290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00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83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498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806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757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027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280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532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FEFEE2-EA2C-4FA6-B33A-12F3627E2FCF}"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246331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728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43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228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306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597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456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114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693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709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65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FEFEE2-EA2C-4FA6-B33A-12F3627E2FCF}"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38962170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575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030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756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055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0209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433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665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392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228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829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FEFEE2-EA2C-4FA6-B33A-12F3627E2FCF}"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1949080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391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207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848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822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18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081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1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429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14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73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EFEE2-EA2C-4FA6-B33A-12F3627E2FCF}"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23206077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6508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610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8004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7772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60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447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2981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105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FEFEE2-EA2C-4FA6-B33A-12F3627E2FCF}"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2395530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FEFEE2-EA2C-4FA6-B33A-12F3627E2FCF}"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AB260-DD02-4A5C-8EBD-04CC421EB112}" type="slidenum">
              <a:rPr lang="en-US" smtClean="0"/>
              <a:t>‹#›</a:t>
            </a:fld>
            <a:endParaRPr lang="en-US"/>
          </a:p>
        </p:txBody>
      </p:sp>
    </p:spTree>
    <p:extLst>
      <p:ext uri="{BB962C8B-B14F-4D97-AF65-F5344CB8AC3E}">
        <p14:creationId xmlns:p14="http://schemas.microsoft.com/office/powerpoint/2010/main" val="156964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EFEE2-EA2C-4FA6-B33A-12F3627E2FCF}" type="datetimeFigureOut">
              <a:rPr lang="en-US" smtClean="0"/>
              <a:t>8/16/2023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AB260-DD02-4A5C-8EBD-04CC421EB112}" type="slidenum">
              <a:rPr lang="en-US" smtClean="0"/>
              <a:t>‹#›</a:t>
            </a:fld>
            <a:endParaRPr lang="en-US"/>
          </a:p>
        </p:txBody>
      </p:sp>
    </p:spTree>
    <p:extLst>
      <p:ext uri="{BB962C8B-B14F-4D97-AF65-F5344CB8AC3E}">
        <p14:creationId xmlns:p14="http://schemas.microsoft.com/office/powerpoint/2010/main" val="852557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306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941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274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129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4678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07C62-669D-4433-A02A-3A10593BC4A1}"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C36DE-1D2F-4546-BFB3-549978BAE1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324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14400"/>
          </a:xfrm>
        </p:spPr>
        <p:txBody>
          <a:bodyPr/>
          <a:lstStyle/>
          <a:p>
            <a:r>
              <a:rPr lang="en-US" dirty="0">
                <a:latin typeface="Matura MT Script Capitals" panose="03020802060602070202" pitchFamily="66" charset="0"/>
              </a:rPr>
              <a:t>The Sea Peoples</a:t>
            </a:r>
          </a:p>
        </p:txBody>
      </p:sp>
      <p:sp>
        <p:nvSpPr>
          <p:cNvPr id="5" name="Content Placeholder 4"/>
          <p:cNvSpPr>
            <a:spLocks noGrp="1"/>
          </p:cNvSpPr>
          <p:nvPr>
            <p:ph sz="half" idx="1"/>
          </p:nvPr>
        </p:nvSpPr>
        <p:spPr>
          <a:xfrm>
            <a:off x="0" y="914400"/>
            <a:ext cx="5029200" cy="3505200"/>
          </a:xfrm>
        </p:spPr>
        <p:txBody>
          <a:bodyPr>
            <a:normAutofit fontScale="55000" lnSpcReduction="20000"/>
          </a:bodyPr>
          <a:lstStyle/>
          <a:p>
            <a:r>
              <a:rPr lang="en-US" dirty="0">
                <a:latin typeface="Berlin Sans FB" panose="020E0602020502020306" pitchFamily="34" charset="0"/>
                <a:cs typeface="Andalus" panose="02020603050405020304" pitchFamily="18" charset="-78"/>
              </a:rPr>
              <a:t>Their origin and the reasons behind their migration are shrouded in mystery.  Although from the Aegean and Greece, the Philistines may have also come from Cyprus.  Possible motives for this large migration include famine, war or simply expansionist desires.  Their arrival along the western coast of the Mediterranean was ca. 1177 BC.</a:t>
            </a:r>
          </a:p>
          <a:p>
            <a:r>
              <a:rPr lang="en-US" dirty="0">
                <a:latin typeface="Berlin Sans FB" panose="020E0602020502020306" pitchFamily="34" charset="0"/>
                <a:cs typeface="Andalus" panose="02020603050405020304" pitchFamily="18" charset="-78"/>
              </a:rPr>
              <a:t>Five groups of Sea Peoples are mentioned in Egyptian records:  </a:t>
            </a:r>
            <a:r>
              <a:rPr lang="en-US" dirty="0" err="1">
                <a:latin typeface="Berlin Sans FB" panose="020E0602020502020306" pitchFamily="34" charset="0"/>
                <a:cs typeface="Andalus" panose="02020603050405020304" pitchFamily="18" charset="-78"/>
              </a:rPr>
              <a:t>Sikkelim</a:t>
            </a:r>
            <a:r>
              <a:rPr lang="en-US" dirty="0">
                <a:latin typeface="Berlin Sans FB" panose="020E0602020502020306" pitchFamily="34" charset="0"/>
                <a:cs typeface="Andalus" panose="02020603050405020304" pitchFamily="18" charset="-78"/>
              </a:rPr>
              <a:t>, </a:t>
            </a:r>
            <a:r>
              <a:rPr lang="en-US" dirty="0" err="1">
                <a:latin typeface="Berlin Sans FB" panose="020E0602020502020306" pitchFamily="34" charset="0"/>
                <a:cs typeface="Andalus" panose="02020603050405020304" pitchFamily="18" charset="-78"/>
              </a:rPr>
              <a:t>Tjekkar</a:t>
            </a:r>
            <a:r>
              <a:rPr lang="en-US" dirty="0">
                <a:latin typeface="Berlin Sans FB" panose="020E0602020502020306" pitchFamily="34" charset="0"/>
                <a:cs typeface="Andalus" panose="02020603050405020304" pitchFamily="18" charset="-78"/>
              </a:rPr>
              <a:t>, </a:t>
            </a:r>
            <a:r>
              <a:rPr lang="en-US" dirty="0" err="1">
                <a:latin typeface="Berlin Sans FB" panose="020E0602020502020306" pitchFamily="34" charset="0"/>
                <a:cs typeface="Andalus" panose="02020603050405020304" pitchFamily="18" charset="-78"/>
              </a:rPr>
              <a:t>Denyen</a:t>
            </a:r>
            <a:r>
              <a:rPr lang="en-US" dirty="0">
                <a:latin typeface="Berlin Sans FB" panose="020E0602020502020306" pitchFamily="34" charset="0"/>
                <a:cs typeface="Andalus" panose="02020603050405020304" pitchFamily="18" charset="-78"/>
              </a:rPr>
              <a:t>, </a:t>
            </a:r>
            <a:r>
              <a:rPr lang="en-US" dirty="0" err="1">
                <a:latin typeface="Berlin Sans FB" panose="020E0602020502020306" pitchFamily="34" charset="0"/>
                <a:cs typeface="Andalus" panose="02020603050405020304" pitchFamily="18" charset="-78"/>
              </a:rPr>
              <a:t>Sherden</a:t>
            </a:r>
            <a:r>
              <a:rPr lang="en-US" dirty="0">
                <a:latin typeface="Berlin Sans FB" panose="020E0602020502020306" pitchFamily="34" charset="0"/>
                <a:cs typeface="Andalus" panose="02020603050405020304" pitchFamily="18" charset="-78"/>
              </a:rPr>
              <a:t> and </a:t>
            </a:r>
            <a:r>
              <a:rPr lang="en-US" dirty="0" err="1">
                <a:latin typeface="Berlin Sans FB" panose="020E0602020502020306" pitchFamily="34" charset="0"/>
                <a:cs typeface="Andalus" panose="02020603050405020304" pitchFamily="18" charset="-78"/>
              </a:rPr>
              <a:t>Peleset</a:t>
            </a:r>
            <a:r>
              <a:rPr lang="en-US" dirty="0">
                <a:latin typeface="Berlin Sans FB" panose="020E0602020502020306" pitchFamily="34" charset="0"/>
                <a:cs typeface="Andalus" panose="02020603050405020304" pitchFamily="18" charset="-78"/>
              </a:rPr>
              <a:t> (Philistines)</a:t>
            </a:r>
          </a:p>
          <a:p>
            <a:r>
              <a:rPr lang="en-US" dirty="0">
                <a:latin typeface="Berlin Sans FB" panose="020E0602020502020306" pitchFamily="34" charset="0"/>
                <a:cs typeface="Andalus" panose="02020603050405020304" pitchFamily="18" charset="-78"/>
              </a:rPr>
              <a:t>The Sea Peoples migrated on both land and sea to the Levant and Egypt</a:t>
            </a:r>
          </a:p>
          <a:p>
            <a:r>
              <a:rPr lang="en-US" dirty="0">
                <a:latin typeface="Berlin Sans FB" panose="020E0602020502020306" pitchFamily="34" charset="0"/>
                <a:cs typeface="Andalus" panose="02020603050405020304" pitchFamily="18" charset="-78"/>
              </a:rPr>
              <a:t>A horrific land and sea battle with Egypt at </a:t>
            </a:r>
            <a:r>
              <a:rPr lang="en-US" dirty="0" err="1">
                <a:latin typeface="Berlin Sans FB" panose="020E0602020502020306" pitchFamily="34" charset="0"/>
                <a:cs typeface="Andalus" panose="02020603050405020304" pitchFamily="18" charset="-78"/>
              </a:rPr>
              <a:t>Pelusium</a:t>
            </a:r>
            <a:r>
              <a:rPr lang="en-US" dirty="0">
                <a:latin typeface="Berlin Sans FB" panose="020E0602020502020306" pitchFamily="34" charset="0"/>
                <a:cs typeface="Andalus" panose="02020603050405020304" pitchFamily="18" charset="-78"/>
              </a:rPr>
              <a:t> is commemorated at the temple at </a:t>
            </a:r>
            <a:r>
              <a:rPr lang="en-US" dirty="0" err="1">
                <a:latin typeface="Berlin Sans FB" panose="020E0602020502020306" pitchFamily="34" charset="0"/>
                <a:cs typeface="Andalus" panose="02020603050405020304" pitchFamily="18" charset="-78"/>
              </a:rPr>
              <a:t>Medinet</a:t>
            </a:r>
            <a:r>
              <a:rPr lang="en-US" dirty="0">
                <a:latin typeface="Berlin Sans FB" panose="020E0602020502020306" pitchFamily="34" charset="0"/>
                <a:cs typeface="Andalus" panose="02020603050405020304" pitchFamily="18" charset="-78"/>
              </a:rPr>
              <a:t> </a:t>
            </a:r>
            <a:r>
              <a:rPr lang="en-US" dirty="0" err="1">
                <a:latin typeface="Berlin Sans FB" panose="020E0602020502020306" pitchFamily="34" charset="0"/>
                <a:cs typeface="Andalus" panose="02020603050405020304" pitchFamily="18" charset="-78"/>
              </a:rPr>
              <a:t>Habu</a:t>
            </a:r>
            <a:r>
              <a:rPr lang="en-US" dirty="0">
                <a:latin typeface="Berlin Sans FB" panose="020E0602020502020306" pitchFamily="34" charset="0"/>
                <a:cs typeface="Andalus" panose="02020603050405020304" pitchFamily="18" charset="-78"/>
              </a:rPr>
              <a:t> at </a:t>
            </a:r>
            <a:r>
              <a:rPr lang="en-US" dirty="0" err="1">
                <a:latin typeface="Berlin Sans FB" panose="020E0602020502020306" pitchFamily="34" charset="0"/>
                <a:cs typeface="Andalus" panose="02020603050405020304" pitchFamily="18" charset="-78"/>
              </a:rPr>
              <a:t>Karnak</a:t>
            </a:r>
            <a:r>
              <a:rPr lang="en-US" dirty="0">
                <a:latin typeface="Berlin Sans FB" panose="020E0602020502020306" pitchFamily="34" charset="0"/>
                <a:cs typeface="Andalus" panose="02020603050405020304" pitchFamily="18" charset="-78"/>
              </a:rPr>
              <a:t>.  The five groups of Sea Peoples then settled along the eastern Mediterranean coastline</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29200" y="1172410"/>
            <a:ext cx="4012674" cy="5631825"/>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002505"/>
            <a:ext cx="3718921"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006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a:latin typeface="Matura MT Script Capitals" panose="03020802060602070202" pitchFamily="66" charset="0"/>
              </a:rPr>
              <a:t>The Philistine </a:t>
            </a:r>
            <a:r>
              <a:rPr lang="en-US" dirty="0" err="1">
                <a:latin typeface="Matura MT Script Capitals" panose="03020802060602070202" pitchFamily="66" charset="0"/>
              </a:rPr>
              <a:t>Pentopolis</a:t>
            </a:r>
            <a:r>
              <a:rPr lang="en-US" dirty="0">
                <a:latin typeface="Matura MT Script Capitals" panose="03020802060602070202" pitchFamily="66" charset="0"/>
              </a:rPr>
              <a:t>:  Ashkelon</a:t>
            </a:r>
            <a:endParaRPr lang="en-US" dirty="0"/>
          </a:p>
        </p:txBody>
      </p:sp>
      <p:sp>
        <p:nvSpPr>
          <p:cNvPr id="3" name="Content Placeholder 2"/>
          <p:cNvSpPr>
            <a:spLocks noGrp="1"/>
          </p:cNvSpPr>
          <p:nvPr>
            <p:ph idx="1"/>
          </p:nvPr>
        </p:nvSpPr>
        <p:spPr>
          <a:xfrm>
            <a:off x="77397" y="766012"/>
            <a:ext cx="3885003" cy="2129588"/>
          </a:xfrm>
        </p:spPr>
        <p:txBody>
          <a:bodyPr>
            <a:normAutofit fontScale="55000" lnSpcReduction="20000"/>
          </a:bodyPr>
          <a:lstStyle/>
          <a:p>
            <a:pPr marL="0" indent="0">
              <a:buNone/>
            </a:pPr>
            <a:r>
              <a:rPr lang="en-US" b="1" u="sng" dirty="0">
                <a:latin typeface="Berlin Sans FB" panose="020E0602020502020306" pitchFamily="34" charset="0"/>
              </a:rPr>
              <a:t>Ashkelon</a:t>
            </a:r>
            <a:r>
              <a:rPr lang="en-US" dirty="0">
                <a:latin typeface="Berlin Sans FB" panose="020E0602020502020306" pitchFamily="34" charset="0"/>
              </a:rPr>
              <a:t> was one of two Philistine cities on the coastline with a huge semi circular rampart.  Ashkelon was destroyed by Nebuchadnezzar in 604 BC.  It is currently being excavated by Larry Stager and Dan Master (Harvard University and Wheaton College) and is one of the most heavily funded digs in the Middle East.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071174"/>
            <a:ext cx="5410200" cy="269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97" y="4214844"/>
            <a:ext cx="3438525" cy="256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766012"/>
            <a:ext cx="4953000" cy="326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804"/>
          <a:stretch/>
        </p:blipFill>
        <p:spPr bwMode="auto">
          <a:xfrm>
            <a:off x="167423" y="2943684"/>
            <a:ext cx="1268292" cy="1233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2942261"/>
            <a:ext cx="847491" cy="121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6041" y="2932736"/>
            <a:ext cx="979882" cy="1229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90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latin typeface="Matura MT Script Capitals" panose="03020802060602070202" pitchFamily="66" charset="0"/>
              </a:rPr>
              <a:t>The Philistine </a:t>
            </a:r>
            <a:r>
              <a:rPr lang="en-US" dirty="0" err="1">
                <a:latin typeface="Matura MT Script Capitals" panose="03020802060602070202" pitchFamily="66" charset="0"/>
              </a:rPr>
              <a:t>Pentopolis</a:t>
            </a:r>
            <a:r>
              <a:rPr lang="en-US" dirty="0">
                <a:latin typeface="Matura MT Script Capitals" panose="03020802060602070202" pitchFamily="66" charset="0"/>
              </a:rPr>
              <a:t>:  Gaza</a:t>
            </a:r>
            <a:endParaRPr lang="en-US" dirty="0"/>
          </a:p>
        </p:txBody>
      </p:sp>
      <p:sp>
        <p:nvSpPr>
          <p:cNvPr id="3" name="Content Placeholder 2"/>
          <p:cNvSpPr>
            <a:spLocks noGrp="1"/>
          </p:cNvSpPr>
          <p:nvPr>
            <p:ph idx="1"/>
          </p:nvPr>
        </p:nvSpPr>
        <p:spPr>
          <a:xfrm>
            <a:off x="304800" y="1066800"/>
            <a:ext cx="3886200" cy="3019425"/>
          </a:xfrm>
        </p:spPr>
        <p:txBody>
          <a:bodyPr>
            <a:normAutofit fontScale="92500" lnSpcReduction="10000"/>
          </a:bodyPr>
          <a:lstStyle/>
          <a:p>
            <a:pPr marL="0" indent="0">
              <a:buNone/>
            </a:pPr>
            <a:r>
              <a:rPr lang="en-US" b="1" u="sng" dirty="0">
                <a:latin typeface="Berlin Sans FB" panose="020E0602020502020306" pitchFamily="34" charset="0"/>
              </a:rPr>
              <a:t>Gaza</a:t>
            </a:r>
            <a:r>
              <a:rPr lang="en-US" dirty="0">
                <a:latin typeface="Berlin Sans FB" panose="020E0602020502020306" pitchFamily="34" charset="0"/>
              </a:rPr>
              <a:t>:  Limited excavations due to the ancient tell located in Gaza City.  Recent work by Jean Baptiste Humbert created much controversy.</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180742"/>
            <a:ext cx="4572000" cy="250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916256"/>
            <a:ext cx="2367445" cy="3169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80742"/>
            <a:ext cx="3742953" cy="2515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6982"/>
          <a:stretch/>
        </p:blipFill>
        <p:spPr bwMode="auto">
          <a:xfrm>
            <a:off x="4419600" y="1066800"/>
            <a:ext cx="2028826" cy="214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557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fontScale="90000"/>
          </a:bodyPr>
          <a:lstStyle/>
          <a:p>
            <a:r>
              <a:rPr lang="en-US" dirty="0">
                <a:latin typeface="Matura MT Script Capitals" panose="03020802060602070202" pitchFamily="66" charset="0"/>
              </a:rPr>
              <a:t>The Philistines as Israel’s Adversary</a:t>
            </a:r>
          </a:p>
        </p:txBody>
      </p:sp>
      <p:sp>
        <p:nvSpPr>
          <p:cNvPr id="3" name="Content Placeholder 2"/>
          <p:cNvSpPr>
            <a:spLocks noGrp="1"/>
          </p:cNvSpPr>
          <p:nvPr>
            <p:ph sz="half" idx="1"/>
          </p:nvPr>
        </p:nvSpPr>
        <p:spPr>
          <a:xfrm>
            <a:off x="76200" y="1143000"/>
            <a:ext cx="4953000" cy="5486400"/>
          </a:xfrm>
        </p:spPr>
        <p:txBody>
          <a:bodyPr>
            <a:normAutofit fontScale="85000" lnSpcReduction="20000"/>
          </a:bodyPr>
          <a:lstStyle/>
          <a:p>
            <a:r>
              <a:rPr lang="en-US" dirty="0">
                <a:latin typeface="Berlin Sans FB" panose="020E0602020502020306" pitchFamily="34" charset="0"/>
                <a:cs typeface="Andalus" panose="02020603050405020304" pitchFamily="18" charset="-78"/>
              </a:rPr>
              <a:t>The Philistines established five City States (related to the Greek polis) ruled by a Lord or </a:t>
            </a:r>
            <a:r>
              <a:rPr lang="en-US" b="1" i="1" dirty="0" err="1">
                <a:latin typeface="Berlin Sans FB" panose="020E0602020502020306" pitchFamily="34" charset="0"/>
                <a:cs typeface="Andalus" panose="02020603050405020304" pitchFamily="18" charset="-78"/>
              </a:rPr>
              <a:t>seren</a:t>
            </a:r>
            <a:r>
              <a:rPr lang="en-US" dirty="0">
                <a:latin typeface="Berlin Sans FB" panose="020E0602020502020306" pitchFamily="34" charset="0"/>
                <a:cs typeface="Andalus" panose="02020603050405020304" pitchFamily="18" charset="-78"/>
              </a:rPr>
              <a:t>:  </a:t>
            </a:r>
            <a:r>
              <a:rPr lang="en-US" dirty="0" err="1">
                <a:latin typeface="Berlin Sans FB" panose="020E0602020502020306" pitchFamily="34" charset="0"/>
                <a:cs typeface="Andalus" panose="02020603050405020304" pitchFamily="18" charset="-78"/>
              </a:rPr>
              <a:t>Ekron</a:t>
            </a:r>
            <a:r>
              <a:rPr lang="en-US" dirty="0">
                <a:latin typeface="Berlin Sans FB" panose="020E0602020502020306" pitchFamily="34" charset="0"/>
                <a:cs typeface="Andalus" panose="02020603050405020304" pitchFamily="18" charset="-78"/>
              </a:rPr>
              <a:t>, Gath, Ashdod, Ashkelon and Gaza</a:t>
            </a:r>
          </a:p>
          <a:p>
            <a:r>
              <a:rPr lang="en-US" dirty="0">
                <a:latin typeface="Berlin Sans FB" panose="020E0602020502020306" pitchFamily="34" charset="0"/>
                <a:cs typeface="Andalus" panose="02020603050405020304" pitchFamily="18" charset="-78"/>
              </a:rPr>
              <a:t>The Philistines were advanced in metallurgy and expert smelters of Iron, something unknown by the Israelites (1 Samuel 13:19-22)</a:t>
            </a:r>
          </a:p>
          <a:p>
            <a:r>
              <a:rPr lang="en-US" dirty="0">
                <a:latin typeface="Berlin Sans FB" panose="020E0602020502020306" pitchFamily="34" charset="0"/>
                <a:cs typeface="Andalus" panose="02020603050405020304" pitchFamily="18" charset="-78"/>
              </a:rPr>
              <a:t>They were fierce, intimidating warriors with advanced, state of the art weaponry</a:t>
            </a:r>
          </a:p>
          <a:p>
            <a:r>
              <a:rPr lang="en-US" dirty="0">
                <a:latin typeface="Berlin Sans FB" panose="020E0602020502020306" pitchFamily="34" charset="0"/>
                <a:cs typeface="Andalus" panose="02020603050405020304" pitchFamily="18" charset="-78"/>
              </a:rPr>
              <a:t>Highly developed in material culture, architecture and pottery, the Philistines were the cultural equivalent of Paris and New York during the period of the Judges and 1-2 Samuel.</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62600" y="1219200"/>
            <a:ext cx="2920845" cy="5537148"/>
          </a:xfrm>
        </p:spPr>
      </p:pic>
    </p:spTree>
    <p:extLst>
      <p:ext uri="{BB962C8B-B14F-4D97-AF65-F5344CB8AC3E}">
        <p14:creationId xmlns:p14="http://schemas.microsoft.com/office/powerpoint/2010/main" val="646723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fontScale="90000"/>
          </a:bodyPr>
          <a:lstStyle/>
          <a:p>
            <a:r>
              <a:rPr lang="en-US" dirty="0">
                <a:latin typeface="Matura MT Script Capitals" panose="03020802060602070202" pitchFamily="66" charset="0"/>
              </a:rPr>
              <a:t>Philistine Pottery</a:t>
            </a:r>
            <a:br>
              <a:rPr lang="en-US" dirty="0">
                <a:latin typeface="Matura MT Script Capitals" panose="03020802060602070202" pitchFamily="66" charset="0"/>
              </a:rPr>
            </a:br>
            <a:r>
              <a:rPr lang="en-US" sz="2000" dirty="0">
                <a:latin typeface="Berlin Sans FB" panose="020E0602020502020306" pitchFamily="34" charset="0"/>
              </a:rPr>
              <a:t>Much more developed and appealing than Israelite pottery.  The artistic designs and forms came from Mycenaean ware from the Aegean Sea region and Cyprus </a:t>
            </a:r>
            <a:br>
              <a:rPr lang="en-US" sz="2000" dirty="0">
                <a:latin typeface="Berlin Sans FB" panose="020E0602020502020306" pitchFamily="34" charset="0"/>
              </a:rPr>
            </a:br>
            <a:r>
              <a:rPr lang="en-US" sz="2000" dirty="0">
                <a:latin typeface="Berlin Sans FB" panose="020E0602020502020306" pitchFamily="34" charset="0"/>
              </a:rPr>
              <a:t>(LPDW means Late Philistine Decorated Ware or “Ashdod Ware”)</a:t>
            </a:r>
            <a:endParaRPr lang="en-US" dirty="0">
              <a:latin typeface="Matura MT Script Capitals" panose="03020802060602070202" pitchFamily="66"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872" y="4158095"/>
            <a:ext cx="38100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320" y="1828800"/>
            <a:ext cx="370522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5" y="1905000"/>
            <a:ext cx="4971415" cy="4777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359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914400"/>
          </a:xfrm>
        </p:spPr>
        <p:txBody>
          <a:bodyPr/>
          <a:lstStyle/>
          <a:p>
            <a:r>
              <a:rPr lang="en-US" dirty="0">
                <a:latin typeface="Matura MT Script Capitals" panose="03020802060602070202" pitchFamily="66" charset="0"/>
              </a:rPr>
              <a:t>The Israelites </a:t>
            </a:r>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 y="3390900"/>
            <a:ext cx="4495800" cy="3371850"/>
          </a:xfrm>
          <a:ln>
            <a:solidFill>
              <a:schemeClr val="accent1"/>
            </a:solidFill>
          </a:ln>
        </p:spPr>
      </p:pic>
      <p:sp>
        <p:nvSpPr>
          <p:cNvPr id="10" name="Content Placeholder 9"/>
          <p:cNvSpPr>
            <a:spLocks noGrp="1"/>
          </p:cNvSpPr>
          <p:nvPr>
            <p:ph sz="half" idx="2"/>
          </p:nvPr>
        </p:nvSpPr>
        <p:spPr>
          <a:xfrm>
            <a:off x="4648200" y="1066801"/>
            <a:ext cx="4419600" cy="3810000"/>
          </a:xfrm>
        </p:spPr>
        <p:txBody>
          <a:bodyPr>
            <a:normAutofit fontScale="70000" lnSpcReduction="20000"/>
          </a:bodyPr>
          <a:lstStyle/>
          <a:p>
            <a:r>
              <a:rPr lang="en-US" dirty="0">
                <a:latin typeface="Berlin Sans FB" panose="020E0602020502020306" pitchFamily="34" charset="0"/>
                <a:cs typeface="Andalus" panose="02020603050405020304" pitchFamily="18" charset="-78"/>
              </a:rPr>
              <a:t>On the other hand, the Israelite tribes were not united, but only loosely confederated</a:t>
            </a:r>
          </a:p>
          <a:p>
            <a:r>
              <a:rPr lang="en-US" dirty="0">
                <a:latin typeface="Berlin Sans FB" panose="020E0602020502020306" pitchFamily="34" charset="0"/>
                <a:cs typeface="Andalus" panose="02020603050405020304" pitchFamily="18" charset="-78"/>
              </a:rPr>
              <a:t>The Israelite material culture (architecture and pottery) were still very rustic</a:t>
            </a:r>
          </a:p>
          <a:p>
            <a:r>
              <a:rPr lang="en-US" dirty="0">
                <a:latin typeface="Berlin Sans FB" panose="020E0602020502020306" pitchFamily="34" charset="0"/>
                <a:cs typeface="Andalus" panose="02020603050405020304" pitchFamily="18" charset="-78"/>
              </a:rPr>
              <a:t>The Israelite Settlement confined to the Hill Country and foot hills</a:t>
            </a:r>
          </a:p>
          <a:p>
            <a:r>
              <a:rPr lang="en-US" dirty="0">
                <a:latin typeface="Berlin Sans FB" panose="020E0602020502020306" pitchFamily="34" charset="0"/>
                <a:cs typeface="Andalus" panose="02020603050405020304" pitchFamily="18" charset="-78"/>
              </a:rPr>
              <a:t>Biblical Ebenezer (</a:t>
            </a:r>
            <a:r>
              <a:rPr lang="en-US" dirty="0" err="1">
                <a:latin typeface="Berlin Sans FB" panose="020E0602020502020306" pitchFamily="34" charset="0"/>
                <a:cs typeface="Andalus" panose="02020603050405020304" pitchFamily="18" charset="-78"/>
              </a:rPr>
              <a:t>Izbet</a:t>
            </a:r>
            <a:r>
              <a:rPr lang="en-US" dirty="0">
                <a:latin typeface="Berlin Sans FB" panose="020E0602020502020306" pitchFamily="34" charset="0"/>
                <a:cs typeface="Andalus" panose="02020603050405020304" pitchFamily="18" charset="-78"/>
              </a:rPr>
              <a:t> </a:t>
            </a:r>
            <a:r>
              <a:rPr lang="en-US" dirty="0" err="1">
                <a:latin typeface="Berlin Sans FB" panose="020E0602020502020306" pitchFamily="34" charset="0"/>
                <a:cs typeface="Andalus" panose="02020603050405020304" pitchFamily="18" charset="-78"/>
              </a:rPr>
              <a:t>Sartah</a:t>
            </a:r>
            <a:r>
              <a:rPr lang="en-US" dirty="0">
                <a:latin typeface="Berlin Sans FB" panose="020E0602020502020306" pitchFamily="34" charset="0"/>
                <a:cs typeface="Andalus" panose="02020603050405020304" pitchFamily="18" charset="-78"/>
              </a:rPr>
              <a:t>) near </a:t>
            </a:r>
            <a:r>
              <a:rPr lang="en-US" dirty="0" err="1">
                <a:latin typeface="Berlin Sans FB" panose="020E0602020502020306" pitchFamily="34" charset="0"/>
                <a:cs typeface="Andalus" panose="02020603050405020304" pitchFamily="18" charset="-78"/>
              </a:rPr>
              <a:t>Aphek</a:t>
            </a:r>
            <a:r>
              <a:rPr lang="en-US" dirty="0">
                <a:latin typeface="Berlin Sans FB" panose="020E0602020502020306" pitchFamily="34" charset="0"/>
                <a:cs typeface="Andalus" panose="02020603050405020304" pitchFamily="18" charset="-78"/>
              </a:rPr>
              <a:t> is a good example of an Israelite village during the days of Samuel.  One of the earliest Hebrew inscriptions (from Samuel’s time, see below), was found there</a:t>
            </a:r>
          </a:p>
        </p:txBody>
      </p:sp>
      <p:pic>
        <p:nvPicPr>
          <p:cNvPr id="5122" name="Picture 2" descr="C:\Users\jeffrey.hudon\Desktop\1-s2.0-S0305440312001288-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61270"/>
            <a:ext cx="4495800" cy="21433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C:\Users\jeffrey.hudon\Desktop\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800600"/>
            <a:ext cx="3631124" cy="20105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553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latin typeface="Matura MT Script Capitals" panose="03020802060602070202" pitchFamily="66" charset="0"/>
              </a:rPr>
              <a:t>Samuel at Shiloh</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00600" y="990600"/>
            <a:ext cx="4180013" cy="2766788"/>
          </a:xfrm>
        </p:spPr>
      </p:pic>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800600" y="3962400"/>
            <a:ext cx="4209858" cy="2785522"/>
          </a:xfrm>
        </p:spPr>
      </p:pic>
      <p:pic>
        <p:nvPicPr>
          <p:cNvPr id="6147" name="Picture 3" descr="C:\Users\jeffrey.hudon\Desktop\Eli_and_Samu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16000"/>
            <a:ext cx="4305300" cy="57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97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965200"/>
          </a:xfrm>
        </p:spPr>
        <p:txBody>
          <a:bodyPr/>
          <a:lstStyle/>
          <a:p>
            <a:r>
              <a:rPr lang="en-US" dirty="0">
                <a:latin typeface="Matura MT Script Capitals" panose="03020802060602070202" pitchFamily="66" charset="0"/>
              </a:rPr>
              <a:t>The Ark Narrative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1600" y="838200"/>
            <a:ext cx="3810000" cy="3223261"/>
          </a:xfrm>
        </p:spPr>
      </p:pic>
      <p:pic>
        <p:nvPicPr>
          <p:cNvPr id="3074" name="Picture 2" descr="C:\Users\jeffrey.hudon\Desktop\ark_travel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62200"/>
            <a:ext cx="333375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effrey.hudon\Desktop\ark0.gif"/>
          <p:cNvPicPr>
            <a:picLocks noChangeAspect="1" noChangeArrowheads="1"/>
          </p:cNvPicPr>
          <p:nvPr/>
        </p:nvPicPr>
        <p:blipFill rotWithShape="1">
          <a:blip r:embed="rId4">
            <a:extLst>
              <a:ext uri="{28A0092B-C50C-407E-A947-70E740481C1C}">
                <a14:useLocalDpi xmlns:a14="http://schemas.microsoft.com/office/drawing/2010/main" val="0"/>
              </a:ext>
            </a:extLst>
          </a:blip>
          <a:srcRect l="6364"/>
          <a:stretch/>
        </p:blipFill>
        <p:spPr bwMode="auto">
          <a:xfrm>
            <a:off x="152400" y="870750"/>
            <a:ext cx="4870962" cy="43870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C:\Users\jeffrey.hudon\Desktop\1indy-idol-ark-of-the-coven-400x26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073" y="4158448"/>
            <a:ext cx="3810000" cy="2543175"/>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337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atura MT Script Capitals" panose="03020802060602070202" pitchFamily="66" charset="0"/>
              </a:rPr>
              <a:t>From Theocracy to Monarchy:  Israel’s Quest for a King</a:t>
            </a:r>
          </a:p>
        </p:txBody>
      </p:sp>
      <p:sp>
        <p:nvSpPr>
          <p:cNvPr id="3" name="Content Placeholder 2"/>
          <p:cNvSpPr>
            <a:spLocks noGrp="1"/>
          </p:cNvSpPr>
          <p:nvPr>
            <p:ph idx="1"/>
          </p:nvPr>
        </p:nvSpPr>
        <p:spPr/>
        <p:txBody>
          <a:bodyPr>
            <a:normAutofit fontScale="55000" lnSpcReduction="20000"/>
          </a:bodyPr>
          <a:lstStyle/>
          <a:p>
            <a:pPr marL="0" indent="0">
              <a:buNone/>
            </a:pPr>
            <a:r>
              <a:rPr lang="en-US" sz="4400" dirty="0">
                <a:latin typeface="Berlin Sans FB" panose="020E0602020502020306" pitchFamily="34" charset="0"/>
                <a:cs typeface="Andalus" panose="02020603050405020304" pitchFamily="18" charset="-78"/>
              </a:rPr>
              <a:t>1 Samuel 8:10-21</a:t>
            </a:r>
          </a:p>
          <a:p>
            <a:pPr marL="0" indent="0">
              <a:buNone/>
            </a:pPr>
            <a:r>
              <a:rPr lang="en-US" b="1" baseline="30000" dirty="0">
                <a:latin typeface="Berlin Sans FB" panose="020E0602020502020306" pitchFamily="34" charset="0"/>
                <a:cs typeface="Andalus" panose="02020603050405020304" pitchFamily="18" charset="-78"/>
              </a:rPr>
              <a:t>10 </a:t>
            </a:r>
            <a:r>
              <a:rPr lang="en-US" dirty="0">
                <a:latin typeface="Berlin Sans FB" panose="020E0602020502020306" pitchFamily="34" charset="0"/>
                <a:cs typeface="Andalus" panose="02020603050405020304" pitchFamily="18" charset="-78"/>
              </a:rPr>
              <a:t>Samuel told all the words of the </a:t>
            </a:r>
            <a:r>
              <a:rPr lang="en-US" cap="small" dirty="0">
                <a:latin typeface="Berlin Sans FB" panose="020E0602020502020306" pitchFamily="34" charset="0"/>
                <a:cs typeface="Andalus" panose="02020603050405020304" pitchFamily="18" charset="-78"/>
              </a:rPr>
              <a:t>Lord</a:t>
            </a:r>
            <a:r>
              <a:rPr lang="en-US" dirty="0">
                <a:latin typeface="Berlin Sans FB" panose="020E0602020502020306" pitchFamily="34" charset="0"/>
                <a:cs typeface="Andalus" panose="02020603050405020304" pitchFamily="18" charset="-78"/>
              </a:rPr>
              <a:t> to the people who were asking him for a king. </a:t>
            </a:r>
            <a:r>
              <a:rPr lang="en-US" b="1" baseline="30000" dirty="0">
                <a:latin typeface="Berlin Sans FB" panose="020E0602020502020306" pitchFamily="34" charset="0"/>
                <a:cs typeface="Andalus" panose="02020603050405020304" pitchFamily="18" charset="-78"/>
              </a:rPr>
              <a:t>11 </a:t>
            </a:r>
            <a:r>
              <a:rPr lang="en-US" dirty="0">
                <a:latin typeface="Berlin Sans FB" panose="020E0602020502020306" pitchFamily="34" charset="0"/>
                <a:cs typeface="Andalus" panose="02020603050405020304" pitchFamily="18" charset="-78"/>
              </a:rPr>
              <a:t>He said, “This is what the king who will reign over you will claim as his rights: He will take your sons and make them serve with his chariots and horses, and they will run in front of his chariots. </a:t>
            </a:r>
            <a:r>
              <a:rPr lang="en-US" b="1" baseline="30000" dirty="0">
                <a:latin typeface="Berlin Sans FB" panose="020E0602020502020306" pitchFamily="34" charset="0"/>
                <a:cs typeface="Andalus" panose="02020603050405020304" pitchFamily="18" charset="-78"/>
              </a:rPr>
              <a:t>12 </a:t>
            </a:r>
            <a:r>
              <a:rPr lang="en-US" dirty="0">
                <a:latin typeface="Berlin Sans FB" panose="020E0602020502020306" pitchFamily="34" charset="0"/>
                <a:cs typeface="Andalus" panose="02020603050405020304" pitchFamily="18" charset="-78"/>
              </a:rPr>
              <a:t>Some he will assign to be commanders of thousands and commanders of fifties, and others to plow his ground and reap his harvest, and still others to make weapons of war and equipment for his chariots. </a:t>
            </a:r>
            <a:r>
              <a:rPr lang="en-US" b="1" baseline="30000" dirty="0">
                <a:latin typeface="Berlin Sans FB" panose="020E0602020502020306" pitchFamily="34" charset="0"/>
                <a:cs typeface="Andalus" panose="02020603050405020304" pitchFamily="18" charset="-78"/>
              </a:rPr>
              <a:t>13 </a:t>
            </a:r>
            <a:r>
              <a:rPr lang="en-US" dirty="0">
                <a:latin typeface="Berlin Sans FB" panose="020E0602020502020306" pitchFamily="34" charset="0"/>
                <a:cs typeface="Andalus" panose="02020603050405020304" pitchFamily="18" charset="-78"/>
              </a:rPr>
              <a:t>He will take your daughters to be perfumers and cooks and bakers. </a:t>
            </a:r>
            <a:r>
              <a:rPr lang="en-US" b="1" baseline="30000" dirty="0">
                <a:latin typeface="Berlin Sans FB" panose="020E0602020502020306" pitchFamily="34" charset="0"/>
                <a:cs typeface="Andalus" panose="02020603050405020304" pitchFamily="18" charset="-78"/>
              </a:rPr>
              <a:t>14 </a:t>
            </a:r>
            <a:r>
              <a:rPr lang="en-US" dirty="0">
                <a:latin typeface="Berlin Sans FB" panose="020E0602020502020306" pitchFamily="34" charset="0"/>
                <a:cs typeface="Andalus" panose="02020603050405020304" pitchFamily="18" charset="-78"/>
              </a:rPr>
              <a:t>He will take the best of your fields and vineyards and olive groves and give them to his attendants. </a:t>
            </a:r>
            <a:r>
              <a:rPr lang="en-US" b="1" baseline="30000" dirty="0">
                <a:latin typeface="Berlin Sans FB" panose="020E0602020502020306" pitchFamily="34" charset="0"/>
                <a:cs typeface="Andalus" panose="02020603050405020304" pitchFamily="18" charset="-78"/>
              </a:rPr>
              <a:t>15 </a:t>
            </a:r>
            <a:r>
              <a:rPr lang="en-US" dirty="0">
                <a:latin typeface="Berlin Sans FB" panose="020E0602020502020306" pitchFamily="34" charset="0"/>
                <a:cs typeface="Andalus" panose="02020603050405020304" pitchFamily="18" charset="-78"/>
              </a:rPr>
              <a:t>He will take a tenth of your grain and of your vintage and give it to his officials and attendants. </a:t>
            </a:r>
            <a:r>
              <a:rPr lang="en-US" b="1" baseline="30000" dirty="0">
                <a:latin typeface="Berlin Sans FB" panose="020E0602020502020306" pitchFamily="34" charset="0"/>
                <a:cs typeface="Andalus" panose="02020603050405020304" pitchFamily="18" charset="-78"/>
              </a:rPr>
              <a:t>16 </a:t>
            </a:r>
            <a:r>
              <a:rPr lang="en-US" dirty="0">
                <a:latin typeface="Berlin Sans FB" panose="020E0602020502020306" pitchFamily="34" charset="0"/>
                <a:cs typeface="Andalus" panose="02020603050405020304" pitchFamily="18" charset="-78"/>
              </a:rPr>
              <a:t>Your male and female servants and the best of your cattle and donkeys he will take for his own use. </a:t>
            </a:r>
            <a:r>
              <a:rPr lang="en-US" b="1" baseline="30000" dirty="0">
                <a:latin typeface="Berlin Sans FB" panose="020E0602020502020306" pitchFamily="34" charset="0"/>
                <a:cs typeface="Andalus" panose="02020603050405020304" pitchFamily="18" charset="-78"/>
              </a:rPr>
              <a:t>17 </a:t>
            </a:r>
            <a:r>
              <a:rPr lang="en-US" dirty="0">
                <a:latin typeface="Berlin Sans FB" panose="020E0602020502020306" pitchFamily="34" charset="0"/>
                <a:cs typeface="Andalus" panose="02020603050405020304" pitchFamily="18" charset="-78"/>
              </a:rPr>
              <a:t>He will take a tenth of your flocks, and you yourselves will become his slaves. </a:t>
            </a:r>
            <a:r>
              <a:rPr lang="en-US" b="1" baseline="30000" dirty="0">
                <a:latin typeface="Berlin Sans FB" panose="020E0602020502020306" pitchFamily="34" charset="0"/>
                <a:cs typeface="Andalus" panose="02020603050405020304" pitchFamily="18" charset="-78"/>
              </a:rPr>
              <a:t>18 </a:t>
            </a:r>
            <a:r>
              <a:rPr lang="en-US" dirty="0">
                <a:latin typeface="Berlin Sans FB" panose="020E0602020502020306" pitchFamily="34" charset="0"/>
                <a:cs typeface="Andalus" panose="02020603050405020304" pitchFamily="18" charset="-78"/>
              </a:rPr>
              <a:t>When that day comes, you will cry out for relief from the king you have chosen, but the </a:t>
            </a:r>
            <a:r>
              <a:rPr lang="en-US" cap="small" dirty="0">
                <a:latin typeface="Berlin Sans FB" panose="020E0602020502020306" pitchFamily="34" charset="0"/>
                <a:cs typeface="Andalus" panose="02020603050405020304" pitchFamily="18" charset="-78"/>
              </a:rPr>
              <a:t>Lord</a:t>
            </a:r>
            <a:r>
              <a:rPr lang="en-US" dirty="0">
                <a:latin typeface="Berlin Sans FB" panose="020E0602020502020306" pitchFamily="34" charset="0"/>
                <a:cs typeface="Andalus" panose="02020603050405020304" pitchFamily="18" charset="-78"/>
              </a:rPr>
              <a:t> will not answer you in that day.”</a:t>
            </a:r>
          </a:p>
          <a:p>
            <a:pPr marL="0" indent="0">
              <a:buNone/>
            </a:pPr>
            <a:r>
              <a:rPr lang="en-US" b="1" baseline="30000" dirty="0">
                <a:latin typeface="Berlin Sans FB" panose="020E0602020502020306" pitchFamily="34" charset="0"/>
                <a:cs typeface="Andalus" panose="02020603050405020304" pitchFamily="18" charset="-78"/>
              </a:rPr>
              <a:t>19 </a:t>
            </a:r>
            <a:r>
              <a:rPr lang="en-US" dirty="0">
                <a:latin typeface="Berlin Sans FB" panose="020E0602020502020306" pitchFamily="34" charset="0"/>
                <a:cs typeface="Andalus" panose="02020603050405020304" pitchFamily="18" charset="-78"/>
              </a:rPr>
              <a:t>But the people refused to listen to Samuel. “No!” they said. “We want a king over us.</a:t>
            </a:r>
            <a:r>
              <a:rPr lang="en-US" b="1" baseline="30000" dirty="0">
                <a:latin typeface="Berlin Sans FB" panose="020E0602020502020306" pitchFamily="34" charset="0"/>
                <a:cs typeface="Andalus" panose="02020603050405020304" pitchFamily="18" charset="-78"/>
              </a:rPr>
              <a:t>20 </a:t>
            </a:r>
            <a:r>
              <a:rPr lang="en-US" dirty="0">
                <a:latin typeface="Berlin Sans FB" panose="020E0602020502020306" pitchFamily="34" charset="0"/>
                <a:cs typeface="Andalus" panose="02020603050405020304" pitchFamily="18" charset="-78"/>
              </a:rPr>
              <a:t>Then we will be like all the other nations, with a king to lead us and to go out before us and fight our battles.”</a:t>
            </a:r>
          </a:p>
          <a:p>
            <a:pPr marL="0" indent="0">
              <a:buNone/>
            </a:pPr>
            <a:r>
              <a:rPr lang="en-US" b="1" baseline="30000" dirty="0">
                <a:latin typeface="Berlin Sans FB" panose="020E0602020502020306" pitchFamily="34" charset="0"/>
                <a:cs typeface="Andalus" panose="02020603050405020304" pitchFamily="18" charset="-78"/>
              </a:rPr>
              <a:t>21 </a:t>
            </a:r>
            <a:r>
              <a:rPr lang="en-US" dirty="0">
                <a:latin typeface="Berlin Sans FB" panose="020E0602020502020306" pitchFamily="34" charset="0"/>
                <a:cs typeface="Andalus" panose="02020603050405020304" pitchFamily="18" charset="-78"/>
              </a:rPr>
              <a:t>When Samuel heard all that the people said, he repeated it before the </a:t>
            </a:r>
            <a:r>
              <a:rPr lang="en-US" cap="small" dirty="0">
                <a:latin typeface="Berlin Sans FB" panose="020E0602020502020306" pitchFamily="34" charset="0"/>
                <a:cs typeface="Andalus" panose="02020603050405020304" pitchFamily="18" charset="-78"/>
              </a:rPr>
              <a:t>Lord</a:t>
            </a:r>
            <a:r>
              <a:rPr lang="en-US" dirty="0">
                <a:latin typeface="Berlin Sans FB" panose="020E0602020502020306" pitchFamily="34" charset="0"/>
                <a:cs typeface="Andalus" panose="02020603050405020304" pitchFamily="18" charset="-78"/>
              </a:rPr>
              <a:t>. </a:t>
            </a:r>
            <a:r>
              <a:rPr lang="en-US" b="1" baseline="30000" dirty="0">
                <a:latin typeface="Berlin Sans FB" panose="020E0602020502020306" pitchFamily="34" charset="0"/>
                <a:cs typeface="Andalus" panose="02020603050405020304" pitchFamily="18" charset="-78"/>
              </a:rPr>
              <a:t>22 </a:t>
            </a:r>
            <a:r>
              <a:rPr lang="en-US" dirty="0">
                <a:latin typeface="Berlin Sans FB" panose="020E0602020502020306" pitchFamily="34" charset="0"/>
                <a:cs typeface="Andalus" panose="02020603050405020304" pitchFamily="18" charset="-78"/>
              </a:rPr>
              <a:t>The </a:t>
            </a:r>
            <a:r>
              <a:rPr lang="en-US" cap="small" dirty="0">
                <a:latin typeface="Berlin Sans FB" panose="020E0602020502020306" pitchFamily="34" charset="0"/>
                <a:cs typeface="Andalus" panose="02020603050405020304" pitchFamily="18" charset="-78"/>
              </a:rPr>
              <a:t>Lord </a:t>
            </a:r>
            <a:r>
              <a:rPr lang="en-US" dirty="0">
                <a:latin typeface="Berlin Sans FB" panose="020E0602020502020306" pitchFamily="34" charset="0"/>
                <a:cs typeface="Andalus" panose="02020603050405020304" pitchFamily="18" charset="-78"/>
              </a:rPr>
              <a:t>answered, “Listen to them and give them a king.”</a:t>
            </a:r>
          </a:p>
          <a:p>
            <a:endParaRPr lang="en-US"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576038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fontScale="90000"/>
          </a:bodyPr>
          <a:lstStyle/>
          <a:p>
            <a:r>
              <a:rPr lang="en-US" dirty="0">
                <a:latin typeface="Matura MT Script Capitals" panose="03020802060602070202" pitchFamily="66" charset="0"/>
              </a:rPr>
              <a:t>The Reign of Saul</a:t>
            </a:r>
            <a:br>
              <a:rPr lang="en-US" sz="2700" dirty="0">
                <a:latin typeface="Matura MT Script Capitals" panose="03020802060602070202" pitchFamily="66" charset="0"/>
              </a:rPr>
            </a:br>
            <a:r>
              <a:rPr lang="en-US" sz="1600" dirty="0">
                <a:latin typeface="Berlin Sans FB" panose="020E0602020502020306" pitchFamily="34" charset="0"/>
              </a:rPr>
              <a:t>Below are views of Tell el </a:t>
            </a:r>
            <a:r>
              <a:rPr lang="en-US" sz="1600" dirty="0" err="1">
                <a:latin typeface="Berlin Sans FB" panose="020E0602020502020306" pitchFamily="34" charset="0"/>
              </a:rPr>
              <a:t>Ful</a:t>
            </a:r>
            <a:r>
              <a:rPr lang="en-US" sz="1600" dirty="0">
                <a:latin typeface="Berlin Sans FB" panose="020E0602020502020306" pitchFamily="34" charset="0"/>
              </a:rPr>
              <a:t>, the site of ancient </a:t>
            </a:r>
            <a:r>
              <a:rPr lang="en-US" sz="1600" dirty="0" err="1">
                <a:latin typeface="Berlin Sans FB" panose="020E0602020502020306" pitchFamily="34" charset="0"/>
              </a:rPr>
              <a:t>Gibeah</a:t>
            </a:r>
            <a:r>
              <a:rPr lang="en-US" sz="1600" dirty="0">
                <a:latin typeface="Berlin Sans FB" panose="020E0602020502020306" pitchFamily="34" charset="0"/>
              </a:rPr>
              <a:t> of Saul, where his capital was located.  I once rented a car from a dealer at the foot of this ancient city!  The unfinished building below was to be one of King Hussein of Jordan’s palaces.  He, like Saul, enjoyed the great panoramic views from </a:t>
            </a:r>
            <a:r>
              <a:rPr lang="en-US" sz="1600" dirty="0" err="1">
                <a:latin typeface="Berlin Sans FB" panose="020E0602020502020306" pitchFamily="34" charset="0"/>
              </a:rPr>
              <a:t>Gibeah</a:t>
            </a:r>
            <a:r>
              <a:rPr lang="en-US" sz="1600" dirty="0">
                <a:latin typeface="Berlin Sans FB" panose="020E0602020502020306" pitchFamily="34" charset="0"/>
              </a:rPr>
              <a:t>.  However, the Six Day War in 1967 ended with Israel controlling this site and all of the West Bank.  The drawing below depicts what Saul’s palace looked like.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4343400"/>
            <a:ext cx="3573379" cy="2390916"/>
          </a:xfrm>
          <a:ln>
            <a:solidFill>
              <a:schemeClr val="tx2"/>
            </a:solidFill>
          </a:ln>
        </p:spPr>
      </p:pic>
      <p:pic>
        <p:nvPicPr>
          <p:cNvPr id="7170" name="Picture 2" descr="C:\Users\jeffrey.hudon\Desktop\Gibeah, Saul's palace with view s to Jerusalem, db6403302905.jpg"/>
          <p:cNvPicPr>
            <a:picLocks noChangeAspect="1" noChangeArrowheads="1"/>
          </p:cNvPicPr>
          <p:nvPr/>
        </p:nvPicPr>
        <p:blipFill rotWithShape="1">
          <a:blip r:embed="rId3">
            <a:extLst>
              <a:ext uri="{28A0092B-C50C-407E-A947-70E740481C1C}">
                <a14:useLocalDpi xmlns:a14="http://schemas.microsoft.com/office/drawing/2010/main" val="0"/>
              </a:ext>
            </a:extLst>
          </a:blip>
          <a:srcRect b="6642"/>
          <a:stretch/>
        </p:blipFill>
        <p:spPr bwMode="auto">
          <a:xfrm>
            <a:off x="5334000" y="1658066"/>
            <a:ext cx="3657600" cy="256810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7171" name="Picture 3" descr="C:\Users\jeffrey.hudon\Desktop\Gibeah-of-Saul.jpg"/>
          <p:cNvPicPr>
            <a:picLocks noChangeAspect="1" noChangeArrowheads="1"/>
          </p:cNvPicPr>
          <p:nvPr/>
        </p:nvPicPr>
        <p:blipFill rotWithShape="1">
          <a:blip r:embed="rId4">
            <a:extLst>
              <a:ext uri="{28A0092B-C50C-407E-A947-70E740481C1C}">
                <a14:useLocalDpi xmlns:a14="http://schemas.microsoft.com/office/drawing/2010/main" val="0"/>
              </a:ext>
            </a:extLst>
          </a:blip>
          <a:srcRect l="17746" t="11506" r="4754" b="11506"/>
          <a:stretch/>
        </p:blipFill>
        <p:spPr bwMode="auto">
          <a:xfrm>
            <a:off x="152399" y="1617300"/>
            <a:ext cx="5023449" cy="260886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3347" y="4343400"/>
            <a:ext cx="41529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594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14400"/>
          </a:xfrm>
        </p:spPr>
        <p:txBody>
          <a:bodyPr/>
          <a:lstStyle/>
          <a:p>
            <a:r>
              <a:rPr lang="en-US" dirty="0">
                <a:latin typeface="Matura MT Script Capitals" panose="03020802060602070202" pitchFamily="66" charset="0"/>
              </a:rPr>
              <a:t>David and Goliath</a:t>
            </a:r>
          </a:p>
        </p:txBody>
      </p:sp>
      <p:sp>
        <p:nvSpPr>
          <p:cNvPr id="6" name="Content Placeholder 5"/>
          <p:cNvSpPr>
            <a:spLocks noGrp="1"/>
          </p:cNvSpPr>
          <p:nvPr>
            <p:ph sz="half" idx="1"/>
          </p:nvPr>
        </p:nvSpPr>
        <p:spPr>
          <a:xfrm>
            <a:off x="0" y="1143000"/>
            <a:ext cx="5029200" cy="5638800"/>
          </a:xfrm>
        </p:spPr>
        <p:txBody>
          <a:bodyPr>
            <a:normAutofit fontScale="92500" lnSpcReduction="10000"/>
          </a:bodyPr>
          <a:lstStyle/>
          <a:p>
            <a:pPr marL="0" indent="0" algn="ctr">
              <a:buNone/>
            </a:pPr>
            <a:r>
              <a:rPr lang="en-US" dirty="0">
                <a:latin typeface="Berlin Sans FB" panose="020E0602020502020306" pitchFamily="34" charset="0"/>
              </a:rPr>
              <a:t>Faith Lessons from David</a:t>
            </a:r>
          </a:p>
          <a:p>
            <a:r>
              <a:rPr lang="en-US" dirty="0">
                <a:latin typeface="Berlin Sans FB" panose="020E0602020502020306" pitchFamily="34" charset="0"/>
              </a:rPr>
              <a:t>We should be more concerned abut God’s honor than about ourselves (17:26, 36, 46-47)</a:t>
            </a:r>
          </a:p>
          <a:p>
            <a:r>
              <a:rPr lang="en-US" dirty="0">
                <a:latin typeface="Berlin Sans FB" panose="020E0602020502020306" pitchFamily="34" charset="0"/>
              </a:rPr>
              <a:t>God’s past faithfulness in our lives should encourage us to take larger steps of faith (17:34-37)</a:t>
            </a:r>
          </a:p>
          <a:p>
            <a:r>
              <a:rPr lang="en-US" dirty="0">
                <a:latin typeface="Berlin Sans FB" panose="020E0602020502020306" pitchFamily="34" charset="0"/>
              </a:rPr>
              <a:t>When we face battles that look impossible, we must remember that the battle is the LORD’s.  David fought Goliath, but only as God’s instrument.  The battle was really between Goliath and the LORD (17:47).</a:t>
            </a:r>
          </a:p>
          <a:p>
            <a:endParaRPr lang="en-US" dirty="0">
              <a:latin typeface="Berlin Sans FB" panose="020E0602020502020306" pitchFamily="34" charset="0"/>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29200" y="1151268"/>
            <a:ext cx="4050792" cy="5674405"/>
          </a:xfrm>
          <a:ln>
            <a:solidFill>
              <a:schemeClr val="tx1"/>
            </a:solidFill>
          </a:ln>
        </p:spPr>
      </p:pic>
    </p:spTree>
    <p:extLst>
      <p:ext uri="{BB962C8B-B14F-4D97-AF65-F5344CB8AC3E}">
        <p14:creationId xmlns:p14="http://schemas.microsoft.com/office/powerpoint/2010/main" val="2214475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19200"/>
          </a:xfrm>
        </p:spPr>
        <p:txBody>
          <a:bodyPr>
            <a:normAutofit fontScale="90000"/>
          </a:bodyPr>
          <a:lstStyle/>
          <a:p>
            <a:r>
              <a:rPr lang="en-US" dirty="0">
                <a:latin typeface="Matura MT Script Capitals" panose="03020802060602070202" pitchFamily="66" charset="0"/>
              </a:rPr>
              <a:t>Recent books on This Momentous Historical Event by Eric Cline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6418"/>
            <a:ext cx="32385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371028"/>
            <a:ext cx="3124200" cy="4748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720" r="37811" b="5737"/>
          <a:stretch/>
        </p:blipFill>
        <p:spPr bwMode="auto">
          <a:xfrm>
            <a:off x="6858000" y="2745581"/>
            <a:ext cx="2162175" cy="383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429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latin typeface="Matura MT Script Capitals" panose="03020802060602070202" pitchFamily="66" charset="0"/>
              </a:rPr>
              <a:t>Goliath of Gath</a:t>
            </a:r>
          </a:p>
        </p:txBody>
      </p:sp>
      <p:sp>
        <p:nvSpPr>
          <p:cNvPr id="5" name="Content Placeholder 4"/>
          <p:cNvSpPr>
            <a:spLocks noGrp="1"/>
          </p:cNvSpPr>
          <p:nvPr>
            <p:ph idx="1"/>
          </p:nvPr>
        </p:nvSpPr>
        <p:spPr>
          <a:xfrm>
            <a:off x="152400" y="762000"/>
            <a:ext cx="4724400" cy="2154819"/>
          </a:xfrm>
        </p:spPr>
        <p:txBody>
          <a:bodyPr>
            <a:normAutofit fontScale="55000" lnSpcReduction="20000"/>
          </a:bodyPr>
          <a:lstStyle/>
          <a:p>
            <a:pPr marL="0" indent="0">
              <a:buNone/>
            </a:pPr>
            <a:r>
              <a:rPr lang="en-US" dirty="0">
                <a:latin typeface="Berlin Sans FB" panose="020E0602020502020306" pitchFamily="34" charset="0"/>
              </a:rPr>
              <a:t>Based upon his name, Goliath was not an ethnic Philistine, but a remnant of the giant Sons of </a:t>
            </a:r>
            <a:r>
              <a:rPr lang="en-US" dirty="0" err="1">
                <a:latin typeface="Berlin Sans FB" panose="020E0602020502020306" pitchFamily="34" charset="0"/>
              </a:rPr>
              <a:t>Anak</a:t>
            </a:r>
            <a:r>
              <a:rPr lang="en-US" dirty="0">
                <a:latin typeface="Berlin Sans FB" panose="020E0602020502020306" pitchFamily="34" charset="0"/>
              </a:rPr>
              <a:t> (Joshua 11:21).  At the city of Gath, the hometown of Goliath (below right), an inscribed potsherd (broken piece of pottery) was  found with a variant of his name (right).  The description of Goliath’s armor and weaponry fits our understanding of Greek warfare during this period</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74"/>
          <a:stretch/>
        </p:blipFill>
        <p:spPr bwMode="auto">
          <a:xfrm>
            <a:off x="5001883" y="762000"/>
            <a:ext cx="3947020" cy="2797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1014" y="3684587"/>
            <a:ext cx="4028017" cy="302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916819"/>
            <a:ext cx="4800600" cy="378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188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b="0" dirty="0">
                <a:latin typeface="Berlin Sans FB" panose="020E0602020502020306" pitchFamily="34" charset="0"/>
              </a:rPr>
              <a:t>The </a:t>
            </a:r>
            <a:r>
              <a:rPr lang="en-US" sz="3200" b="0" dirty="0" err="1">
                <a:latin typeface="Berlin Sans FB" panose="020E0602020502020306" pitchFamily="34" charset="0"/>
              </a:rPr>
              <a:t>Elah</a:t>
            </a:r>
            <a:r>
              <a:rPr lang="en-US" sz="3200" b="0" dirty="0">
                <a:latin typeface="Berlin Sans FB" panose="020E0602020502020306" pitchFamily="34" charset="0"/>
              </a:rPr>
              <a:t> Valley from </a:t>
            </a:r>
            <a:r>
              <a:rPr lang="en-US" sz="3200" b="0" dirty="0" err="1">
                <a:latin typeface="Berlin Sans FB" panose="020E0602020502020306" pitchFamily="34" charset="0"/>
              </a:rPr>
              <a:t>Azekah</a:t>
            </a:r>
            <a:endParaRPr lang="en-US" sz="3200" b="0" dirty="0">
              <a:latin typeface="Berlin Sans FB" panose="020E0602020502020306" pitchFamily="34" charset="0"/>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2400" y="101292"/>
            <a:ext cx="4996873" cy="2465124"/>
          </a:xfrm>
        </p:spPr>
      </p:pic>
      <p:sp>
        <p:nvSpPr>
          <p:cNvPr id="6" name="Text Placeholder 5"/>
          <p:cNvSpPr>
            <a:spLocks noGrp="1"/>
          </p:cNvSpPr>
          <p:nvPr>
            <p:ph type="body" sz="half" idx="2"/>
          </p:nvPr>
        </p:nvSpPr>
        <p:spPr>
          <a:xfrm>
            <a:off x="457200" y="1600200"/>
            <a:ext cx="3008313" cy="990600"/>
          </a:xfrm>
        </p:spPr>
        <p:txBody>
          <a:bodyPr>
            <a:noAutofit/>
          </a:bodyPr>
          <a:lstStyle/>
          <a:p>
            <a:pPr algn="ctr"/>
            <a:r>
              <a:rPr lang="en-US" sz="1600" dirty="0">
                <a:latin typeface="Berlin Sans FB" panose="020E0602020502020306" pitchFamily="34" charset="0"/>
              </a:rPr>
              <a:t>Looking East over the area of the confrontation between David of Israel  and Goliath of Gath</a:t>
            </a:r>
          </a:p>
        </p:txBody>
      </p:sp>
      <p:pic>
        <p:nvPicPr>
          <p:cNvPr id="1026" name="Picture 2" descr="C:\Users\jeffrey.hudon\Desktop\elah_val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74516"/>
            <a:ext cx="8788400" cy="407235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922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762000"/>
          </a:xfrm>
        </p:spPr>
        <p:txBody>
          <a:bodyPr/>
          <a:lstStyle/>
          <a:p>
            <a:r>
              <a:rPr lang="en-US" dirty="0">
                <a:latin typeface="Matura MT Script Capitals" panose="03020802060602070202" pitchFamily="66" charset="0"/>
              </a:rPr>
              <a:t>David the Renegade</a:t>
            </a:r>
            <a:r>
              <a:rPr lang="en-US" sz="1800" dirty="0">
                <a:latin typeface="Berlin Sans FB" panose="020E0602020502020306" pitchFamily="34" charset="0"/>
              </a:rPr>
              <a:t> 1 Samuel 18-27</a:t>
            </a:r>
            <a:endParaRPr lang="en-US" dirty="0">
              <a:latin typeface="Matura MT Script Capitals" panose="03020802060602070202" pitchFamily="66" charset="0"/>
            </a:endParaRPr>
          </a:p>
        </p:txBody>
      </p:sp>
      <p:sp>
        <p:nvSpPr>
          <p:cNvPr id="6" name="Content Placeholder 5"/>
          <p:cNvSpPr>
            <a:spLocks noGrp="1"/>
          </p:cNvSpPr>
          <p:nvPr>
            <p:ph sz="half" idx="1"/>
          </p:nvPr>
        </p:nvSpPr>
        <p:spPr>
          <a:xfrm>
            <a:off x="-76200" y="762000"/>
            <a:ext cx="4572000" cy="2819400"/>
          </a:xfrm>
        </p:spPr>
        <p:txBody>
          <a:bodyPr>
            <a:noAutofit/>
          </a:bodyPr>
          <a:lstStyle/>
          <a:p>
            <a:r>
              <a:rPr lang="en-US" sz="1200" dirty="0">
                <a:latin typeface="Berlin Sans FB" panose="020E0602020502020306" pitchFamily="34" charset="0"/>
              </a:rPr>
              <a:t>Saul’s Jealousy of David turns violent and David is forced to flee.  He maintains his friendship with Jonathan, Saul’s son.  David and his small band of men spend much time near </a:t>
            </a:r>
            <a:r>
              <a:rPr lang="en-US" sz="1200" dirty="0" err="1">
                <a:latin typeface="Berlin Sans FB" panose="020E0602020502020306" pitchFamily="34" charset="0"/>
              </a:rPr>
              <a:t>En</a:t>
            </a:r>
            <a:r>
              <a:rPr lang="en-US" sz="1200" dirty="0">
                <a:latin typeface="Berlin Sans FB" panose="020E0602020502020306" pitchFamily="34" charset="0"/>
              </a:rPr>
              <a:t> </a:t>
            </a:r>
            <a:r>
              <a:rPr lang="en-US" sz="1200" dirty="0" err="1">
                <a:latin typeface="Berlin Sans FB" panose="020E0602020502020306" pitchFamily="34" charset="0"/>
              </a:rPr>
              <a:t>Gedi</a:t>
            </a:r>
            <a:r>
              <a:rPr lang="en-US" sz="1200" dirty="0">
                <a:latin typeface="Berlin Sans FB" panose="020E0602020502020306" pitchFamily="34" charset="0"/>
              </a:rPr>
              <a:t> (below left) hiding in caves (right)</a:t>
            </a:r>
          </a:p>
          <a:p>
            <a:r>
              <a:rPr lang="en-US" sz="1200" dirty="0">
                <a:latin typeface="Berlin Sans FB" panose="020E0602020502020306" pitchFamily="34" charset="0"/>
              </a:rPr>
              <a:t>Saul’s Journey to the Dark Side results in the atrocity at Nob, where he murders all of the priests</a:t>
            </a:r>
          </a:p>
          <a:p>
            <a:r>
              <a:rPr lang="en-US" sz="1200" dirty="0">
                <a:latin typeface="Berlin Sans FB" panose="020E0602020502020306" pitchFamily="34" charset="0"/>
              </a:rPr>
              <a:t>David and his men protect </a:t>
            </a:r>
            <a:r>
              <a:rPr lang="en-US" sz="1200" dirty="0" err="1">
                <a:latin typeface="Berlin Sans FB" panose="020E0602020502020306" pitchFamily="34" charset="0"/>
              </a:rPr>
              <a:t>Nabal</a:t>
            </a:r>
            <a:r>
              <a:rPr lang="en-US" sz="1200" dirty="0">
                <a:latin typeface="Berlin Sans FB" panose="020E0602020502020306" pitchFamily="34" charset="0"/>
              </a:rPr>
              <a:t> and David marries Abigail </a:t>
            </a:r>
          </a:p>
          <a:p>
            <a:r>
              <a:rPr lang="en-US" sz="1200" dirty="0">
                <a:latin typeface="Berlin Sans FB" panose="020E0602020502020306" pitchFamily="34" charset="0"/>
              </a:rPr>
              <a:t>David’s vassalage to </a:t>
            </a:r>
            <a:r>
              <a:rPr lang="en-US" sz="1200" dirty="0" err="1">
                <a:latin typeface="Berlin Sans FB" panose="020E0602020502020306" pitchFamily="34" charset="0"/>
              </a:rPr>
              <a:t>Achish</a:t>
            </a:r>
            <a:r>
              <a:rPr lang="en-US" sz="1200" dirty="0">
                <a:latin typeface="Berlin Sans FB" panose="020E0602020502020306" pitchFamily="34" charset="0"/>
              </a:rPr>
              <a:t> of Gath (below right) fulfills the maxim: “the enemy of my enemy is my friend.” Yet David protects Israelite settlements instead of attacking them, settling at </a:t>
            </a:r>
            <a:r>
              <a:rPr lang="en-US" sz="1200" dirty="0" err="1">
                <a:latin typeface="Berlin Sans FB" panose="020E0602020502020306" pitchFamily="34" charset="0"/>
              </a:rPr>
              <a:t>Ziklag</a:t>
            </a:r>
            <a:r>
              <a:rPr lang="en-US" sz="1200" dirty="0">
                <a:latin typeface="Berlin Sans FB" panose="020E0602020502020306" pitchFamily="34" charset="0"/>
              </a:rPr>
              <a:t> and launching raids against Amalekite raiders</a:t>
            </a:r>
          </a:p>
          <a:p>
            <a:r>
              <a:rPr lang="en-US" sz="1200" dirty="0">
                <a:latin typeface="Berlin Sans FB" panose="020E0602020502020306" pitchFamily="34" charset="0"/>
              </a:rPr>
              <a:t>David refused participation in the battle against Saul and Israel at </a:t>
            </a:r>
            <a:r>
              <a:rPr lang="en-US" sz="1200" dirty="0" err="1">
                <a:latin typeface="Berlin Sans FB" panose="020E0602020502020306" pitchFamily="34" charset="0"/>
              </a:rPr>
              <a:t>Gilboa</a:t>
            </a:r>
            <a:r>
              <a:rPr lang="en-US" sz="1200" dirty="0">
                <a:latin typeface="Berlin Sans FB" panose="020E0602020502020306" pitchFamily="34" charset="0"/>
              </a:rPr>
              <a:t>, excusing him from any involvement in Saul’s death.</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399" y="3581400"/>
            <a:ext cx="4214687" cy="3161015"/>
          </a:xfrm>
        </p:spPr>
      </p:pic>
      <p:pic>
        <p:nvPicPr>
          <p:cNvPr id="4098" name="Picture 2" descr="C:\Users\jeffrey.hudon\Desktop\en-gedi-nahal-david-dudim-cave-tb0220056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38200"/>
            <a:ext cx="4535487" cy="339920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effrey.hudon\Desktop\gath_dsc06316.jpg"/>
          <p:cNvPicPr>
            <a:picLocks noChangeAspect="1" noChangeArrowheads="1"/>
          </p:cNvPicPr>
          <p:nvPr/>
        </p:nvPicPr>
        <p:blipFill rotWithShape="1">
          <a:blip r:embed="rId4">
            <a:extLst>
              <a:ext uri="{28A0092B-C50C-407E-A947-70E740481C1C}">
                <a14:useLocalDpi xmlns:a14="http://schemas.microsoft.com/office/drawing/2010/main" val="0"/>
              </a:ext>
            </a:extLst>
          </a:blip>
          <a:srcRect t="21515" b="8667"/>
          <a:stretch/>
        </p:blipFill>
        <p:spPr bwMode="auto">
          <a:xfrm>
            <a:off x="4449836" y="4343400"/>
            <a:ext cx="4581451" cy="2399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015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a:latin typeface="Matura MT Script Capitals" panose="03020802060602070202" pitchFamily="66" charset="0"/>
              </a:rPr>
              <a:t>The Battle at Mount </a:t>
            </a:r>
            <a:r>
              <a:rPr lang="en-US" dirty="0" err="1">
                <a:latin typeface="Matura MT Script Capitals" panose="03020802060602070202" pitchFamily="66" charset="0"/>
              </a:rPr>
              <a:t>Gilboa</a:t>
            </a:r>
            <a:br>
              <a:rPr lang="en-US" sz="1800" dirty="0">
                <a:latin typeface="Matura MT Script Capitals" panose="03020802060602070202" pitchFamily="66" charset="0"/>
              </a:rPr>
            </a:br>
            <a:r>
              <a:rPr lang="en-US" sz="1800" dirty="0">
                <a:latin typeface="Berlin Sans FB" panose="020E0602020502020306" pitchFamily="34" charset="0"/>
              </a:rPr>
              <a:t>1 Samuel 28-31</a:t>
            </a:r>
            <a:br>
              <a:rPr lang="en-US" sz="1800" dirty="0">
                <a:latin typeface="Berlin Sans FB" panose="020E0602020502020306" pitchFamily="34" charset="0"/>
              </a:rPr>
            </a:br>
            <a:r>
              <a:rPr lang="en-US" sz="3200" dirty="0">
                <a:latin typeface="Berlin Sans FB" panose="020E0602020502020306" pitchFamily="34" charset="0"/>
              </a:rPr>
              <a:t>Oh, how the mighty have fallen!</a:t>
            </a:r>
            <a:br>
              <a:rPr lang="en-US" sz="1800" dirty="0">
                <a:latin typeface="Berlin Sans FB" panose="020E0602020502020306" pitchFamily="34" charset="0"/>
              </a:rPr>
            </a:br>
            <a:endParaRPr lang="en-US" sz="1800" dirty="0">
              <a:latin typeface="Berlin Sans FB" panose="020E0602020502020306" pitchFamily="34" charset="0"/>
            </a:endParaRPr>
          </a:p>
        </p:txBody>
      </p:sp>
      <p:sp>
        <p:nvSpPr>
          <p:cNvPr id="3" name="Content Placeholder 2"/>
          <p:cNvSpPr>
            <a:spLocks noGrp="1"/>
          </p:cNvSpPr>
          <p:nvPr>
            <p:ph sz="half" idx="1"/>
          </p:nvPr>
        </p:nvSpPr>
        <p:spPr>
          <a:xfrm>
            <a:off x="25400" y="1676400"/>
            <a:ext cx="2819400" cy="4876800"/>
          </a:xfrm>
        </p:spPr>
        <p:txBody>
          <a:bodyPr>
            <a:normAutofit fontScale="70000" lnSpcReduction="20000"/>
          </a:bodyPr>
          <a:lstStyle/>
          <a:p>
            <a:pPr marL="0" indent="0" algn="ctr">
              <a:buNone/>
            </a:pPr>
            <a:r>
              <a:rPr lang="en-US" sz="3400" dirty="0">
                <a:latin typeface="Berlin Sans FB" panose="020E0602020502020306" pitchFamily="34" charset="0"/>
                <a:cs typeface="Andalus" panose="02020603050405020304" pitchFamily="18" charset="-78"/>
              </a:rPr>
              <a:t>The Death of Saul</a:t>
            </a:r>
          </a:p>
          <a:p>
            <a:r>
              <a:rPr lang="en-US" dirty="0">
                <a:latin typeface="Berlin Sans FB" panose="020E0602020502020306" pitchFamily="34" charset="0"/>
                <a:cs typeface="Andalus" panose="02020603050405020304" pitchFamily="18" charset="-78"/>
              </a:rPr>
              <a:t>Saul sought the LORD, but the LORD did not answer him.</a:t>
            </a:r>
          </a:p>
          <a:p>
            <a:r>
              <a:rPr lang="en-US" dirty="0">
                <a:latin typeface="Berlin Sans FB" panose="020E0602020502020306" pitchFamily="34" charset="0"/>
                <a:cs typeface="Andalus" panose="02020603050405020304" pitchFamily="18" charset="-78"/>
              </a:rPr>
              <a:t>Saul visited a witch at </a:t>
            </a:r>
            <a:r>
              <a:rPr lang="en-US" dirty="0" err="1">
                <a:latin typeface="Berlin Sans FB" panose="020E0602020502020306" pitchFamily="34" charset="0"/>
                <a:cs typeface="Andalus" panose="02020603050405020304" pitchFamily="18" charset="-78"/>
              </a:rPr>
              <a:t>Endor</a:t>
            </a:r>
            <a:r>
              <a:rPr lang="en-US" dirty="0">
                <a:latin typeface="Berlin Sans FB" panose="020E0602020502020306" pitchFamily="34" charset="0"/>
                <a:cs typeface="Andalus" panose="02020603050405020304" pitchFamily="18" charset="-78"/>
              </a:rPr>
              <a:t> (crossing over Philistine lines) to try to raise up Samuel.  </a:t>
            </a:r>
          </a:p>
          <a:p>
            <a:r>
              <a:rPr lang="en-US" dirty="0">
                <a:latin typeface="Berlin Sans FB" panose="020E0602020502020306" pitchFamily="34" charset="0"/>
                <a:cs typeface="Andalus" panose="02020603050405020304" pitchFamily="18" charset="-78"/>
              </a:rPr>
              <a:t>Israel was soundly defeated; Saul’s three sons were killed and Saul fell on his sword to avoid capture.</a:t>
            </a:r>
          </a:p>
          <a:p>
            <a:r>
              <a:rPr lang="en-US" dirty="0">
                <a:latin typeface="Berlin Sans FB" panose="020E0602020502020306" pitchFamily="34" charset="0"/>
                <a:cs typeface="Andalus" panose="02020603050405020304" pitchFamily="18" charset="-78"/>
              </a:rPr>
              <a:t>Saul’s body and those of his sons were hung from the walls of Beth Shan.</a:t>
            </a:r>
          </a:p>
          <a:p>
            <a:endParaRPr lang="en-US" dirty="0">
              <a:latin typeface="Berlin Sans FB" panose="020E0602020502020306" pitchFamily="34"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95600" y="1676400"/>
            <a:ext cx="6071702" cy="4551308"/>
          </a:xfrm>
          <a:ln>
            <a:solidFill>
              <a:schemeClr val="accent1"/>
            </a:solidFill>
          </a:ln>
        </p:spPr>
      </p:pic>
    </p:spTree>
    <p:extLst>
      <p:ext uri="{BB962C8B-B14F-4D97-AF65-F5344CB8AC3E}">
        <p14:creationId xmlns:p14="http://schemas.microsoft.com/office/powerpoint/2010/main" val="3496266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117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anose="03020802060602070202" pitchFamily="66" charset="0"/>
              </a:rPr>
              <a:t>Recent Study of Goliath</a:t>
            </a:r>
          </a:p>
        </p:txBody>
      </p:sp>
      <p:sp>
        <p:nvSpPr>
          <p:cNvPr id="3" name="Content Placeholder 2"/>
          <p:cNvSpPr>
            <a:spLocks noGrp="1"/>
          </p:cNvSpPr>
          <p:nvPr>
            <p:ph idx="1"/>
          </p:nvPr>
        </p:nvSpPr>
        <p:spPr>
          <a:xfrm>
            <a:off x="457200" y="1600200"/>
            <a:ext cx="3200400" cy="4525963"/>
          </a:xfrm>
        </p:spPr>
        <p:txBody>
          <a:bodyPr>
            <a:normAutofit/>
          </a:bodyPr>
          <a:lstStyle/>
          <a:p>
            <a:r>
              <a:rPr lang="en-US" dirty="0"/>
              <a:t>Reconsidering Goliath: An Iron Age I Philistine Chariot Warrior.  </a:t>
            </a:r>
            <a:r>
              <a:rPr lang="en-US" i="1" dirty="0"/>
              <a:t>BASOR</a:t>
            </a:r>
            <a:r>
              <a:rPr lang="en-US" dirty="0"/>
              <a:t> 360 (2010):  Jeffrey R. Zorn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0"/>
            <a:ext cx="1771649" cy="175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69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92162"/>
          </a:xfrm>
        </p:spPr>
        <p:txBody>
          <a:bodyPr/>
          <a:lstStyle/>
          <a:p>
            <a:pPr algn="l"/>
            <a:r>
              <a:rPr lang="en-US" dirty="0">
                <a:latin typeface="Matura MT Script Capitals" panose="03020802060602070202" pitchFamily="66" charset="0"/>
              </a:rPr>
              <a:t>  First Samuel</a:t>
            </a:r>
          </a:p>
        </p:txBody>
      </p:sp>
      <p:sp>
        <p:nvSpPr>
          <p:cNvPr id="7" name="Content Placeholder 6"/>
          <p:cNvSpPr>
            <a:spLocks noGrp="1"/>
          </p:cNvSpPr>
          <p:nvPr>
            <p:ph idx="1"/>
          </p:nvPr>
        </p:nvSpPr>
        <p:spPr>
          <a:xfrm>
            <a:off x="152400" y="1219200"/>
            <a:ext cx="8991600" cy="5562600"/>
          </a:xfrm>
        </p:spPr>
        <p:txBody>
          <a:bodyPr>
            <a:normAutofit/>
          </a:bodyPr>
          <a:lstStyle/>
          <a:p>
            <a:pPr marL="0" indent="0">
              <a:buNone/>
            </a:pPr>
            <a:r>
              <a:rPr lang="en-US" dirty="0">
                <a:latin typeface="Berlin Sans FB" panose="020E0602020502020306" pitchFamily="34" charset="0"/>
              </a:rPr>
              <a:t>Outline</a:t>
            </a:r>
          </a:p>
          <a:p>
            <a:pPr marL="571500" indent="-571500">
              <a:buAutoNum type="romanUcPeriod"/>
            </a:pPr>
            <a:r>
              <a:rPr lang="en-US" sz="2400" dirty="0">
                <a:latin typeface="Berlin Sans FB" panose="020E0602020502020306" pitchFamily="34" charset="0"/>
              </a:rPr>
              <a:t>A Period of Transition (1-15)</a:t>
            </a:r>
          </a:p>
          <a:p>
            <a:r>
              <a:rPr lang="en-US" sz="2400" dirty="0">
                <a:latin typeface="Berlin Sans FB" panose="020E0602020502020306" pitchFamily="34" charset="0"/>
              </a:rPr>
              <a:t>Samuel’s Birth and Call (1:1-3:21)</a:t>
            </a:r>
          </a:p>
          <a:p>
            <a:r>
              <a:rPr lang="en-US" sz="2400" dirty="0">
                <a:latin typeface="Berlin Sans FB" panose="020E0602020502020306" pitchFamily="34" charset="0"/>
              </a:rPr>
              <a:t>The Ark Narrative (4:1-7:17)</a:t>
            </a:r>
          </a:p>
          <a:p>
            <a:r>
              <a:rPr lang="en-US" sz="2400" dirty="0">
                <a:latin typeface="Berlin Sans FB" panose="020E0602020502020306" pitchFamily="34" charset="0"/>
              </a:rPr>
              <a:t>Saul Becomes Israel’s First King (8-12)</a:t>
            </a:r>
          </a:p>
          <a:p>
            <a:r>
              <a:rPr lang="en-US" sz="2400" dirty="0">
                <a:latin typeface="Berlin Sans FB" panose="020E0602020502020306" pitchFamily="34" charset="0"/>
              </a:rPr>
              <a:t>Saul Reveals His Heart (13-15)</a:t>
            </a:r>
          </a:p>
          <a:p>
            <a:pPr marL="571500" indent="-571500">
              <a:buAutoNum type="romanUcPeriod" startAt="2"/>
            </a:pPr>
            <a:r>
              <a:rPr lang="en-US" sz="2400" dirty="0">
                <a:latin typeface="Berlin Sans FB" panose="020E0602020502020306" pitchFamily="34" charset="0"/>
              </a:rPr>
              <a:t>David’s Rise and Saul’s Decline (16-31)</a:t>
            </a:r>
          </a:p>
          <a:p>
            <a:r>
              <a:rPr lang="en-US" sz="2400" dirty="0">
                <a:latin typeface="Berlin Sans FB" panose="020E0602020502020306" pitchFamily="34" charset="0"/>
              </a:rPr>
              <a:t>David’s Anointing and Introduction to Saul’s Court (16)</a:t>
            </a:r>
          </a:p>
          <a:p>
            <a:r>
              <a:rPr lang="en-US" sz="2400" dirty="0">
                <a:latin typeface="Berlin Sans FB" panose="020E0602020502020306" pitchFamily="34" charset="0"/>
              </a:rPr>
              <a:t>David’s Victory over Goliath (17)</a:t>
            </a:r>
          </a:p>
          <a:p>
            <a:r>
              <a:rPr lang="en-US" sz="2400" dirty="0">
                <a:latin typeface="Berlin Sans FB" panose="020E0602020502020306" pitchFamily="34" charset="0"/>
              </a:rPr>
              <a:t>David’s Struggles with Saul (18-27)</a:t>
            </a:r>
          </a:p>
          <a:p>
            <a:r>
              <a:rPr lang="en-US" sz="2400" dirty="0">
                <a:latin typeface="Berlin Sans FB" panose="020E0602020502020306" pitchFamily="34" charset="0"/>
              </a:rPr>
              <a:t>Saul’s Final Battle and Death (28-31)</a:t>
            </a:r>
          </a:p>
        </p:txBody>
      </p:sp>
      <p:pic>
        <p:nvPicPr>
          <p:cNvPr id="2050" name="Picture 2" descr="C:\Users\jeffrey.hudon\Desktop\imgfulls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15453"/>
            <a:ext cx="3124200" cy="436086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402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429000" cy="1708150"/>
          </a:xfrm>
        </p:spPr>
        <p:txBody>
          <a:bodyPr>
            <a:noAutofit/>
          </a:bodyPr>
          <a:lstStyle/>
          <a:p>
            <a:pPr algn="ctr"/>
            <a:r>
              <a:rPr lang="en-US" sz="3600" dirty="0">
                <a:latin typeface="Matura MT Script Capitals" pitchFamily="66" charset="0"/>
              </a:rPr>
              <a:t>The Samson Account:  Judges 13-16</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5800" y="96773"/>
            <a:ext cx="4495800" cy="6642545"/>
          </a:xfrm>
        </p:spPr>
      </p:pic>
      <p:sp>
        <p:nvSpPr>
          <p:cNvPr id="6" name="Text Placeholder 5"/>
          <p:cNvSpPr>
            <a:spLocks noGrp="1"/>
          </p:cNvSpPr>
          <p:nvPr>
            <p:ph type="body" sz="half" idx="2"/>
          </p:nvPr>
        </p:nvSpPr>
        <p:spPr>
          <a:xfrm>
            <a:off x="381000" y="2514600"/>
            <a:ext cx="3657600" cy="3962400"/>
          </a:xfrm>
        </p:spPr>
        <p:txBody>
          <a:bodyPr>
            <a:normAutofit lnSpcReduction="10000"/>
          </a:bodyPr>
          <a:lstStyle/>
          <a:p>
            <a:pPr algn="ctr"/>
            <a:r>
              <a:rPr lang="en-US" sz="3200" dirty="0">
                <a:latin typeface="Berlin Sans FB" panose="020E0602020502020306" pitchFamily="34" charset="0"/>
              </a:rPr>
              <a:t>… and another failed attempt by Hollywood to accurately capture a biblical account on the big screen.  This movie was released in 1949.</a:t>
            </a:r>
          </a:p>
        </p:txBody>
      </p:sp>
    </p:spTree>
    <p:extLst>
      <p:ext uri="{BB962C8B-B14F-4D97-AF65-F5344CB8AC3E}">
        <p14:creationId xmlns:p14="http://schemas.microsoft.com/office/powerpoint/2010/main" val="1165421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3276600"/>
          </a:xfrm>
        </p:spPr>
        <p:txBody>
          <a:bodyPr>
            <a:normAutofit fontScale="90000"/>
          </a:bodyPr>
          <a:lstStyle/>
          <a:p>
            <a:r>
              <a:rPr lang="en-US" sz="4000" dirty="0">
                <a:latin typeface="Matura MT Script Capitals" pitchFamily="66" charset="0"/>
              </a:rPr>
              <a:t>The Philistine Temple at Tell </a:t>
            </a:r>
            <a:r>
              <a:rPr lang="en-US" sz="4000" dirty="0" err="1">
                <a:latin typeface="Matura MT Script Capitals" pitchFamily="66" charset="0"/>
              </a:rPr>
              <a:t>Qasile</a:t>
            </a:r>
            <a:r>
              <a:rPr lang="en-US" sz="4000" dirty="0">
                <a:latin typeface="Matura MT Script Capitals" pitchFamily="66" charset="0"/>
              </a:rPr>
              <a:t>  </a:t>
            </a:r>
            <a:br>
              <a:rPr lang="en-US" sz="4000" dirty="0">
                <a:latin typeface="Matura MT Script Capitals" pitchFamily="66" charset="0"/>
              </a:rPr>
            </a:br>
            <a:r>
              <a:rPr lang="en-US" sz="2200" dirty="0">
                <a:latin typeface="Berlin Sans FB" panose="020E0602020502020306" pitchFamily="34" charset="0"/>
              </a:rPr>
              <a:t>New Light on Samson’s Death (Judges 16:23-30)</a:t>
            </a:r>
            <a:br>
              <a:rPr lang="en-US" sz="2200" dirty="0">
                <a:latin typeface="Berlin Sans FB" panose="020E0602020502020306" pitchFamily="34" charset="0"/>
              </a:rPr>
            </a:br>
            <a:r>
              <a:rPr lang="en-US" sz="2200" dirty="0">
                <a:latin typeface="Berlin Sans FB" panose="020E0602020502020306" pitchFamily="34" charset="0"/>
              </a:rPr>
              <a:t>When Israeli archaeologists excavated a Philistine provincial town, Tell </a:t>
            </a:r>
            <a:r>
              <a:rPr lang="en-US" sz="2200" dirty="0" err="1">
                <a:latin typeface="Berlin Sans FB" panose="020E0602020502020306" pitchFamily="34" charset="0"/>
              </a:rPr>
              <a:t>Qasile</a:t>
            </a:r>
            <a:r>
              <a:rPr lang="en-US" sz="2200" dirty="0">
                <a:latin typeface="Berlin Sans FB" panose="020E0602020502020306" pitchFamily="34" charset="0"/>
              </a:rPr>
              <a:t>, located in the suburbs of Tel-Aviv, they uncovered the first known Philistine temple.  Amazingly, the entire roof of this temple was supported by two central pillars (below right), just like the much larger but similarly constructed Philistine temple of Dagan in Gaza, where the Philistines made Sampson stand between the pillars while mocking him and his God.  Sampson prayed and pushed against both pillars, collapsing the entire roof upon himself, the Philistine Lords and a huge audience.</a:t>
            </a:r>
          </a:p>
        </p:txBody>
      </p:sp>
      <p:pic>
        <p:nvPicPr>
          <p:cNvPr id="7" name="Content Placeholder 6"/>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2725"/>
          <a:stretch/>
        </p:blipFill>
        <p:spPr>
          <a:xfrm>
            <a:off x="32197" y="3352800"/>
            <a:ext cx="4427621" cy="3409682"/>
          </a:xfrm>
        </p:spPr>
      </p:pic>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309"/>
          <a:stretch/>
        </p:blipFill>
        <p:spPr>
          <a:xfrm>
            <a:off x="4593206" y="3505200"/>
            <a:ext cx="4522890" cy="2819400"/>
          </a:xfrm>
        </p:spPr>
      </p:pic>
    </p:spTree>
    <p:extLst>
      <p:ext uri="{BB962C8B-B14F-4D97-AF65-F5344CB8AC3E}">
        <p14:creationId xmlns:p14="http://schemas.microsoft.com/office/powerpoint/2010/main" val="308598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219200"/>
          </a:xfrm>
        </p:spPr>
        <p:txBody>
          <a:bodyPr>
            <a:normAutofit fontScale="90000"/>
          </a:bodyPr>
          <a:lstStyle/>
          <a:p>
            <a:r>
              <a:rPr lang="en-US" dirty="0">
                <a:latin typeface="Berlin Sans FB" panose="020E0602020502020306" pitchFamily="34" charset="0"/>
              </a:rPr>
              <a:t>Rameses III and the Land/Sea Battle against the Sea Peoples</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502498"/>
            <a:ext cx="4876800" cy="321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199" y="3618149"/>
            <a:ext cx="3983181" cy="2987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1252886"/>
            <a:ext cx="5534025" cy="219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5025" y="1273648"/>
            <a:ext cx="297180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809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latin typeface="Berlin Sans FB" panose="020E0602020502020306" pitchFamily="34" charset="0"/>
              </a:rPr>
              <a:t>An Epic Battle:  1177 B.C.</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1021220"/>
            <a:ext cx="4329113"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55603"/>
            <a:ext cx="3429002" cy="234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3581400"/>
            <a:ext cx="4399189"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791" y="1004190"/>
            <a:ext cx="4329113" cy="234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38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anose="03020802060602070202" pitchFamily="66" charset="0"/>
              </a:rPr>
              <a:t>The Philistines</a:t>
            </a:r>
          </a:p>
        </p:txBody>
      </p:sp>
      <p:sp>
        <p:nvSpPr>
          <p:cNvPr id="6" name="Text Placeholder 5"/>
          <p:cNvSpPr>
            <a:spLocks noGrp="1"/>
          </p:cNvSpPr>
          <p:nvPr>
            <p:ph type="body" idx="1"/>
          </p:nvPr>
        </p:nvSpPr>
        <p:spPr>
          <a:xfrm>
            <a:off x="0" y="762000"/>
            <a:ext cx="3657600" cy="762000"/>
          </a:xfrm>
        </p:spPr>
        <p:txBody>
          <a:bodyPr>
            <a:noAutofit/>
          </a:bodyPr>
          <a:lstStyle/>
          <a:p>
            <a:pPr algn="ctr">
              <a:spcBef>
                <a:spcPts val="0"/>
              </a:spcBef>
            </a:pPr>
            <a:r>
              <a:rPr lang="en-US" b="0" dirty="0">
                <a:latin typeface="Berlin Sans FB" panose="020E0602020502020306" pitchFamily="34" charset="0"/>
              </a:rPr>
              <a:t>Map of Philistine Cities</a:t>
            </a:r>
          </a:p>
          <a:p>
            <a:pPr algn="ctr">
              <a:spcBef>
                <a:spcPts val="0"/>
              </a:spcBef>
            </a:pPr>
            <a:r>
              <a:rPr lang="en-US" b="0" dirty="0">
                <a:latin typeface="Berlin Sans FB" panose="020E0602020502020306" pitchFamily="34" charset="0"/>
              </a:rPr>
              <a:t> and Conquests</a:t>
            </a:r>
          </a:p>
        </p:txBody>
      </p:sp>
      <p:pic>
        <p:nvPicPr>
          <p:cNvPr id="4" name="Content Placeholder 3"/>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347" t="6902" r="1849" b="764"/>
          <a:stretch/>
        </p:blipFill>
        <p:spPr>
          <a:xfrm>
            <a:off x="76200" y="1600200"/>
            <a:ext cx="3733800" cy="4851487"/>
          </a:xfrm>
          <a:ln>
            <a:solidFill>
              <a:schemeClr val="tx1"/>
            </a:solidFill>
          </a:ln>
        </p:spPr>
      </p:pic>
      <p:sp>
        <p:nvSpPr>
          <p:cNvPr id="7" name="Text Placeholder 6"/>
          <p:cNvSpPr>
            <a:spLocks noGrp="1"/>
          </p:cNvSpPr>
          <p:nvPr>
            <p:ph type="body" sz="quarter" idx="3"/>
          </p:nvPr>
        </p:nvSpPr>
        <p:spPr>
          <a:xfrm>
            <a:off x="4038600" y="762001"/>
            <a:ext cx="4952999" cy="533400"/>
          </a:xfrm>
        </p:spPr>
        <p:txBody>
          <a:bodyPr>
            <a:noAutofit/>
          </a:bodyPr>
          <a:lstStyle/>
          <a:p>
            <a:pPr algn="ctr">
              <a:lnSpc>
                <a:spcPct val="120000"/>
              </a:lnSpc>
              <a:spcBef>
                <a:spcPts val="0"/>
              </a:spcBef>
            </a:pPr>
            <a:r>
              <a:rPr lang="en-US" b="0" dirty="0">
                <a:latin typeface="Berlin Sans FB" panose="020E0602020502020306" pitchFamily="34" charset="0"/>
              </a:rPr>
              <a:t>The Philistine Market at Ashkelon</a:t>
            </a:r>
          </a:p>
        </p:txBody>
      </p:sp>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962400" y="1371600"/>
            <a:ext cx="5110554" cy="3279272"/>
          </a:xfrm>
          <a:ln>
            <a:solidFill>
              <a:schemeClr val="tx1"/>
            </a:solidFill>
          </a:ln>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778901"/>
            <a:ext cx="2392926" cy="196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381" y="4778901"/>
            <a:ext cx="2670943" cy="196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269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dirty="0">
                <a:latin typeface="Matura MT Script Capitals" panose="03020802060602070202" pitchFamily="66" charset="0"/>
              </a:rPr>
              <a:t>The Archaeology of the Philistines</a:t>
            </a:r>
          </a:p>
        </p:txBody>
      </p:sp>
      <p:sp>
        <p:nvSpPr>
          <p:cNvPr id="3" name="Content Placeholder 2"/>
          <p:cNvSpPr>
            <a:spLocks noGrp="1"/>
          </p:cNvSpPr>
          <p:nvPr>
            <p:ph idx="1"/>
          </p:nvPr>
        </p:nvSpPr>
        <p:spPr>
          <a:xfrm>
            <a:off x="76200" y="914400"/>
            <a:ext cx="4419600" cy="5808812"/>
          </a:xfrm>
        </p:spPr>
        <p:txBody>
          <a:bodyPr>
            <a:normAutofit fontScale="92500" lnSpcReduction="10000"/>
          </a:bodyPr>
          <a:lstStyle/>
          <a:p>
            <a:pPr marL="0" indent="0">
              <a:buNone/>
            </a:pPr>
            <a:r>
              <a:rPr lang="en-US" dirty="0">
                <a:latin typeface="Berlin Sans FB" panose="020E0602020502020306" pitchFamily="34" charset="0"/>
              </a:rPr>
              <a:t>All along the coast of Syria and Canaan, cities were destroyed and then rebuilt and inhabited by a different culture clearly of Aegean origin in the early 13</a:t>
            </a:r>
            <a:r>
              <a:rPr lang="en-US" baseline="30000" dirty="0">
                <a:latin typeface="Berlin Sans FB" panose="020E0602020502020306" pitchFamily="34" charset="0"/>
              </a:rPr>
              <a:t>th</a:t>
            </a:r>
            <a:r>
              <a:rPr lang="en-US" dirty="0">
                <a:latin typeface="Berlin Sans FB" panose="020E0602020502020306" pitchFamily="34" charset="0"/>
              </a:rPr>
              <a:t> century BC.  The lone exception is the site of Tel </a:t>
            </a:r>
            <a:r>
              <a:rPr lang="en-US" dirty="0" err="1">
                <a:latin typeface="Berlin Sans FB" panose="020E0602020502020306" pitchFamily="34" charset="0"/>
              </a:rPr>
              <a:t>Qasile</a:t>
            </a:r>
            <a:r>
              <a:rPr lang="en-US" dirty="0">
                <a:latin typeface="Berlin Sans FB" panose="020E0602020502020306" pitchFamily="34" charset="0"/>
              </a:rPr>
              <a:t> (ancient name unknown) near Tel Aviv on the </a:t>
            </a:r>
            <a:r>
              <a:rPr lang="en-US" dirty="0" err="1">
                <a:latin typeface="Berlin Sans FB" panose="020E0602020502020306" pitchFamily="34" charset="0"/>
              </a:rPr>
              <a:t>Yarkon</a:t>
            </a:r>
            <a:r>
              <a:rPr lang="en-US" dirty="0">
                <a:latin typeface="Berlin Sans FB" panose="020E0602020502020306" pitchFamily="34" charset="0"/>
              </a:rPr>
              <a:t> River, which was founded as a Philistine site.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28725"/>
            <a:ext cx="4371975"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906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9525"/>
            <a:ext cx="9144000" cy="828675"/>
          </a:xfrm>
        </p:spPr>
        <p:txBody>
          <a:bodyPr/>
          <a:lstStyle/>
          <a:p>
            <a:r>
              <a:rPr lang="en-US" dirty="0">
                <a:latin typeface="Matura MT Script Capitals" panose="03020802060602070202" pitchFamily="66" charset="0"/>
              </a:rPr>
              <a:t>The Philistine </a:t>
            </a:r>
            <a:r>
              <a:rPr lang="en-US" dirty="0" err="1">
                <a:latin typeface="Matura MT Script Capitals" panose="03020802060602070202" pitchFamily="66" charset="0"/>
              </a:rPr>
              <a:t>Pentopolis</a:t>
            </a:r>
            <a:r>
              <a:rPr lang="en-US" dirty="0">
                <a:latin typeface="Matura MT Script Capitals" panose="03020802060602070202" pitchFamily="66" charset="0"/>
              </a:rPr>
              <a:t>:  </a:t>
            </a:r>
            <a:r>
              <a:rPr lang="en-US" dirty="0" err="1">
                <a:latin typeface="Matura MT Script Capitals" panose="03020802060602070202" pitchFamily="66" charset="0"/>
              </a:rPr>
              <a:t>Ekron</a:t>
            </a:r>
            <a:endParaRPr lang="en-US" dirty="0">
              <a:latin typeface="Matura MT Script Capitals" panose="03020802060602070202" pitchFamily="66" charset="0"/>
            </a:endParaRPr>
          </a:p>
        </p:txBody>
      </p:sp>
      <p:sp>
        <p:nvSpPr>
          <p:cNvPr id="8" name="Content Placeholder 7"/>
          <p:cNvSpPr>
            <a:spLocks noGrp="1"/>
          </p:cNvSpPr>
          <p:nvPr>
            <p:ph idx="1"/>
          </p:nvPr>
        </p:nvSpPr>
        <p:spPr>
          <a:xfrm>
            <a:off x="152400" y="838200"/>
            <a:ext cx="4114800" cy="3082953"/>
          </a:xfrm>
        </p:spPr>
        <p:txBody>
          <a:bodyPr>
            <a:normAutofit/>
          </a:bodyPr>
          <a:lstStyle/>
          <a:p>
            <a:pPr marL="0" indent="0">
              <a:buNone/>
            </a:pPr>
            <a:r>
              <a:rPr lang="en-US" sz="1600" b="1" u="sng" dirty="0" err="1">
                <a:latin typeface="Berlin Sans FB" panose="020E0602020502020306" pitchFamily="34" charset="0"/>
              </a:rPr>
              <a:t>Ekron</a:t>
            </a:r>
            <a:r>
              <a:rPr lang="en-US" sz="1600" dirty="0">
                <a:latin typeface="Berlin Sans FB" panose="020E0602020502020306" pitchFamily="34" charset="0"/>
              </a:rPr>
              <a:t>:  Subservient to Gath and Ashdod, </a:t>
            </a:r>
            <a:r>
              <a:rPr lang="en-US" sz="1600" dirty="0" err="1">
                <a:latin typeface="Berlin Sans FB" panose="020E0602020502020306" pitchFamily="34" charset="0"/>
              </a:rPr>
              <a:t>Ekron</a:t>
            </a:r>
            <a:r>
              <a:rPr lang="en-US" sz="1600" dirty="0">
                <a:latin typeface="Berlin Sans FB" panose="020E0602020502020306" pitchFamily="34" charset="0"/>
              </a:rPr>
              <a:t> expanded to a large 50 acre industrial city during the seventh century BC and processed more olive oil than anywhere else during that time.  A dedicatory inscription for the temple to the left was found at the site (below) it mentions </a:t>
            </a:r>
            <a:r>
              <a:rPr lang="en-US" sz="1600" dirty="0" err="1">
                <a:latin typeface="Berlin Sans FB" panose="020E0602020502020306" pitchFamily="34" charset="0"/>
              </a:rPr>
              <a:t>Ekron</a:t>
            </a:r>
            <a:r>
              <a:rPr lang="en-US" sz="1600" dirty="0">
                <a:latin typeface="Berlin Sans FB" panose="020E0602020502020306" pitchFamily="34" charset="0"/>
              </a:rPr>
              <a:t>, thus confirming the identification of the site, as well as five of its rulers, including </a:t>
            </a:r>
            <a:r>
              <a:rPr lang="en-US" sz="1600" dirty="0" err="1">
                <a:latin typeface="Berlin Sans FB" panose="020E0602020502020306" pitchFamily="34" charset="0"/>
              </a:rPr>
              <a:t>Ikausu</a:t>
            </a:r>
            <a:r>
              <a:rPr lang="en-US" sz="1600" dirty="0">
                <a:latin typeface="Berlin Sans FB" panose="020E0602020502020306" pitchFamily="34" charset="0"/>
              </a:rPr>
              <a:t> (</a:t>
            </a:r>
            <a:r>
              <a:rPr lang="en-US" sz="1600" dirty="0" err="1">
                <a:latin typeface="Berlin Sans FB" panose="020E0602020502020306" pitchFamily="34" charset="0"/>
              </a:rPr>
              <a:t>Achish</a:t>
            </a:r>
            <a:r>
              <a:rPr lang="en-US" sz="1600" dirty="0">
                <a:latin typeface="Berlin Sans FB" panose="020E0602020502020306" pitchFamily="34" charset="0"/>
              </a:rPr>
              <a:t>), son of </a:t>
            </a:r>
            <a:r>
              <a:rPr lang="en-US" sz="1600" dirty="0" err="1">
                <a:latin typeface="Berlin Sans FB" panose="020E0602020502020306" pitchFamily="34" charset="0"/>
              </a:rPr>
              <a:t>Padi</a:t>
            </a:r>
            <a:r>
              <a:rPr lang="en-US" sz="1600" dirty="0">
                <a:latin typeface="Berlin Sans FB" panose="020E0602020502020306" pitchFamily="34" charset="0"/>
              </a:rPr>
              <a:t>, who built the sanctuary. </a:t>
            </a:r>
            <a:r>
              <a:rPr lang="en-US" sz="1600" dirty="0" err="1">
                <a:latin typeface="Berlin Sans FB" panose="020E0602020502020306" pitchFamily="34" charset="0"/>
              </a:rPr>
              <a:t>Padi</a:t>
            </a:r>
            <a:r>
              <a:rPr lang="en-US" sz="1600" dirty="0">
                <a:latin typeface="Berlin Sans FB" panose="020E0602020502020306" pitchFamily="34" charset="0"/>
              </a:rPr>
              <a:t> and </a:t>
            </a:r>
            <a:r>
              <a:rPr lang="en-US" sz="1600" dirty="0" err="1">
                <a:latin typeface="Berlin Sans FB" panose="020E0602020502020306" pitchFamily="34" charset="0"/>
              </a:rPr>
              <a:t>Ikausu</a:t>
            </a:r>
            <a:r>
              <a:rPr lang="en-US" sz="1600" dirty="0">
                <a:latin typeface="Berlin Sans FB" panose="020E0602020502020306" pitchFamily="34" charset="0"/>
              </a:rPr>
              <a:t> are known as kings of </a:t>
            </a:r>
            <a:r>
              <a:rPr lang="en-US" sz="1600" dirty="0" err="1">
                <a:latin typeface="Berlin Sans FB" panose="020E0602020502020306" pitchFamily="34" charset="0"/>
              </a:rPr>
              <a:t>Ekron</a:t>
            </a:r>
            <a:r>
              <a:rPr lang="en-US" sz="1600" dirty="0">
                <a:latin typeface="Berlin Sans FB" panose="020E0602020502020306" pitchFamily="34" charset="0"/>
              </a:rPr>
              <a:t> from the 7th-century Neo-Assyrian Royal Annals</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8" t="2296"/>
          <a:stretch/>
        </p:blipFill>
        <p:spPr bwMode="auto">
          <a:xfrm>
            <a:off x="4414200" y="838200"/>
            <a:ext cx="4572700" cy="3082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75" y="4114800"/>
            <a:ext cx="2152650" cy="258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320" y="4038600"/>
            <a:ext cx="3785230" cy="256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83" y="4038600"/>
            <a:ext cx="2464001" cy="258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269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0"/>
            <a:ext cx="9163050" cy="914400"/>
          </a:xfrm>
        </p:spPr>
        <p:txBody>
          <a:bodyPr>
            <a:normAutofit/>
          </a:bodyPr>
          <a:lstStyle/>
          <a:p>
            <a:r>
              <a:rPr lang="en-US" dirty="0">
                <a:latin typeface="Matura MT Script Capitals" panose="03020802060602070202" pitchFamily="66" charset="0"/>
              </a:rPr>
              <a:t>The Philistine </a:t>
            </a:r>
            <a:r>
              <a:rPr lang="en-US" dirty="0" err="1">
                <a:latin typeface="Matura MT Script Capitals" panose="03020802060602070202" pitchFamily="66" charset="0"/>
              </a:rPr>
              <a:t>Pentopolis</a:t>
            </a:r>
            <a:r>
              <a:rPr lang="en-US" dirty="0">
                <a:latin typeface="Matura MT Script Capitals" panose="03020802060602070202" pitchFamily="66" charset="0"/>
              </a:rPr>
              <a:t>:  Gath</a:t>
            </a:r>
            <a:endParaRPr lang="en-US" dirty="0"/>
          </a:p>
        </p:txBody>
      </p:sp>
      <p:sp>
        <p:nvSpPr>
          <p:cNvPr id="3" name="Content Placeholder 2"/>
          <p:cNvSpPr>
            <a:spLocks noGrp="1"/>
          </p:cNvSpPr>
          <p:nvPr>
            <p:ph idx="1"/>
          </p:nvPr>
        </p:nvSpPr>
        <p:spPr>
          <a:xfrm>
            <a:off x="152400" y="838200"/>
            <a:ext cx="4267200" cy="3048000"/>
          </a:xfrm>
        </p:spPr>
        <p:txBody>
          <a:bodyPr>
            <a:normAutofit fontScale="70000" lnSpcReduction="20000"/>
          </a:bodyPr>
          <a:lstStyle/>
          <a:p>
            <a:pPr marL="0" indent="0">
              <a:buNone/>
            </a:pPr>
            <a:r>
              <a:rPr lang="en-US" b="1" u="sng" dirty="0">
                <a:latin typeface="Berlin Sans FB" panose="020E0602020502020306" pitchFamily="34" charset="0"/>
              </a:rPr>
              <a:t>Gath</a:t>
            </a:r>
            <a:r>
              <a:rPr lang="en-US" dirty="0">
                <a:latin typeface="Berlin Sans FB" panose="020E0602020502020306" pitchFamily="34" charset="0"/>
              </a:rPr>
              <a:t>:  Is identified with Tell </a:t>
            </a:r>
            <a:r>
              <a:rPr lang="en-US" dirty="0" err="1">
                <a:latin typeface="Berlin Sans FB" panose="020E0602020502020306" pitchFamily="34" charset="0"/>
              </a:rPr>
              <a:t>es</a:t>
            </a:r>
            <a:r>
              <a:rPr lang="en-US" dirty="0">
                <a:latin typeface="Berlin Sans FB" panose="020E0602020502020306" pitchFamily="34" charset="0"/>
              </a:rPr>
              <a:t>-Safi and is currently under excavation.  Gath reached its peak in the ninth century BC and covered 90 acres, the largest city in the Levant at that time.  The hometown of Goliath, Gath was destroyed by </a:t>
            </a:r>
            <a:r>
              <a:rPr lang="en-US" dirty="0" err="1">
                <a:latin typeface="Berlin Sans FB" panose="020E0602020502020306" pitchFamily="34" charset="0"/>
              </a:rPr>
              <a:t>Hazael</a:t>
            </a:r>
            <a:r>
              <a:rPr lang="en-US" dirty="0">
                <a:latin typeface="Berlin Sans FB" panose="020E0602020502020306" pitchFamily="34" charset="0"/>
              </a:rPr>
              <a:t> of Aram-Damascus a the end of the ninth century and again by Sennacherib of Assyria 100 years later.</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5667"/>
          <a:stretch/>
        </p:blipFill>
        <p:spPr bwMode="auto">
          <a:xfrm>
            <a:off x="4419600" y="4972050"/>
            <a:ext cx="4636550" cy="177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675" y="2362200"/>
            <a:ext cx="16891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13"/>
          <a:stretch/>
        </p:blipFill>
        <p:spPr bwMode="auto">
          <a:xfrm>
            <a:off x="4596116" y="823083"/>
            <a:ext cx="2073917" cy="143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2605"/>
          <a:stretch/>
        </p:blipFill>
        <p:spPr bwMode="auto">
          <a:xfrm>
            <a:off x="4467224" y="2362200"/>
            <a:ext cx="2424421"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962399"/>
            <a:ext cx="4192913" cy="278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67"/>
          <a:stretch/>
        </p:blipFill>
        <p:spPr bwMode="auto">
          <a:xfrm>
            <a:off x="6961495" y="823083"/>
            <a:ext cx="1947555" cy="139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9815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dirty="0">
                <a:latin typeface="Matura MT Script Capitals" panose="03020802060602070202" pitchFamily="66" charset="0"/>
              </a:rPr>
              <a:t>The Philistine </a:t>
            </a:r>
            <a:r>
              <a:rPr lang="en-US" dirty="0" err="1">
                <a:latin typeface="Matura MT Script Capitals" panose="03020802060602070202" pitchFamily="66" charset="0"/>
              </a:rPr>
              <a:t>Pentopolis</a:t>
            </a:r>
            <a:r>
              <a:rPr lang="en-US" dirty="0">
                <a:latin typeface="Matura MT Script Capitals" panose="03020802060602070202" pitchFamily="66" charset="0"/>
              </a:rPr>
              <a:t>:  Ashdod</a:t>
            </a:r>
            <a:endParaRPr lang="en-US" dirty="0"/>
          </a:p>
        </p:txBody>
      </p:sp>
      <p:sp>
        <p:nvSpPr>
          <p:cNvPr id="3" name="Content Placeholder 2"/>
          <p:cNvSpPr>
            <a:spLocks noGrp="1"/>
          </p:cNvSpPr>
          <p:nvPr>
            <p:ph idx="1"/>
          </p:nvPr>
        </p:nvSpPr>
        <p:spPr>
          <a:xfrm>
            <a:off x="76200" y="786502"/>
            <a:ext cx="4724400" cy="3058854"/>
          </a:xfrm>
        </p:spPr>
        <p:txBody>
          <a:bodyPr>
            <a:normAutofit fontScale="55000" lnSpcReduction="20000"/>
          </a:bodyPr>
          <a:lstStyle/>
          <a:p>
            <a:pPr marL="0" indent="0">
              <a:lnSpc>
                <a:spcPct val="120000"/>
              </a:lnSpc>
              <a:spcBef>
                <a:spcPts val="0"/>
              </a:spcBef>
              <a:buNone/>
            </a:pPr>
            <a:r>
              <a:rPr lang="en-US" b="1" u="sng" dirty="0">
                <a:latin typeface="Berlin Sans FB" panose="020E0602020502020306" pitchFamily="34" charset="0"/>
              </a:rPr>
              <a:t>Ashdod</a:t>
            </a:r>
            <a:r>
              <a:rPr lang="en-US" dirty="0">
                <a:latin typeface="Berlin Sans FB" panose="020E0602020502020306" pitchFamily="34" charset="0"/>
              </a:rPr>
              <a:t>:  Tel Ashdod is located  7 km from the coastline of the Mediterranean and had two port cities.  Excavated by Moshe Dothan from 1962-1972, it boasted several spectacular discoveries relating to the Philistines, Israelites and Assyrians, including a massive gateway, Ashdod ware pottery, a unique figurine “</a:t>
            </a:r>
            <a:r>
              <a:rPr lang="en-US" dirty="0" err="1">
                <a:latin typeface="Berlin Sans FB" panose="020E0602020502020306" pitchFamily="34" charset="0"/>
              </a:rPr>
              <a:t>Ashdoda</a:t>
            </a:r>
            <a:r>
              <a:rPr lang="en-US" dirty="0">
                <a:latin typeface="Berlin Sans FB" panose="020E0602020502020306" pitchFamily="34" charset="0"/>
              </a:rPr>
              <a:t>” (below) and a huge Assyrian administrative center at the base of the site.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1" y="3845355"/>
            <a:ext cx="2419350" cy="287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924946"/>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924946"/>
            <a:ext cx="22479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838199"/>
            <a:ext cx="294322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786501"/>
            <a:ext cx="1050824" cy="303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576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1921</Words>
  <Application>Microsoft Office PowerPoint</Application>
  <PresentationFormat>On-screen Show (4:3)</PresentationFormat>
  <Paragraphs>81</Paragraphs>
  <Slides>28</Slides>
  <Notes>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28</vt:i4>
      </vt:variant>
    </vt:vector>
  </HeadingPairs>
  <TitlesOfParts>
    <vt:vector size="40" baseType="lpstr">
      <vt:lpstr>Andalus</vt:lpstr>
      <vt:lpstr>Arial</vt:lpstr>
      <vt:lpstr>Berlin Sans FB</vt:lpstr>
      <vt:lpstr>Calibri</vt:lpstr>
      <vt:lpstr>Matura MT Script Capitals</vt:lpstr>
      <vt:lpstr>Office Theme</vt:lpstr>
      <vt:lpstr>1_Office Theme</vt:lpstr>
      <vt:lpstr>2_Office Theme</vt:lpstr>
      <vt:lpstr>3_Office Theme</vt:lpstr>
      <vt:lpstr>4_Office Theme</vt:lpstr>
      <vt:lpstr>5_Office Theme</vt:lpstr>
      <vt:lpstr>6_Office Theme</vt:lpstr>
      <vt:lpstr>The Sea Peoples</vt:lpstr>
      <vt:lpstr>Recent books on This Momentous Historical Event by Eric Cline</vt:lpstr>
      <vt:lpstr>Rameses III and the Land/Sea Battle against the Sea Peoples</vt:lpstr>
      <vt:lpstr>An Epic Battle:  1177 B.C.</vt:lpstr>
      <vt:lpstr>The Philistines</vt:lpstr>
      <vt:lpstr>The Archaeology of the Philistines</vt:lpstr>
      <vt:lpstr>The Philistine Pentopolis:  Ekron</vt:lpstr>
      <vt:lpstr>The Philistine Pentopolis:  Gath</vt:lpstr>
      <vt:lpstr>The Philistine Pentopolis:  Ashdod</vt:lpstr>
      <vt:lpstr>The Philistine Pentopolis:  Ashkelon</vt:lpstr>
      <vt:lpstr>The Philistine Pentopolis:  Gaza</vt:lpstr>
      <vt:lpstr>The Philistines as Israel’s Adversary</vt:lpstr>
      <vt:lpstr>Philistine Pottery Much more developed and appealing than Israelite pottery.  The artistic designs and forms came from Mycenaean ware from the Aegean Sea region and Cyprus  (LPDW means Late Philistine Decorated Ware or “Ashdod Ware”)</vt:lpstr>
      <vt:lpstr>The Israelites </vt:lpstr>
      <vt:lpstr>Samuel at Shiloh</vt:lpstr>
      <vt:lpstr>The Ark Narrative</vt:lpstr>
      <vt:lpstr>From Theocracy to Monarchy:  Israel’s Quest for a King</vt:lpstr>
      <vt:lpstr>The Reign of Saul Below are views of Tell el Ful, the site of ancient Gibeah of Saul, where his capital was located.  I once rented a car from a dealer at the foot of this ancient city!  The unfinished building below was to be one of King Hussein of Jordan’s palaces.  He, like Saul, enjoyed the great panoramic views from Gibeah.  However, the Six Day War in 1967 ended with Israel controlling this site and all of the West Bank.  The drawing below depicts what Saul’s palace looked like.</vt:lpstr>
      <vt:lpstr>David and Goliath</vt:lpstr>
      <vt:lpstr>Goliath of Gath</vt:lpstr>
      <vt:lpstr>The Elah Valley from Azekah</vt:lpstr>
      <vt:lpstr>David the Renegade 1 Samuel 18-27</vt:lpstr>
      <vt:lpstr>The Battle at Mount Gilboa 1 Samuel 28-31 Oh, how the mighty have fallen! </vt:lpstr>
      <vt:lpstr>PowerPoint Presentation</vt:lpstr>
      <vt:lpstr>Recent Study of Goliath</vt:lpstr>
      <vt:lpstr>  First Samuel</vt:lpstr>
      <vt:lpstr>The Samson Account:  Judges 13-16</vt:lpstr>
      <vt:lpstr>The Philistine Temple at Tell Qasile   New Light on Samson’s Death (Judges 16:23-30) When Israeli archaeologists excavated a Philistine provincial town, Tell Qasile, located in the suburbs of Tel-Aviv, they uncovered the first known Philistine temple.  Amazingly, the entire roof of this temple was supported by two central pillars (below right), just like the much larger but similarly constructed Philistine temple of Dagan in Gaza, where the Philistines made Sampson stand between the pillars while mocking him and his God.  Sampson prayed and pushed against both pillars, collapsing the entire roof upon himself, the Philistine Lords and a huge audience.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Samuel</dc:title>
  <dc:creator>Hudon, Jeffrey</dc:creator>
  <cp:lastModifiedBy>Jeff Hudon</cp:lastModifiedBy>
  <cp:revision>39</cp:revision>
  <dcterms:created xsi:type="dcterms:W3CDTF">2014-03-18T14:37:35Z</dcterms:created>
  <dcterms:modified xsi:type="dcterms:W3CDTF">2023-08-16T10:51:01Z</dcterms:modified>
</cp:coreProperties>
</file>