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08" r:id="rId4"/>
  </p:sldMasterIdLst>
  <p:sldIdLst>
    <p:sldId id="293" r:id="rId5"/>
    <p:sldId id="295" r:id="rId6"/>
    <p:sldId id="256" r:id="rId7"/>
    <p:sldId id="265" r:id="rId8"/>
    <p:sldId id="285" r:id="rId9"/>
    <p:sldId id="257" r:id="rId10"/>
    <p:sldId id="264" r:id="rId11"/>
    <p:sldId id="258" r:id="rId12"/>
    <p:sldId id="266" r:id="rId13"/>
    <p:sldId id="297" r:id="rId14"/>
    <p:sldId id="259" r:id="rId15"/>
    <p:sldId id="260" r:id="rId16"/>
    <p:sldId id="263" r:id="rId17"/>
    <p:sldId id="261" r:id="rId18"/>
    <p:sldId id="269" r:id="rId19"/>
    <p:sldId id="262" r:id="rId20"/>
    <p:sldId id="267" r:id="rId21"/>
    <p:sldId id="268" r:id="rId22"/>
    <p:sldId id="271" r:id="rId23"/>
    <p:sldId id="273" r:id="rId24"/>
    <p:sldId id="270" r:id="rId25"/>
    <p:sldId id="272" r:id="rId26"/>
    <p:sldId id="299" r:id="rId27"/>
    <p:sldId id="300" r:id="rId28"/>
    <p:sldId id="307" r:id="rId29"/>
    <p:sldId id="306" r:id="rId30"/>
    <p:sldId id="308" r:id="rId31"/>
    <p:sldId id="302" r:id="rId32"/>
    <p:sldId id="313" r:id="rId33"/>
    <p:sldId id="304" r:id="rId34"/>
    <p:sldId id="305" r:id="rId35"/>
    <p:sldId id="298" r:id="rId36"/>
    <p:sldId id="301" r:id="rId37"/>
    <p:sldId id="303" r:id="rId38"/>
    <p:sldId id="315" r:id="rId39"/>
    <p:sldId id="316" r:id="rId40"/>
    <p:sldId id="277" r:id="rId41"/>
    <p:sldId id="278" r:id="rId42"/>
    <p:sldId id="317" r:id="rId43"/>
    <p:sldId id="318" r:id="rId44"/>
    <p:sldId id="319" r:id="rId45"/>
    <p:sldId id="320" r:id="rId46"/>
    <p:sldId id="279" r:id="rId47"/>
    <p:sldId id="321" r:id="rId48"/>
    <p:sldId id="322" r:id="rId49"/>
    <p:sldId id="280" r:id="rId50"/>
    <p:sldId id="276" r:id="rId51"/>
    <p:sldId id="281" r:id="rId52"/>
    <p:sldId id="309" r:id="rId53"/>
    <p:sldId id="310" r:id="rId54"/>
    <p:sldId id="311" r:id="rId55"/>
    <p:sldId id="283" r:id="rId56"/>
    <p:sldId id="282" r:id="rId57"/>
    <p:sldId id="291" r:id="rId58"/>
    <p:sldId id="312" r:id="rId59"/>
    <p:sldId id="289" r:id="rId60"/>
    <p:sldId id="296" r:id="rId61"/>
    <p:sldId id="284" r:id="rId62"/>
    <p:sldId id="290" r:id="rId63"/>
    <p:sldId id="314"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1162"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607C62-669D-4433-A02A-3A10593BC4A1}"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057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884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579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389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0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629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058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97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626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780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86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684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749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049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035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202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181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334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607C62-669D-4433-A02A-3A10593BC4A1}"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282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210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548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93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F91263-F864-4DB4-BC9C-F3254A5C5803}"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766700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F91263-F864-4DB4-BC9C-F3254A5C5803}"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1800997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F91263-F864-4DB4-BC9C-F3254A5C5803}"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1389122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F91263-F864-4DB4-BC9C-F3254A5C5803}"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1762060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F91263-F864-4DB4-BC9C-F3254A5C5803}"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3501558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F91263-F864-4DB4-BC9C-F3254A5C5803}"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3334167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607C62-669D-4433-A02A-3A10593BC4A1}"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91263-F864-4DB4-BC9C-F3254A5C5803}"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762838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F91263-F864-4DB4-BC9C-F3254A5C5803}"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156747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F91263-F864-4DB4-BC9C-F3254A5C5803}"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4002039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F91263-F864-4DB4-BC9C-F3254A5C5803}"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418475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F91263-F864-4DB4-BC9C-F3254A5C5803}"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49795-F870-477D-8F8A-AF3223E82C9B}" type="slidenum">
              <a:rPr lang="en-US" smtClean="0"/>
              <a:t>‹#›</a:t>
            </a:fld>
            <a:endParaRPr lang="en-US"/>
          </a:p>
        </p:txBody>
      </p:sp>
    </p:spTree>
    <p:extLst>
      <p:ext uri="{BB962C8B-B14F-4D97-AF65-F5344CB8AC3E}">
        <p14:creationId xmlns:p14="http://schemas.microsoft.com/office/powerpoint/2010/main" val="998178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607C62-669D-4433-A02A-3A10593BC4A1}" type="datetimeFigureOut">
              <a:rPr lang="en-US" smtClean="0"/>
              <a:pPr/>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607C62-669D-4433-A02A-3A10593BC4A1}" type="datetimeFigureOut">
              <a:rPr lang="en-US" smtClean="0"/>
              <a:pPr/>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07C62-669D-4433-A02A-3A10593BC4A1}" type="datetimeFigureOut">
              <a:rPr lang="en-US" smtClean="0"/>
              <a:pPr/>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C36DE-1D2F-4546-BFB3-549978BAE10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07C62-669D-4433-A02A-3A10593BC4A1}" type="datetimeFigureOut">
              <a:rPr lang="en-US" smtClean="0"/>
              <a:pPr/>
              <a:t>8/16/2023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C36DE-1D2F-4546-BFB3-549978BAE10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027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B72B7-9B27-41BF-9EC0-6364BFC8932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5BDCE-9D9A-46E7-90B9-B6E450AE2C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1998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91263-F864-4DB4-BC9C-F3254A5C5803}" type="datetimeFigureOut">
              <a:rPr lang="en-US" smtClean="0"/>
              <a:t>8/16/2023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49795-F870-477D-8F8A-AF3223E82C9B}" type="slidenum">
              <a:rPr lang="en-US" smtClean="0"/>
              <a:t>‹#›</a:t>
            </a:fld>
            <a:endParaRPr lang="en-US"/>
          </a:p>
        </p:txBody>
      </p:sp>
    </p:spTree>
    <p:extLst>
      <p:ext uri="{BB962C8B-B14F-4D97-AF65-F5344CB8AC3E}">
        <p14:creationId xmlns:p14="http://schemas.microsoft.com/office/powerpoint/2010/main" val="32560392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5.xml"/><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3657600"/>
          </a:xfrm>
        </p:spPr>
        <p:txBody>
          <a:bodyPr>
            <a:normAutofit fontScale="90000"/>
          </a:bodyPr>
          <a:lstStyle/>
          <a:p>
            <a:r>
              <a:rPr lang="en-US" sz="3600" dirty="0">
                <a:latin typeface="Matura MT Script Capitals" pitchFamily="66" charset="0"/>
              </a:rPr>
              <a:t>The Archaeology of Deuteronomy, </a:t>
            </a:r>
            <a:br>
              <a:rPr lang="en-US" sz="3600" dirty="0">
                <a:latin typeface="Matura MT Script Capitals" pitchFamily="66" charset="0"/>
              </a:rPr>
            </a:br>
            <a:r>
              <a:rPr lang="en-US" sz="3600" dirty="0">
                <a:latin typeface="Matura MT Script Capitals" pitchFamily="66" charset="0"/>
              </a:rPr>
              <a:t>Joshua and Judges</a:t>
            </a:r>
            <a:br>
              <a:rPr lang="en-US" sz="3600" dirty="0">
                <a:latin typeface="Matura MT Script Capitals" pitchFamily="66" charset="0"/>
              </a:rPr>
            </a:br>
            <a:r>
              <a:rPr lang="en-US" sz="2800" dirty="0">
                <a:latin typeface="Matura MT Script Capitals" pitchFamily="66" charset="0"/>
              </a:rPr>
              <a:t>  </a:t>
            </a:r>
            <a:r>
              <a:rPr lang="en-US" sz="2700" dirty="0">
                <a:latin typeface="Berlin Sans FB" panose="020E0602020502020306" pitchFamily="34" charset="0"/>
              </a:rPr>
              <a:t>Mount Nebo and the Byzantine memorial shrine to Moses.  A Franciscan Monastery is also part of this complex </a:t>
            </a:r>
            <a:br>
              <a:rPr lang="en-US" sz="2800" dirty="0">
                <a:latin typeface="Berlin Sans FB" panose="020E0602020502020306" pitchFamily="34" charset="0"/>
              </a:rPr>
            </a:br>
            <a:r>
              <a:rPr lang="en-US" sz="1600" i="1" dirty="0">
                <a:latin typeface="Berlin Sans FB" panose="020E0602020502020306" pitchFamily="34" charset="0"/>
              </a:rPr>
              <a:t>Then Moses went up from the lowlands of Moab to Mount Nebo, to the top of Pisgah, eastwards from Jericho, and the LORD showed him the whole land:  Gilead as far as Dan; the whole of Naphtali; the territory of Ephraim and Manasseh, and all Judah as far as the western sea; the Negeb and the Plain; the valley of Jericho, the Vale of Palm Trees, as far as </a:t>
            </a:r>
            <a:r>
              <a:rPr lang="en-US" sz="1600" i="1" dirty="0" err="1">
                <a:latin typeface="Berlin Sans FB" panose="020E0602020502020306" pitchFamily="34" charset="0"/>
              </a:rPr>
              <a:t>Zoar</a:t>
            </a:r>
            <a:r>
              <a:rPr lang="en-US" sz="1600" i="1" dirty="0">
                <a:latin typeface="Berlin Sans FB" panose="020E0602020502020306" pitchFamily="34" charset="0"/>
              </a:rPr>
              <a:t>.  The LORD said to him, This is the land which I swore to Abraham, Isaac and Jacob that I would give to their descendants.  I have let you see it with your own eyes, but you shall not cross over into it. There in the land of Moab, Moses the servant of the LORD died, as the LORD had said.  He was buried in a valley in Moab opposite Beth-</a:t>
            </a:r>
            <a:r>
              <a:rPr lang="en-US" sz="1600" i="1" dirty="0" err="1">
                <a:latin typeface="Berlin Sans FB" panose="020E0602020502020306" pitchFamily="34" charset="0"/>
              </a:rPr>
              <a:t>peor</a:t>
            </a:r>
            <a:r>
              <a:rPr lang="en-US" sz="1600" i="1" dirty="0">
                <a:latin typeface="Berlin Sans FB" panose="020E0602020502020306" pitchFamily="34" charset="0"/>
              </a:rPr>
              <a:t>, but to this day no one knows his burial-place.  Moses was a hundred and twenty yeas old when he died; his sight was not dimmed nor had his vigor failed.  The Israelites wept for Moses in the lowlands of Moab for thirty days.  </a:t>
            </a:r>
            <a:r>
              <a:rPr lang="en-US" sz="1600" dirty="0">
                <a:latin typeface="Berlin Sans FB" panose="020E0602020502020306" pitchFamily="34" charset="0"/>
              </a:rPr>
              <a:t>(Deuteronomy 34:1-8)</a:t>
            </a:r>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3733800"/>
            <a:ext cx="4460230" cy="2966053"/>
          </a:xfrm>
        </p:spPr>
      </p:pic>
      <p:pic>
        <p:nvPicPr>
          <p:cNvPr id="12" name="Content Placeholder 11"/>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6774"/>
          <a:stretch/>
        </p:blipFill>
        <p:spPr>
          <a:xfrm>
            <a:off x="4724400" y="3721994"/>
            <a:ext cx="4267200" cy="2983606"/>
          </a:xfrm>
        </p:spPr>
      </p:pic>
    </p:spTree>
    <p:extLst>
      <p:ext uri="{BB962C8B-B14F-4D97-AF65-F5344CB8AC3E}">
        <p14:creationId xmlns:p14="http://schemas.microsoft.com/office/powerpoint/2010/main" val="818851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066800"/>
          </a:xfrm>
        </p:spPr>
        <p:txBody>
          <a:bodyPr>
            <a:normAutofit fontScale="90000"/>
          </a:bodyPr>
          <a:lstStyle/>
          <a:p>
            <a:r>
              <a:rPr lang="en-US" dirty="0">
                <a:latin typeface="Berlin Sans FB" panose="020E0602020502020306" pitchFamily="34" charset="0"/>
              </a:rPr>
              <a:t>When Did the Walls of Jericho Fall Down?</a:t>
            </a:r>
          </a:p>
        </p:txBody>
      </p:sp>
      <p:sp>
        <p:nvSpPr>
          <p:cNvPr id="8" name="Content Placeholder 7"/>
          <p:cNvSpPr>
            <a:spLocks noGrp="1"/>
          </p:cNvSpPr>
          <p:nvPr>
            <p:ph idx="1"/>
          </p:nvPr>
        </p:nvSpPr>
        <p:spPr>
          <a:xfrm>
            <a:off x="152400" y="990600"/>
            <a:ext cx="4648200" cy="5652655"/>
          </a:xfrm>
        </p:spPr>
        <p:txBody>
          <a:bodyPr>
            <a:normAutofit fontScale="70000" lnSpcReduction="20000"/>
          </a:bodyPr>
          <a:lstStyle/>
          <a:p>
            <a:pPr marL="0" indent="0" algn="ctr">
              <a:buNone/>
            </a:pPr>
            <a:r>
              <a:rPr lang="en-US" dirty="0">
                <a:latin typeface="Berlin Sans FB" panose="020E0602020502020306" pitchFamily="34" charset="0"/>
              </a:rPr>
              <a:t>Two Theories regarding the Current Archaeological Evidence</a:t>
            </a:r>
          </a:p>
          <a:p>
            <a:r>
              <a:rPr lang="en-US" dirty="0">
                <a:latin typeface="Berlin Sans FB" panose="020E0602020502020306" pitchFamily="34" charset="0"/>
              </a:rPr>
              <a:t>The Late Bronze Age (ca. 1550-1200 BC) is attested at Jericho, including houses and tombs, but most of the remains are mud brick and have weathered away.  </a:t>
            </a:r>
          </a:p>
          <a:p>
            <a:r>
              <a:rPr lang="en-US" dirty="0">
                <a:latin typeface="Berlin Sans FB" panose="020E0602020502020306" pitchFamily="34" charset="0"/>
              </a:rPr>
              <a:t>Jericho was destroyed and burned at the end of the Middle Bronze Age (ca. 1550 BC).  This city and its walls actually existed into the LB period and testify to the Joshua account.  Storage jars containing grain were not looted, but burned.  This is rather unique.  Most armies would have confiscated food before torching the city.  However, the Israelites were commanded to not take anything.</a:t>
            </a:r>
          </a:p>
        </p:txBody>
      </p:sp>
      <p:pic>
        <p:nvPicPr>
          <p:cNvPr id="3076" name="Picture 4" descr="http://www.biblearchaeology.org/image.axd?picture=2015%2F6%2FJericho+grain+j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034" y="1371600"/>
            <a:ext cx="4035305" cy="527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75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048000"/>
          </a:xfrm>
        </p:spPr>
        <p:txBody>
          <a:bodyPr>
            <a:normAutofit fontScale="90000"/>
          </a:bodyPr>
          <a:lstStyle/>
          <a:p>
            <a:r>
              <a:rPr lang="en-US" dirty="0">
                <a:latin typeface="Matura MT Script Capitals" panose="03020802060602070202" pitchFamily="66" charset="0"/>
                <a:cs typeface="Times New Roman" pitchFamily="18" charset="0"/>
              </a:rPr>
              <a:t>Et Tell:  Biblical Ai</a:t>
            </a:r>
            <a:br>
              <a:rPr lang="en-US" sz="2400" dirty="0">
                <a:latin typeface="Matura MT Script Capitals" panose="03020802060602070202" pitchFamily="66" charset="0"/>
                <a:cs typeface="Times New Roman" pitchFamily="18" charset="0"/>
              </a:rPr>
            </a:br>
            <a:r>
              <a:rPr lang="en-US" sz="2400" dirty="0" err="1">
                <a:latin typeface="Berlin Sans FB" panose="020E0602020502020306" pitchFamily="34" charset="0"/>
                <a:cs typeface="Times New Roman" pitchFamily="18" charset="0"/>
              </a:rPr>
              <a:t>Ai</a:t>
            </a:r>
            <a:r>
              <a:rPr lang="en-US" sz="2400" dirty="0">
                <a:latin typeface="Berlin Sans FB" panose="020E0602020502020306" pitchFamily="34" charset="0"/>
                <a:cs typeface="Times New Roman" pitchFamily="18" charset="0"/>
              </a:rPr>
              <a:t> was the second city in Canaan that Joshua conquered and its subjugation required the army to climb into the hill country north of Jerusalem from the Jordan Valley.  The account of the defeat of Ai is rich in detail with geographical descriptions of the terrain.  The site was excavated at three different times, most recently from 1964-1972.  Ai presents a problem for correlating archaeology with the biblical account as there is no evidence of occupation or destructive activity at the time of Joshua.  </a:t>
            </a:r>
          </a:p>
        </p:txBody>
      </p:sp>
      <p:sp>
        <p:nvSpPr>
          <p:cNvPr id="7" name="Text Placeholder 6"/>
          <p:cNvSpPr>
            <a:spLocks noGrp="1"/>
          </p:cNvSpPr>
          <p:nvPr>
            <p:ph type="body" idx="1"/>
          </p:nvPr>
        </p:nvSpPr>
        <p:spPr>
          <a:xfrm>
            <a:off x="152400" y="3276600"/>
            <a:ext cx="4344988" cy="457200"/>
          </a:xfrm>
        </p:spPr>
        <p:txBody>
          <a:bodyPr/>
          <a:lstStyle/>
          <a:p>
            <a:pPr algn="ctr"/>
            <a:r>
              <a:rPr lang="en-US" b="0" dirty="0">
                <a:latin typeface="Berlin Sans FB" panose="020E0602020502020306" pitchFamily="34" charset="0"/>
                <a:cs typeface="Times New Roman" pitchFamily="18" charset="0"/>
              </a:rPr>
              <a:t>View of Biblical Ai (Et Tell)</a:t>
            </a:r>
          </a:p>
        </p:txBody>
      </p:sp>
      <p:pic>
        <p:nvPicPr>
          <p:cNvPr id="5" name="Content Placeholder 4" descr="ETTELL.jpeg"/>
          <p:cNvPicPr>
            <a:picLocks noGrp="1" noChangeAspect="1"/>
          </p:cNvPicPr>
          <p:nvPr>
            <p:ph sz="half" idx="2"/>
          </p:nvPr>
        </p:nvPicPr>
        <p:blipFill>
          <a:blip r:embed="rId2"/>
          <a:stretch>
            <a:fillRect/>
          </a:stretch>
        </p:blipFill>
        <p:spPr>
          <a:xfrm>
            <a:off x="152400" y="3733800"/>
            <a:ext cx="4358641" cy="2971800"/>
          </a:xfrm>
        </p:spPr>
      </p:pic>
      <p:sp>
        <p:nvSpPr>
          <p:cNvPr id="8" name="Text Placeholder 7"/>
          <p:cNvSpPr>
            <a:spLocks noGrp="1"/>
          </p:cNvSpPr>
          <p:nvPr>
            <p:ph type="body" sz="quarter" idx="3"/>
          </p:nvPr>
        </p:nvSpPr>
        <p:spPr>
          <a:xfrm>
            <a:off x="4645025" y="3124200"/>
            <a:ext cx="4346575" cy="609600"/>
          </a:xfrm>
        </p:spPr>
        <p:txBody>
          <a:bodyPr>
            <a:normAutofit/>
          </a:bodyPr>
          <a:lstStyle/>
          <a:p>
            <a:pPr algn="ctr"/>
            <a:r>
              <a:rPr lang="en-US" b="0" dirty="0">
                <a:latin typeface="Berlin Sans FB" panose="020E0602020502020306" pitchFamily="34" charset="0"/>
                <a:cs typeface="Times New Roman" pitchFamily="18" charset="0"/>
              </a:rPr>
              <a:t>View from the Summit of Ai</a:t>
            </a:r>
          </a:p>
        </p:txBody>
      </p:sp>
      <p:pic>
        <p:nvPicPr>
          <p:cNvPr id="6" name="Content Placeholder 5" descr="EB et tell.jpg"/>
          <p:cNvPicPr>
            <a:picLocks noGrp="1" noChangeAspect="1"/>
          </p:cNvPicPr>
          <p:nvPr>
            <p:ph sz="quarter" idx="4"/>
          </p:nvPr>
        </p:nvPicPr>
        <p:blipFill>
          <a:blip r:embed="rId3"/>
          <a:stretch>
            <a:fillRect/>
          </a:stretch>
        </p:blipFill>
        <p:spPr>
          <a:xfrm>
            <a:off x="4572000" y="3733800"/>
            <a:ext cx="4425397" cy="29718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78290" cy="685800"/>
          </a:xfrm>
        </p:spPr>
        <p:txBody>
          <a:bodyPr>
            <a:noAutofit/>
          </a:bodyPr>
          <a:lstStyle/>
          <a:p>
            <a:r>
              <a:rPr lang="en-US" sz="3600" dirty="0">
                <a:latin typeface="Matura MT Script Capitals" panose="03020802060602070202" pitchFamily="66" charset="0"/>
                <a:cs typeface="Times New Roman" pitchFamily="18" charset="0"/>
              </a:rPr>
              <a:t>Joseph Callaway and the Problem of Ai </a:t>
            </a:r>
          </a:p>
        </p:txBody>
      </p:sp>
      <p:pic>
        <p:nvPicPr>
          <p:cNvPr id="6" name="Content Placeholder 5" descr="joe callaway.jpg"/>
          <p:cNvPicPr>
            <a:picLocks noGrp="1" noChangeAspect="1"/>
          </p:cNvPicPr>
          <p:nvPr>
            <p:ph sz="half" idx="1"/>
          </p:nvPr>
        </p:nvPicPr>
        <p:blipFill>
          <a:blip r:embed="rId2"/>
          <a:stretch>
            <a:fillRect/>
          </a:stretch>
        </p:blipFill>
        <p:spPr>
          <a:xfrm>
            <a:off x="228600" y="1981200"/>
            <a:ext cx="1349829" cy="1905000"/>
          </a:xfrm>
        </p:spPr>
      </p:pic>
      <p:pic>
        <p:nvPicPr>
          <p:cNvPr id="5" name="Content Placeholder 4" descr="callaway.jpg"/>
          <p:cNvPicPr>
            <a:picLocks noGrp="1" noChangeAspect="1"/>
          </p:cNvPicPr>
          <p:nvPr>
            <p:ph sz="half" idx="2"/>
          </p:nvPr>
        </p:nvPicPr>
        <p:blipFill rotWithShape="1">
          <a:blip r:embed="rId3"/>
          <a:srcRect l="19697" r="-606"/>
          <a:stretch/>
        </p:blipFill>
        <p:spPr>
          <a:xfrm>
            <a:off x="1828800" y="2057400"/>
            <a:ext cx="2286000" cy="1850633"/>
          </a:xfrm>
        </p:spPr>
      </p:pic>
      <p:sp>
        <p:nvSpPr>
          <p:cNvPr id="7" name="Text Placeholder 6"/>
          <p:cNvSpPr>
            <a:spLocks noGrp="1"/>
          </p:cNvSpPr>
          <p:nvPr>
            <p:ph type="body" idx="4294967295"/>
          </p:nvPr>
        </p:nvSpPr>
        <p:spPr>
          <a:xfrm>
            <a:off x="0" y="838200"/>
            <a:ext cx="4040188" cy="1143001"/>
          </a:xfrm>
        </p:spPr>
        <p:txBody>
          <a:bodyPr>
            <a:normAutofit fontScale="62500" lnSpcReduction="20000"/>
          </a:bodyPr>
          <a:lstStyle/>
          <a:p>
            <a:pPr marL="0" lvl="0" indent="0" algn="ctr">
              <a:buNone/>
            </a:pPr>
            <a:r>
              <a:rPr lang="en-US" dirty="0">
                <a:latin typeface="Berlin Sans FB" panose="020E0602020502020306" pitchFamily="34" charset="0"/>
                <a:cs typeface="Times New Roman" pitchFamily="18" charset="0"/>
              </a:rPr>
              <a:t>Joseph Callaway (1920-1988)</a:t>
            </a:r>
            <a:r>
              <a:rPr lang="en-US" sz="2800" dirty="0">
                <a:solidFill>
                  <a:prstClr val="black"/>
                </a:solidFill>
                <a:latin typeface="Berlin Sans FB" panose="020E0602020502020306" pitchFamily="34" charset="0"/>
                <a:cs typeface="Times New Roman" pitchFamily="18" charset="0"/>
              </a:rPr>
              <a:t> </a:t>
            </a:r>
            <a:r>
              <a:rPr lang="en-US" sz="3300" dirty="0">
                <a:solidFill>
                  <a:prstClr val="black"/>
                </a:solidFill>
                <a:latin typeface="Berlin Sans FB" panose="020E0602020502020306" pitchFamily="34" charset="0"/>
                <a:cs typeface="Times New Roman" pitchFamily="18" charset="0"/>
              </a:rPr>
              <a:t>wrote ‘Was My Excavation of Ai Worthwhile?’ in 1985 in </a:t>
            </a:r>
            <a:r>
              <a:rPr lang="en-US" sz="3300" i="1" dirty="0">
                <a:solidFill>
                  <a:prstClr val="black"/>
                </a:solidFill>
                <a:latin typeface="Berlin Sans FB" panose="020E0602020502020306" pitchFamily="34" charset="0"/>
                <a:cs typeface="Times New Roman" pitchFamily="18" charset="0"/>
              </a:rPr>
              <a:t>Biblical Archaeology Review</a:t>
            </a:r>
          </a:p>
          <a:p>
            <a:pPr marL="0" indent="0">
              <a:buNone/>
            </a:pPr>
            <a:endParaRPr lang="en-US" dirty="0">
              <a:latin typeface="Berlin Sans FB" panose="020E0602020502020306" pitchFamily="34" charset="0"/>
              <a:cs typeface="Times New Roman" pitchFamily="18" charset="0"/>
            </a:endParaRPr>
          </a:p>
        </p:txBody>
      </p:sp>
      <p:sp>
        <p:nvSpPr>
          <p:cNvPr id="8" name="Text Placeholder 7"/>
          <p:cNvSpPr>
            <a:spLocks noGrp="1"/>
          </p:cNvSpPr>
          <p:nvPr>
            <p:ph type="body" sz="quarter" idx="4294967295"/>
          </p:nvPr>
        </p:nvSpPr>
        <p:spPr>
          <a:xfrm>
            <a:off x="4343400" y="2438400"/>
            <a:ext cx="4656613" cy="464308"/>
          </a:xfrm>
        </p:spPr>
        <p:txBody>
          <a:bodyPr>
            <a:normAutofit fontScale="70000" lnSpcReduction="20000"/>
          </a:bodyPr>
          <a:lstStyle/>
          <a:p>
            <a:pPr marL="0" indent="0" algn="ctr">
              <a:buNone/>
            </a:pPr>
            <a:r>
              <a:rPr lang="en-US" dirty="0">
                <a:latin typeface="Berlin Sans FB" panose="020E0602020502020306" pitchFamily="34" charset="0"/>
                <a:cs typeface="Times New Roman" pitchFamily="18" charset="0"/>
              </a:rPr>
              <a:t>An Early Bronze Age Temple at Ai</a:t>
            </a:r>
          </a:p>
        </p:txBody>
      </p:sp>
      <p:pic>
        <p:nvPicPr>
          <p:cNvPr id="1026" name="Picture 2" descr="C:\Users\jeffrey.hudon\Desktop\EB Temple.jpg"/>
          <p:cNvPicPr>
            <a:picLocks noChangeAspect="1" noChangeArrowheads="1"/>
          </p:cNvPicPr>
          <p:nvPr/>
        </p:nvPicPr>
        <p:blipFill rotWithShape="1">
          <a:blip r:embed="rId4">
            <a:extLst>
              <a:ext uri="{28A0092B-C50C-407E-A947-70E740481C1C}">
                <a14:useLocalDpi xmlns:a14="http://schemas.microsoft.com/office/drawing/2010/main" val="0"/>
              </a:ext>
            </a:extLst>
          </a:blip>
          <a:srcRect l="9088" r="6458"/>
          <a:stretch/>
        </p:blipFill>
        <p:spPr bwMode="auto">
          <a:xfrm>
            <a:off x="4283609" y="2902709"/>
            <a:ext cx="4805593" cy="377845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ffrey.hudon\Desktop\Et-Tell-aerial-from-north,-tbs104299905-biblep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985260"/>
            <a:ext cx="4038600" cy="26959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83608" y="609600"/>
            <a:ext cx="4805594" cy="1754326"/>
          </a:xfrm>
          <a:prstGeom prst="rect">
            <a:avLst/>
          </a:prstGeom>
          <a:noFill/>
        </p:spPr>
        <p:txBody>
          <a:bodyPr wrap="square" rtlCol="0">
            <a:spAutoFit/>
          </a:bodyPr>
          <a:lstStyle/>
          <a:p>
            <a:pPr algn="ctr"/>
            <a:r>
              <a:rPr lang="en-US" dirty="0">
                <a:latin typeface="Berlin Sans FB" panose="020E0602020502020306" pitchFamily="34" charset="0"/>
              </a:rPr>
              <a:t>Joseph Callaway, a devout Christian, was disappointed by not finding confirmation of Joshua’s battle and destruction of Ai, but found important remains from Abraham’s time (the Early Bronze Age) and an Israelite village from the period of the Judges.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1295400"/>
          </a:xfrm>
        </p:spPr>
        <p:txBody>
          <a:bodyPr>
            <a:normAutofit fontScale="90000"/>
          </a:bodyPr>
          <a:lstStyle/>
          <a:p>
            <a:pPr algn="l"/>
            <a:r>
              <a:rPr lang="en-US" dirty="0">
                <a:latin typeface="Matura MT Script Capitals" panose="03020802060602070202" pitchFamily="66" charset="0"/>
                <a:cs typeface="Times New Roman" pitchFamily="18" charset="0"/>
              </a:rPr>
              <a:t>Alan Millard’s Response to the      Problem of Ai</a:t>
            </a:r>
          </a:p>
        </p:txBody>
      </p:sp>
      <p:sp>
        <p:nvSpPr>
          <p:cNvPr id="6" name="Text Placeholder 5"/>
          <p:cNvSpPr>
            <a:spLocks noGrp="1"/>
          </p:cNvSpPr>
          <p:nvPr>
            <p:ph type="body" idx="1"/>
          </p:nvPr>
        </p:nvSpPr>
        <p:spPr>
          <a:xfrm>
            <a:off x="381000" y="1219201"/>
            <a:ext cx="3810000" cy="609600"/>
          </a:xfrm>
        </p:spPr>
        <p:txBody>
          <a:bodyPr>
            <a:normAutofit fontScale="70000" lnSpcReduction="20000"/>
          </a:bodyPr>
          <a:lstStyle/>
          <a:p>
            <a:pPr algn="ctr"/>
            <a:r>
              <a:rPr lang="en-US" b="0" dirty="0">
                <a:latin typeface="Berlin Sans FB" panose="020E0602020502020306" pitchFamily="34" charset="0"/>
                <a:cs typeface="Times New Roman" pitchFamily="18" charset="0"/>
              </a:rPr>
              <a:t>Alan R. Millard, </a:t>
            </a:r>
          </a:p>
          <a:p>
            <a:pPr algn="ctr"/>
            <a:r>
              <a:rPr lang="en-US" b="0" dirty="0">
                <a:latin typeface="Berlin Sans FB" panose="020E0602020502020306" pitchFamily="34" charset="0"/>
                <a:cs typeface="Times New Roman" pitchFamily="18" charset="0"/>
              </a:rPr>
              <a:t>University of Liverpool</a:t>
            </a:r>
          </a:p>
        </p:txBody>
      </p:sp>
      <p:sp>
        <p:nvSpPr>
          <p:cNvPr id="7" name="Text Placeholder 6"/>
          <p:cNvSpPr>
            <a:spLocks noGrp="1"/>
          </p:cNvSpPr>
          <p:nvPr>
            <p:ph type="body" sz="quarter" idx="3"/>
          </p:nvPr>
        </p:nvSpPr>
        <p:spPr>
          <a:xfrm>
            <a:off x="4114799" y="685800"/>
            <a:ext cx="4876801" cy="1752599"/>
          </a:xfrm>
        </p:spPr>
        <p:txBody>
          <a:bodyPr>
            <a:normAutofit/>
          </a:bodyPr>
          <a:lstStyle/>
          <a:p>
            <a:pPr algn="ctr"/>
            <a:r>
              <a:rPr lang="en-US" sz="1600" b="0" dirty="0">
                <a:latin typeface="Berlin Sans FB" panose="020E0602020502020306" pitchFamily="34" charset="0"/>
                <a:cs typeface="Times New Roman" pitchFamily="18" charset="0"/>
              </a:rPr>
              <a:t>The fact that Ai  and Et Tell mean “ruin” in Hebrew and Arabic provides the key to understanding the biblical account.  The Early Bronze Age (ca. 2400 BC) remains with 23 foot high walls formed a makeshift citadel or “stockade” for the surrounding Canaanite population, even though the city was in ruins.</a:t>
            </a:r>
          </a:p>
        </p:txBody>
      </p:sp>
      <p:pic>
        <p:nvPicPr>
          <p:cNvPr id="9" name="Content Placeholder 8" descr="treasures.jpg"/>
          <p:cNvPicPr>
            <a:picLocks noGrp="1" noChangeAspect="1"/>
          </p:cNvPicPr>
          <p:nvPr>
            <p:ph sz="quarter" idx="4"/>
          </p:nvPr>
        </p:nvPicPr>
        <p:blipFill>
          <a:blip r:embed="rId2"/>
          <a:stretch>
            <a:fillRect/>
          </a:stretch>
        </p:blipFill>
        <p:spPr>
          <a:xfrm>
            <a:off x="5181600" y="2504336"/>
            <a:ext cx="3349094" cy="4219859"/>
          </a:xfrm>
        </p:spPr>
      </p:pic>
      <p:pic>
        <p:nvPicPr>
          <p:cNvPr id="3074" name="Picture 2" descr="C:\Users\jeffrey.hudon\Desktop\ettell.jpg"/>
          <p:cNvPicPr>
            <a:picLocks noChangeAspect="1" noChangeArrowheads="1"/>
          </p:cNvPicPr>
          <p:nvPr/>
        </p:nvPicPr>
        <p:blipFill rotWithShape="1">
          <a:blip r:embed="rId3">
            <a:extLst>
              <a:ext uri="{28A0092B-C50C-407E-A947-70E740481C1C}">
                <a14:useLocalDpi xmlns:a14="http://schemas.microsoft.com/office/drawing/2010/main" val="0"/>
              </a:ext>
            </a:extLst>
          </a:blip>
          <a:srcRect b="7928"/>
          <a:stretch/>
        </p:blipFill>
        <p:spPr bwMode="auto">
          <a:xfrm>
            <a:off x="381000" y="4572001"/>
            <a:ext cx="4134896" cy="2152194"/>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87927" y="1905000"/>
            <a:ext cx="3810000" cy="2540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429000"/>
          </a:xfrm>
        </p:spPr>
        <p:txBody>
          <a:bodyPr>
            <a:normAutofit/>
          </a:bodyPr>
          <a:lstStyle/>
          <a:p>
            <a:r>
              <a:rPr lang="en-US" dirty="0">
                <a:latin typeface="Berlin Sans FB" panose="020E0602020502020306" pitchFamily="34" charset="0"/>
                <a:cs typeface="Times New Roman" pitchFamily="18" charset="0"/>
              </a:rPr>
              <a:t>Yigael Yadin:  Soldier, Statesman and Archaeologist (1917-1984)</a:t>
            </a:r>
            <a:br>
              <a:rPr lang="en-US" sz="2400" dirty="0">
                <a:latin typeface="Berlin Sans FB" panose="020E0602020502020306" pitchFamily="34" charset="0"/>
                <a:cs typeface="Times New Roman" pitchFamily="18" charset="0"/>
              </a:rPr>
            </a:br>
            <a:r>
              <a:rPr lang="en-US" sz="2400" dirty="0" err="1">
                <a:latin typeface="Berlin Sans FB" panose="020E0602020502020306" pitchFamily="34" charset="0"/>
                <a:cs typeface="Times New Roman" pitchFamily="18" charset="0"/>
              </a:rPr>
              <a:t>Yigael</a:t>
            </a:r>
            <a:r>
              <a:rPr lang="en-US" sz="2400" dirty="0">
                <a:latin typeface="Berlin Sans FB" panose="020E0602020502020306" pitchFamily="34" charset="0"/>
                <a:cs typeface="Times New Roman" pitchFamily="18" charset="0"/>
              </a:rPr>
              <a:t> </a:t>
            </a:r>
            <a:r>
              <a:rPr lang="en-US" sz="2400" dirty="0" err="1">
                <a:latin typeface="Berlin Sans FB" panose="020E0602020502020306" pitchFamily="34" charset="0"/>
                <a:cs typeface="Times New Roman" pitchFamily="18" charset="0"/>
              </a:rPr>
              <a:t>Yadin</a:t>
            </a:r>
            <a:r>
              <a:rPr lang="en-US" sz="2400" dirty="0">
                <a:latin typeface="Berlin Sans FB" panose="020E0602020502020306" pitchFamily="34" charset="0"/>
                <a:cs typeface="Times New Roman" pitchFamily="18" charset="0"/>
              </a:rPr>
              <a:t> was a famous Israeli general and archaeologist, who led an expedition to Hazor in 1955.  The amazing discoveries he made were published in media outlets worldwide.  A gifted speaker, </a:t>
            </a:r>
            <a:r>
              <a:rPr lang="en-US" sz="2400" dirty="0" err="1">
                <a:latin typeface="Berlin Sans FB" panose="020E0602020502020306" pitchFamily="34" charset="0"/>
                <a:cs typeface="Times New Roman" pitchFamily="18" charset="0"/>
              </a:rPr>
              <a:t>Yadin</a:t>
            </a:r>
            <a:r>
              <a:rPr lang="en-US" sz="2400" dirty="0">
                <a:latin typeface="Berlin Sans FB" panose="020E0602020502020306" pitchFamily="34" charset="0"/>
                <a:cs typeface="Times New Roman" pitchFamily="18" charset="0"/>
              </a:rPr>
              <a:t> held huge audiences captive to his dramatic recounting of his finds that shed much light on biblical history. </a:t>
            </a:r>
            <a:endParaRPr lang="en-US" dirty="0">
              <a:latin typeface="Berlin Sans FB" panose="020E0602020502020306" pitchFamily="34" charset="0"/>
              <a:cs typeface="Times New Roman" pitchFamily="18" charset="0"/>
            </a:endParaRP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8600" y="3429000"/>
            <a:ext cx="4038600" cy="3230880"/>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36966" y="3429000"/>
            <a:ext cx="4578434" cy="3231334"/>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onquest map.jpg"/>
          <p:cNvPicPr>
            <a:picLocks noGrp="1" noChangeAspect="1"/>
          </p:cNvPicPr>
          <p:nvPr>
            <p:ph sz="quarter" idx="4"/>
          </p:nvPr>
        </p:nvPicPr>
        <p:blipFill>
          <a:blip r:embed="rId2"/>
          <a:stretch>
            <a:fillRect/>
          </a:stretch>
        </p:blipFill>
        <p:spPr>
          <a:xfrm>
            <a:off x="5105400" y="2209800"/>
            <a:ext cx="3429000" cy="4536831"/>
          </a:xfrm>
        </p:spPr>
      </p:pic>
      <p:sp>
        <p:nvSpPr>
          <p:cNvPr id="2" name="Title 1"/>
          <p:cNvSpPr>
            <a:spLocks noGrp="1"/>
          </p:cNvSpPr>
          <p:nvPr>
            <p:ph type="title"/>
          </p:nvPr>
        </p:nvSpPr>
        <p:spPr>
          <a:xfrm>
            <a:off x="0" y="0"/>
            <a:ext cx="9144000" cy="1524000"/>
          </a:xfrm>
        </p:spPr>
        <p:txBody>
          <a:bodyPr>
            <a:normAutofit fontScale="90000"/>
          </a:bodyPr>
          <a:lstStyle/>
          <a:p>
            <a:r>
              <a:rPr lang="en-US" dirty="0">
                <a:latin typeface="Berlin Sans FB" panose="020E0602020502020306" pitchFamily="34" charset="0"/>
                <a:cs typeface="Times New Roman" pitchFamily="18" charset="0"/>
              </a:rPr>
              <a:t>Hazor and Joshua’s Northern Campaign</a:t>
            </a:r>
            <a:br>
              <a:rPr lang="en-US" dirty="0">
                <a:latin typeface="Berlin Sans FB" panose="020E0602020502020306" pitchFamily="34" charset="0"/>
                <a:cs typeface="Times New Roman" pitchFamily="18" charset="0"/>
              </a:rPr>
            </a:br>
            <a:r>
              <a:rPr lang="en-US" sz="1800" dirty="0">
                <a:latin typeface="Berlin Sans FB" panose="020E0602020502020306" pitchFamily="34" charset="0"/>
                <a:cs typeface="Times New Roman" pitchFamily="18" charset="0"/>
              </a:rPr>
              <a:t>In Joshua 11:1-15, </a:t>
            </a:r>
            <a:r>
              <a:rPr lang="en-US" sz="1800" dirty="0" err="1">
                <a:latin typeface="Berlin Sans FB" panose="020E0602020502020306" pitchFamily="34" charset="0"/>
                <a:cs typeface="Times New Roman" pitchFamily="18" charset="0"/>
              </a:rPr>
              <a:t>Jabin</a:t>
            </a:r>
            <a:r>
              <a:rPr lang="en-US" sz="1800" dirty="0">
                <a:latin typeface="Berlin Sans FB" panose="020E0602020502020306" pitchFamily="34" charset="0"/>
                <a:cs typeface="Times New Roman" pitchFamily="18" charset="0"/>
              </a:rPr>
              <a:t>, the king of Hazor, formed a military pact with neighboring kingdoms against Israel when news of Joshua’s conquests reached him.  Gathering at the Waters of </a:t>
            </a:r>
            <a:r>
              <a:rPr lang="en-US" sz="1800" dirty="0" err="1">
                <a:latin typeface="Berlin Sans FB" panose="020E0602020502020306" pitchFamily="34" charset="0"/>
                <a:cs typeface="Times New Roman" pitchFamily="18" charset="0"/>
              </a:rPr>
              <a:t>Merom</a:t>
            </a:r>
            <a:r>
              <a:rPr lang="en-US" sz="1800" dirty="0">
                <a:latin typeface="Berlin Sans FB" panose="020E0602020502020306" pitchFamily="34" charset="0"/>
                <a:cs typeface="Times New Roman" pitchFamily="18" charset="0"/>
              </a:rPr>
              <a:t> in the Galilee, this huge army was crushed by Joshua’s Israelite army and the great city of Hazor “formerly head of all those kingdoms” was utterly destroyed and burned.</a:t>
            </a:r>
          </a:p>
        </p:txBody>
      </p:sp>
      <p:sp>
        <p:nvSpPr>
          <p:cNvPr id="3" name="Text Placeholder 2"/>
          <p:cNvSpPr>
            <a:spLocks noGrp="1"/>
          </p:cNvSpPr>
          <p:nvPr>
            <p:ph type="body" idx="1"/>
          </p:nvPr>
        </p:nvSpPr>
        <p:spPr>
          <a:xfrm>
            <a:off x="0" y="1535112"/>
            <a:ext cx="4114800" cy="827087"/>
          </a:xfrm>
        </p:spPr>
        <p:txBody>
          <a:bodyPr>
            <a:normAutofit fontScale="85000" lnSpcReduction="20000"/>
          </a:bodyPr>
          <a:lstStyle/>
          <a:p>
            <a:pPr algn="ctr"/>
            <a:r>
              <a:rPr lang="en-US" b="0" dirty="0">
                <a:latin typeface="Berlin Sans FB" panose="020E0602020502020306" pitchFamily="34" charset="0"/>
                <a:cs typeface="Times New Roman" pitchFamily="18" charset="0"/>
              </a:rPr>
              <a:t>Plan of Hazor, which is the largest Old Testament city in Israel spreading over 180 acres</a:t>
            </a:r>
          </a:p>
        </p:txBody>
      </p:sp>
      <p:pic>
        <p:nvPicPr>
          <p:cNvPr id="7" name="Content Placeholder 6" descr="Hazor plan.jpg"/>
          <p:cNvPicPr>
            <a:picLocks noGrp="1" noChangeAspect="1"/>
          </p:cNvPicPr>
          <p:nvPr>
            <p:ph sz="half" idx="2"/>
          </p:nvPr>
        </p:nvPicPr>
        <p:blipFill>
          <a:blip r:embed="rId3"/>
          <a:stretch>
            <a:fillRect/>
          </a:stretch>
        </p:blipFill>
        <p:spPr>
          <a:xfrm>
            <a:off x="228600" y="2362986"/>
            <a:ext cx="3505200" cy="4372468"/>
          </a:xfrm>
        </p:spPr>
      </p:pic>
      <p:sp>
        <p:nvSpPr>
          <p:cNvPr id="5" name="Text Placeholder 4"/>
          <p:cNvSpPr>
            <a:spLocks noGrp="1"/>
          </p:cNvSpPr>
          <p:nvPr>
            <p:ph type="body" sz="quarter" idx="3"/>
          </p:nvPr>
        </p:nvSpPr>
        <p:spPr>
          <a:xfrm>
            <a:off x="4645025" y="1535113"/>
            <a:ext cx="4498975" cy="674687"/>
          </a:xfrm>
        </p:spPr>
        <p:txBody>
          <a:bodyPr>
            <a:noAutofit/>
          </a:bodyPr>
          <a:lstStyle/>
          <a:p>
            <a:pPr algn="ctr"/>
            <a:r>
              <a:rPr lang="en-US" sz="2000" b="0" dirty="0">
                <a:latin typeface="Berlin Sans FB" panose="020E0602020502020306" pitchFamily="34" charset="0"/>
                <a:cs typeface="Times New Roman" pitchFamily="18" charset="0"/>
              </a:rPr>
              <a:t>Major Canaanite Cities mentioned in Joshua and Judges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rmAutofit fontScale="90000"/>
          </a:bodyPr>
          <a:lstStyle/>
          <a:p>
            <a:r>
              <a:rPr lang="en-US" dirty="0" err="1">
                <a:latin typeface="Berlin Sans FB" panose="020E0602020502020306" pitchFamily="34" charset="0"/>
                <a:cs typeface="Times New Roman" pitchFamily="18" charset="0"/>
              </a:rPr>
              <a:t>Hazor</a:t>
            </a:r>
            <a:r>
              <a:rPr lang="en-US" dirty="0">
                <a:latin typeface="Berlin Sans FB" panose="020E0602020502020306" pitchFamily="34" charset="0"/>
                <a:cs typeface="Times New Roman" pitchFamily="18" charset="0"/>
              </a:rPr>
              <a:t>:  The Head of all These Kingdoms </a:t>
            </a:r>
            <a:r>
              <a:rPr lang="en-US" sz="2000" dirty="0">
                <a:latin typeface="Berlin Sans FB" panose="020E0602020502020306" pitchFamily="34" charset="0"/>
                <a:cs typeface="Times New Roman" pitchFamily="18" charset="0"/>
              </a:rPr>
              <a:t>(Joshua 11:10)</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1" y="4068802"/>
            <a:ext cx="3962399" cy="263679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2400" y="1348930"/>
            <a:ext cx="3886771" cy="2594420"/>
          </a:xfrm>
        </p:spPr>
      </p:pic>
      <p:pic>
        <p:nvPicPr>
          <p:cNvPr id="4098" name="Picture 2" descr="C:\Users\jeffrey.hudon\Desktop\greater_haz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140" y="1447800"/>
            <a:ext cx="4914900" cy="491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lstStyle/>
          <a:p>
            <a:r>
              <a:rPr lang="en-US" dirty="0">
                <a:latin typeface="Matura MT Script Capitals" panose="03020802060602070202" pitchFamily="66" charset="0"/>
                <a:cs typeface="Times New Roman" pitchFamily="18" charset="0"/>
              </a:rPr>
              <a:t>The Canaanite Palace at Hazor</a:t>
            </a:r>
            <a:br>
              <a:rPr lang="en-US" sz="2400" dirty="0">
                <a:latin typeface="Matura MT Script Capitals" panose="03020802060602070202" pitchFamily="66" charset="0"/>
                <a:cs typeface="Times New Roman" pitchFamily="18" charset="0"/>
              </a:rPr>
            </a:br>
            <a:r>
              <a:rPr lang="en-US" sz="2400" dirty="0">
                <a:latin typeface="Berlin Sans FB" panose="020E0602020502020306" pitchFamily="34" charset="0"/>
                <a:cs typeface="Times New Roman" pitchFamily="18" charset="0"/>
              </a:rPr>
              <a:t>Pictured below are the impressive remains of the Canaanite palace destroyed by Joshua.</a:t>
            </a:r>
            <a:endParaRPr lang="en-US" dirty="0">
              <a:latin typeface="Berlin Sans FB" panose="020E0602020502020306" pitchFamily="34" charset="0"/>
              <a:cs typeface="Times New Roman" pitchFamily="18" charset="0"/>
            </a:endParaRPr>
          </a:p>
        </p:txBody>
      </p:sp>
      <p:sp>
        <p:nvSpPr>
          <p:cNvPr id="3" name="Text Placeholder 2"/>
          <p:cNvSpPr>
            <a:spLocks noGrp="1"/>
          </p:cNvSpPr>
          <p:nvPr>
            <p:ph type="body" idx="1"/>
          </p:nvPr>
        </p:nvSpPr>
        <p:spPr>
          <a:xfrm>
            <a:off x="76200" y="1535113"/>
            <a:ext cx="4421188" cy="639762"/>
          </a:xfrm>
        </p:spPr>
        <p:txBody>
          <a:bodyPr/>
          <a:lstStyle/>
          <a:p>
            <a:pPr algn="ctr"/>
            <a:r>
              <a:rPr lang="en-US" b="0" dirty="0">
                <a:latin typeface="Berlin Sans FB" panose="020E0602020502020306" pitchFamily="34" charset="0"/>
                <a:cs typeface="Times New Roman" pitchFamily="18" charset="0"/>
              </a:rPr>
              <a:t>A Basalt Lion </a:t>
            </a:r>
            <a:r>
              <a:rPr lang="en-US" b="0" dirty="0" err="1">
                <a:latin typeface="Berlin Sans FB" panose="020E0602020502020306" pitchFamily="34" charset="0"/>
                <a:cs typeface="Times New Roman" pitchFamily="18" charset="0"/>
              </a:rPr>
              <a:t>Orthostat</a:t>
            </a:r>
            <a:endParaRPr lang="en-US" b="0" dirty="0">
              <a:latin typeface="Berlin Sans FB" panose="020E0602020502020306" pitchFamily="34" charset="0"/>
              <a:cs typeface="Times New Roman" pitchFamily="18" charset="0"/>
            </a:endParaRPr>
          </a:p>
        </p:txBody>
      </p:sp>
      <p:pic>
        <p:nvPicPr>
          <p:cNvPr id="7" name="Content Placeholder 6" descr="hazor lion.jpg"/>
          <p:cNvPicPr>
            <a:picLocks noGrp="1" noChangeAspect="1"/>
          </p:cNvPicPr>
          <p:nvPr>
            <p:ph sz="half" idx="2"/>
          </p:nvPr>
        </p:nvPicPr>
        <p:blipFill>
          <a:blip r:embed="rId2"/>
          <a:stretch>
            <a:fillRect/>
          </a:stretch>
        </p:blipFill>
        <p:spPr>
          <a:xfrm>
            <a:off x="152401" y="2657417"/>
            <a:ext cx="4114800" cy="3082128"/>
          </a:xfrm>
          <a:ln>
            <a:solidFill>
              <a:srgbClr val="7030A0"/>
            </a:solidFill>
          </a:ln>
        </p:spPr>
      </p:pic>
      <p:sp>
        <p:nvSpPr>
          <p:cNvPr id="5" name="Text Placeholder 4"/>
          <p:cNvSpPr>
            <a:spLocks noGrp="1"/>
          </p:cNvSpPr>
          <p:nvPr>
            <p:ph type="body" sz="quarter" idx="3"/>
          </p:nvPr>
        </p:nvSpPr>
        <p:spPr>
          <a:xfrm>
            <a:off x="4495801" y="1535113"/>
            <a:ext cx="4419600" cy="639762"/>
          </a:xfrm>
        </p:spPr>
        <p:txBody>
          <a:bodyPr/>
          <a:lstStyle/>
          <a:p>
            <a:pPr algn="ctr"/>
            <a:r>
              <a:rPr lang="en-US" b="0" dirty="0">
                <a:latin typeface="Berlin Sans FB" panose="020E0602020502020306" pitchFamily="34" charset="0"/>
                <a:cs typeface="Times New Roman" pitchFamily="18" charset="0"/>
              </a:rPr>
              <a:t>Corner of the Palace Wall</a:t>
            </a:r>
          </a:p>
        </p:txBody>
      </p:sp>
      <p:pic>
        <p:nvPicPr>
          <p:cNvPr id="8" name="Content Placeholder 7" descr="palace wall.jpg"/>
          <p:cNvPicPr>
            <a:picLocks noGrp="1" noChangeAspect="1"/>
          </p:cNvPicPr>
          <p:nvPr>
            <p:ph sz="quarter" idx="4"/>
          </p:nvPr>
        </p:nvPicPr>
        <p:blipFill>
          <a:blip r:embed="rId3"/>
          <a:stretch>
            <a:fillRect/>
          </a:stretch>
        </p:blipFill>
        <p:spPr>
          <a:xfrm>
            <a:off x="4495800" y="2514600"/>
            <a:ext cx="4536563" cy="3398044"/>
          </a:xfrm>
          <a:ln>
            <a:solidFill>
              <a:schemeClr val="bg2"/>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819400"/>
          </a:xfrm>
        </p:spPr>
        <p:txBody>
          <a:bodyPr>
            <a:normAutofit/>
          </a:bodyPr>
          <a:lstStyle/>
          <a:p>
            <a:r>
              <a:rPr lang="en-US" dirty="0">
                <a:latin typeface="Matura MT Script Capitals" panose="03020802060602070202" pitchFamily="66" charset="0"/>
                <a:cs typeface="Times New Roman" pitchFamily="18" charset="0"/>
              </a:rPr>
              <a:t>The Destruction at Hazor</a:t>
            </a:r>
            <a:br>
              <a:rPr lang="en-US" dirty="0">
                <a:latin typeface="Matura MT Script Capitals" panose="03020802060602070202" pitchFamily="66" charset="0"/>
                <a:cs typeface="Times New Roman" pitchFamily="18" charset="0"/>
              </a:rPr>
            </a:br>
            <a:r>
              <a:rPr lang="en-US" sz="2000" dirty="0">
                <a:latin typeface="Berlin Sans FB" panose="020E0602020502020306" pitchFamily="34" charset="0"/>
                <a:cs typeface="Times New Roman" pitchFamily="18" charset="0"/>
              </a:rPr>
              <a:t>Joshua 11:1-11</a:t>
            </a:r>
            <a:br>
              <a:rPr lang="en-US" sz="2000" dirty="0">
                <a:latin typeface="Berlin Sans FB" panose="020E0602020502020306" pitchFamily="34" charset="0"/>
                <a:cs typeface="Times New Roman" pitchFamily="18" charset="0"/>
              </a:rPr>
            </a:br>
            <a:r>
              <a:rPr lang="en-US" sz="2000" dirty="0">
                <a:latin typeface="Berlin Sans FB" panose="020E0602020502020306" pitchFamily="34" charset="0"/>
                <a:cs typeface="Times New Roman" pitchFamily="18" charset="0"/>
              </a:rPr>
              <a:t>The Great Bronze Age city of Hazor, the capital city of Canaan, was violently destroyed during the 15</a:t>
            </a:r>
            <a:r>
              <a:rPr lang="en-US" sz="2000" baseline="30000" dirty="0">
                <a:latin typeface="Berlin Sans FB" panose="020E0602020502020306" pitchFamily="34" charset="0"/>
                <a:cs typeface="Times New Roman" pitchFamily="18" charset="0"/>
              </a:rPr>
              <a:t>th</a:t>
            </a:r>
            <a:r>
              <a:rPr lang="en-US" sz="2000" dirty="0">
                <a:latin typeface="Berlin Sans FB" panose="020E0602020502020306" pitchFamily="34" charset="0"/>
                <a:cs typeface="Times New Roman" pitchFamily="18" charset="0"/>
              </a:rPr>
              <a:t> century BC (by Joshua) and later during the 13</a:t>
            </a:r>
            <a:r>
              <a:rPr lang="en-US" sz="2000" baseline="30000" dirty="0">
                <a:latin typeface="Berlin Sans FB" panose="020E0602020502020306" pitchFamily="34" charset="0"/>
                <a:cs typeface="Times New Roman" pitchFamily="18" charset="0"/>
              </a:rPr>
              <a:t>th</a:t>
            </a:r>
            <a:r>
              <a:rPr lang="en-US" sz="2000" dirty="0">
                <a:latin typeface="Berlin Sans FB" panose="020E0602020502020306" pitchFamily="34" charset="0"/>
                <a:cs typeface="Times New Roman" pitchFamily="18" charset="0"/>
              </a:rPr>
              <a:t> century BC (by Deborah and Barak).  Israeli archaeologists have been excavating this huge city on and off since 1955 and have found decisive confirmation of Joshua’s account.</a:t>
            </a:r>
          </a:p>
        </p:txBody>
      </p:sp>
      <p:sp>
        <p:nvSpPr>
          <p:cNvPr id="3" name="Text Placeholder 2"/>
          <p:cNvSpPr>
            <a:spLocks noGrp="1"/>
          </p:cNvSpPr>
          <p:nvPr>
            <p:ph type="body" idx="1"/>
          </p:nvPr>
        </p:nvSpPr>
        <p:spPr>
          <a:xfrm>
            <a:off x="152400" y="2819400"/>
            <a:ext cx="4344988" cy="533400"/>
          </a:xfrm>
        </p:spPr>
        <p:txBody>
          <a:bodyPr>
            <a:normAutofit/>
          </a:bodyPr>
          <a:lstStyle/>
          <a:p>
            <a:pPr algn="ctr"/>
            <a:r>
              <a:rPr lang="en-US" b="0" dirty="0">
                <a:latin typeface="Berlin Sans FB" panose="020E0602020502020306" pitchFamily="34" charset="0"/>
                <a:cs typeface="Times New Roman" pitchFamily="18" charset="0"/>
              </a:rPr>
              <a:t>Ash Layer at </a:t>
            </a:r>
            <a:r>
              <a:rPr lang="en-US" b="0" dirty="0" err="1">
                <a:latin typeface="Berlin Sans FB" panose="020E0602020502020306" pitchFamily="34" charset="0"/>
                <a:cs typeface="Times New Roman" pitchFamily="18" charset="0"/>
              </a:rPr>
              <a:t>Hazor</a:t>
            </a:r>
            <a:endParaRPr lang="en-US" b="0" dirty="0">
              <a:latin typeface="Berlin Sans FB" panose="020E0602020502020306" pitchFamily="34" charset="0"/>
              <a:cs typeface="Times New Roman" pitchFamily="18" charset="0"/>
            </a:endParaRPr>
          </a:p>
        </p:txBody>
      </p:sp>
      <p:pic>
        <p:nvPicPr>
          <p:cNvPr id="7" name="Content Placeholder 6" descr="ash layer.jpg"/>
          <p:cNvPicPr>
            <a:picLocks noGrp="1" noChangeAspect="1"/>
          </p:cNvPicPr>
          <p:nvPr>
            <p:ph sz="half" idx="2"/>
          </p:nvPr>
        </p:nvPicPr>
        <p:blipFill>
          <a:blip r:embed="rId2"/>
          <a:stretch>
            <a:fillRect/>
          </a:stretch>
        </p:blipFill>
        <p:spPr>
          <a:xfrm>
            <a:off x="152400" y="3505200"/>
            <a:ext cx="4184156" cy="3134077"/>
          </a:xfrm>
          <a:ln>
            <a:solidFill>
              <a:schemeClr val="bg2"/>
            </a:solidFill>
          </a:ln>
        </p:spPr>
      </p:pic>
      <p:sp>
        <p:nvSpPr>
          <p:cNvPr id="5" name="Text Placeholder 4"/>
          <p:cNvSpPr>
            <a:spLocks noGrp="1"/>
          </p:cNvSpPr>
          <p:nvPr>
            <p:ph type="body" sz="quarter" idx="3"/>
          </p:nvPr>
        </p:nvSpPr>
        <p:spPr>
          <a:xfrm>
            <a:off x="4645025" y="2667000"/>
            <a:ext cx="4041775" cy="914400"/>
          </a:xfrm>
        </p:spPr>
        <p:txBody>
          <a:bodyPr>
            <a:normAutofit/>
          </a:bodyPr>
          <a:lstStyle/>
          <a:p>
            <a:pPr algn="ctr"/>
            <a:r>
              <a:rPr lang="en-US" b="0" dirty="0">
                <a:latin typeface="Berlin Sans FB" panose="020E0602020502020306" pitchFamily="34" charset="0"/>
                <a:cs typeface="Times New Roman" pitchFamily="18" charset="0"/>
              </a:rPr>
              <a:t>Canaanite Offering Table violently knocked over</a:t>
            </a:r>
          </a:p>
        </p:txBody>
      </p:sp>
      <p:pic>
        <p:nvPicPr>
          <p:cNvPr id="8" name="Content Placeholder 7" descr="Canaanite stele.jpg"/>
          <p:cNvPicPr>
            <a:picLocks noGrp="1" noChangeAspect="1"/>
          </p:cNvPicPr>
          <p:nvPr>
            <p:ph sz="quarter" idx="4"/>
          </p:nvPr>
        </p:nvPicPr>
        <p:blipFill>
          <a:blip r:embed="rId3"/>
          <a:stretch>
            <a:fillRect/>
          </a:stretch>
        </p:blipFill>
        <p:spPr>
          <a:xfrm>
            <a:off x="4495800" y="3733800"/>
            <a:ext cx="4421662" cy="2895601"/>
          </a:xfrm>
          <a:ln>
            <a:solidFill>
              <a:schemeClr val="bg2"/>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76600"/>
          </a:xfrm>
        </p:spPr>
        <p:txBody>
          <a:bodyPr>
            <a:normAutofit fontScale="90000"/>
          </a:bodyPr>
          <a:lstStyle/>
          <a:p>
            <a:r>
              <a:rPr lang="en-US" dirty="0">
                <a:latin typeface="Matura MT Script Capitals" panose="03020802060602070202" pitchFamily="66" charset="0"/>
                <a:cs typeface="Times New Roman" pitchFamily="18" charset="0"/>
              </a:rPr>
              <a:t>Joshua’s Altar on Mount </a:t>
            </a:r>
            <a:r>
              <a:rPr lang="en-US" dirty="0" err="1">
                <a:latin typeface="Matura MT Script Capitals" panose="03020802060602070202" pitchFamily="66" charset="0"/>
                <a:cs typeface="Times New Roman" pitchFamily="18" charset="0"/>
              </a:rPr>
              <a:t>Ebal</a:t>
            </a:r>
            <a:br>
              <a:rPr lang="en-US" sz="2200" dirty="0">
                <a:latin typeface="Berlin Sans FB" panose="020E0602020502020306" pitchFamily="34" charset="0"/>
                <a:cs typeface="Times New Roman" pitchFamily="18" charset="0"/>
              </a:rPr>
            </a:br>
            <a:r>
              <a:rPr lang="en-US" sz="2200" dirty="0">
                <a:latin typeface="Berlin Sans FB" panose="020E0602020502020306" pitchFamily="34" charset="0"/>
                <a:cs typeface="Times New Roman" pitchFamily="18" charset="0"/>
              </a:rPr>
              <a:t>(Joshua 8:30-35)</a:t>
            </a:r>
            <a:br>
              <a:rPr lang="en-US" sz="2200" dirty="0">
                <a:latin typeface="Berlin Sans FB" panose="020E0602020502020306" pitchFamily="34" charset="0"/>
                <a:cs typeface="Times New Roman" pitchFamily="18" charset="0"/>
              </a:rPr>
            </a:br>
            <a:r>
              <a:rPr lang="en-US" sz="2200" dirty="0">
                <a:latin typeface="Berlin Sans FB" panose="020E0602020502020306" pitchFamily="34" charset="0"/>
                <a:cs typeface="Times New Roman" pitchFamily="18" charset="0"/>
              </a:rPr>
              <a:t>In 1981, maverick Israeli archaeologist Adam </a:t>
            </a:r>
            <a:r>
              <a:rPr lang="en-US" sz="2200" dirty="0" err="1">
                <a:latin typeface="Berlin Sans FB" panose="020E0602020502020306" pitchFamily="34" charset="0"/>
                <a:cs typeface="Times New Roman" pitchFamily="18" charset="0"/>
              </a:rPr>
              <a:t>Zertal</a:t>
            </a:r>
            <a:r>
              <a:rPr lang="en-US" sz="2200" dirty="0">
                <a:latin typeface="Berlin Sans FB" panose="020E0602020502020306" pitchFamily="34" charset="0"/>
                <a:cs typeface="Times New Roman" pitchFamily="18" charset="0"/>
              </a:rPr>
              <a:t> made an amazing discovery.  He claimed to have found an altar near the summit of Mount </a:t>
            </a:r>
            <a:r>
              <a:rPr lang="en-US" sz="2200" dirty="0" err="1">
                <a:latin typeface="Berlin Sans FB" panose="020E0602020502020306" pitchFamily="34" charset="0"/>
                <a:cs typeface="Times New Roman" pitchFamily="18" charset="0"/>
              </a:rPr>
              <a:t>Ebal</a:t>
            </a:r>
            <a:r>
              <a:rPr lang="en-US" sz="2200" dirty="0">
                <a:latin typeface="Berlin Sans FB" panose="020E0602020502020306" pitchFamily="34" charset="0"/>
                <a:cs typeface="Times New Roman" pitchFamily="18" charset="0"/>
              </a:rPr>
              <a:t> dating to the time of the Israelite settlement.  Did he indeed find Joshua’s altar?  Many scholars strongly disagreed and claimed his structure was a watchtower or part of a farmstead building.  The debate continues regarding the interpretation of this structure and </a:t>
            </a:r>
            <a:r>
              <a:rPr lang="en-US" sz="2200" dirty="0" err="1">
                <a:latin typeface="Berlin Sans FB" panose="020E0602020502020306" pitchFamily="34" charset="0"/>
                <a:cs typeface="Times New Roman" pitchFamily="18" charset="0"/>
              </a:rPr>
              <a:t>Zertal</a:t>
            </a:r>
            <a:r>
              <a:rPr lang="en-US" sz="2200" dirty="0">
                <a:latin typeface="Berlin Sans FB" panose="020E0602020502020306" pitchFamily="34" charset="0"/>
                <a:cs typeface="Times New Roman" pitchFamily="18" charset="0"/>
              </a:rPr>
              <a:t> has yet to publish his final report.  See a picture of </a:t>
            </a:r>
            <a:r>
              <a:rPr lang="en-US" sz="2200" dirty="0" err="1">
                <a:latin typeface="Berlin Sans FB" panose="020E0602020502020306" pitchFamily="34" charset="0"/>
                <a:cs typeface="Times New Roman" pitchFamily="18" charset="0"/>
              </a:rPr>
              <a:t>Zertal</a:t>
            </a:r>
            <a:r>
              <a:rPr lang="en-US" sz="2200" dirty="0">
                <a:latin typeface="Berlin Sans FB" panose="020E0602020502020306" pitchFamily="34" charset="0"/>
                <a:cs typeface="Times New Roman" pitchFamily="18" charset="0"/>
              </a:rPr>
              <a:t>, who was badly wounded while serving with the IDF in the Yom Kippur War in 1973, in a slide below.</a:t>
            </a:r>
          </a:p>
        </p:txBody>
      </p:sp>
      <p:pic>
        <p:nvPicPr>
          <p:cNvPr id="4" name="Content Placeholder 3" descr="MtEbalAltarDrawingRecon.jpg"/>
          <p:cNvPicPr>
            <a:picLocks noGrp="1" noChangeAspect="1"/>
          </p:cNvPicPr>
          <p:nvPr>
            <p:ph sz="half" idx="1"/>
          </p:nvPr>
        </p:nvPicPr>
        <p:blipFill>
          <a:blip r:embed="rId2"/>
          <a:stretch>
            <a:fillRect/>
          </a:stretch>
        </p:blipFill>
        <p:spPr>
          <a:xfrm>
            <a:off x="76200" y="3429000"/>
            <a:ext cx="4343977" cy="3276600"/>
          </a:xfrm>
          <a:ln>
            <a:solidFill>
              <a:schemeClr val="bg2"/>
            </a:solidFill>
          </a:ln>
        </p:spPr>
      </p:pic>
      <p:pic>
        <p:nvPicPr>
          <p:cNvPr id="6" name="Content Placeholder 5" descr="image2.jpg"/>
          <p:cNvPicPr>
            <a:picLocks noGrp="1" noChangeAspect="1"/>
          </p:cNvPicPr>
          <p:nvPr>
            <p:ph sz="half" idx="2"/>
          </p:nvPr>
        </p:nvPicPr>
        <p:blipFill>
          <a:blip r:embed="rId3"/>
          <a:stretch>
            <a:fillRect/>
          </a:stretch>
        </p:blipFill>
        <p:spPr>
          <a:xfrm>
            <a:off x="4495800" y="3505200"/>
            <a:ext cx="4521496" cy="3200400"/>
          </a:xfrm>
          <a:ln>
            <a:solidFill>
              <a:srgbClr val="7030A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9144000" cy="990600"/>
          </a:xfrm>
        </p:spPr>
        <p:txBody>
          <a:bodyPr>
            <a:normAutofit/>
          </a:bodyPr>
          <a:lstStyle/>
          <a:p>
            <a:r>
              <a:rPr lang="en-US" sz="3600" dirty="0">
                <a:latin typeface="Matura MT Script Capitals" pitchFamily="66" charset="0"/>
              </a:rPr>
              <a:t>The Plains of Moab from Mount Nebo</a:t>
            </a:r>
          </a:p>
        </p:txBody>
      </p:sp>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982984"/>
            <a:ext cx="8610599" cy="5709865"/>
          </a:xfrm>
          <a:ln>
            <a:solidFill>
              <a:srgbClr val="7030A0"/>
            </a:solidFill>
          </a:ln>
        </p:spPr>
      </p:pic>
    </p:spTree>
    <p:extLst>
      <p:ext uri="{BB962C8B-B14F-4D97-AF65-F5344CB8AC3E}">
        <p14:creationId xmlns:p14="http://schemas.microsoft.com/office/powerpoint/2010/main" val="3017625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a:latin typeface="Berlin Sans FB" panose="020E0602020502020306" pitchFamily="34" charset="0"/>
                <a:cs typeface="Times New Roman" pitchFamily="18" charset="0"/>
              </a:rPr>
              <a:t>The Southern Campaign and the Defeat of the Five Kings</a:t>
            </a:r>
            <a:br>
              <a:rPr lang="en-US" dirty="0">
                <a:latin typeface="Berlin Sans FB" panose="020E0602020502020306" pitchFamily="34" charset="0"/>
                <a:cs typeface="Times New Roman" pitchFamily="18" charset="0"/>
              </a:rPr>
            </a:br>
            <a:r>
              <a:rPr lang="en-US" sz="1300" dirty="0">
                <a:latin typeface="Berlin Sans FB" panose="020E0602020502020306" pitchFamily="34" charset="0"/>
                <a:cs typeface="Times New Roman" pitchFamily="18" charset="0"/>
              </a:rPr>
              <a:t>Joshua 10</a:t>
            </a:r>
          </a:p>
        </p:txBody>
      </p:sp>
      <p:pic>
        <p:nvPicPr>
          <p:cNvPr id="4" name="Content Placeholder 3" descr="Southern campaign.jpg"/>
          <p:cNvPicPr>
            <a:picLocks noGrp="1" noChangeAspect="1"/>
          </p:cNvPicPr>
          <p:nvPr>
            <p:ph idx="1"/>
          </p:nvPr>
        </p:nvPicPr>
        <p:blipFill>
          <a:blip r:embed="rId2"/>
          <a:stretch>
            <a:fillRect/>
          </a:stretch>
        </p:blipFill>
        <p:spPr>
          <a:xfrm>
            <a:off x="533401" y="1684758"/>
            <a:ext cx="8000544" cy="508269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rmAutofit fontScale="90000"/>
          </a:bodyPr>
          <a:lstStyle/>
          <a:p>
            <a:r>
              <a:rPr lang="en-US" dirty="0">
                <a:latin typeface="Berlin Sans FB" panose="020E0602020502020306" pitchFamily="34" charset="0"/>
                <a:cs typeface="Times New Roman" pitchFamily="18" charset="0"/>
              </a:rPr>
              <a:t>The  Districts and Towns of Judah</a:t>
            </a:r>
            <a:br>
              <a:rPr lang="en-US" dirty="0">
                <a:latin typeface="Berlin Sans FB" panose="020E0602020502020306" pitchFamily="34" charset="0"/>
                <a:cs typeface="Times New Roman" pitchFamily="18" charset="0"/>
              </a:rPr>
            </a:br>
            <a:r>
              <a:rPr lang="en-US" sz="1600" dirty="0">
                <a:latin typeface="Berlin Sans FB" panose="020E0602020502020306" pitchFamily="34" charset="0"/>
                <a:cs typeface="Times New Roman" pitchFamily="18" charset="0"/>
              </a:rPr>
              <a:t>Joshua 15 preserves a detailed description and city list of the tribal territory of Judah, which ultimately became the Kingdom of Judah after the division of the monarchy.  A very tedious and boring read for the uninitiated, the tribal allotments and city lists in Joshua 13-21 contain a wealth of historical and geographic information for biblical scholars.  Some of these lists were revised and updated by later kings such as Judah’s below, which dates to the reign of </a:t>
            </a:r>
            <a:r>
              <a:rPr lang="en-US" sz="1600" dirty="0" err="1">
                <a:latin typeface="Berlin Sans FB" panose="020E0602020502020306" pitchFamily="34" charset="0"/>
                <a:cs typeface="Times New Roman" pitchFamily="18" charset="0"/>
              </a:rPr>
              <a:t>Uzziah</a:t>
            </a:r>
            <a:r>
              <a:rPr lang="en-US" sz="1600" dirty="0">
                <a:latin typeface="Berlin Sans FB" panose="020E0602020502020306" pitchFamily="34" charset="0"/>
                <a:cs typeface="Times New Roman" pitchFamily="18" charset="0"/>
              </a:rPr>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484601"/>
            <a:ext cx="4495801" cy="5338763"/>
          </a:xfrm>
        </p:spPr>
      </p:pic>
      <p:pic>
        <p:nvPicPr>
          <p:cNvPr id="8194" name="Picture 2" descr="C:\Users\jeffrey.hudon\Desktop\ya_map_distric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649" y="2057400"/>
            <a:ext cx="3884313" cy="4078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600200"/>
          </a:xfrm>
        </p:spPr>
        <p:txBody>
          <a:bodyPr>
            <a:normAutofit/>
          </a:bodyPr>
          <a:lstStyle/>
          <a:p>
            <a:r>
              <a:rPr lang="en-US" dirty="0">
                <a:latin typeface="Matura MT Script Capitals" panose="03020802060602070202" pitchFamily="66" charset="0"/>
                <a:cs typeface="Times New Roman" pitchFamily="18" charset="0"/>
              </a:rPr>
              <a:t>The Covenant Renewal at Shechem</a:t>
            </a:r>
            <a:br>
              <a:rPr lang="en-US" dirty="0">
                <a:latin typeface="Times New Roman" pitchFamily="18" charset="0"/>
                <a:cs typeface="Times New Roman" pitchFamily="18" charset="0"/>
              </a:rPr>
            </a:br>
            <a:r>
              <a:rPr lang="en-US" sz="2400" dirty="0">
                <a:latin typeface="Berlin Sans FB" panose="020E0602020502020306" pitchFamily="34" charset="0"/>
                <a:cs typeface="Times New Roman" pitchFamily="18" charset="0"/>
              </a:rPr>
              <a:t>(Joshua 23-24)</a:t>
            </a:r>
            <a:br>
              <a:rPr lang="en-US" sz="2400" dirty="0">
                <a:latin typeface="Berlin Sans FB" panose="020E0602020502020306" pitchFamily="34" charset="0"/>
                <a:cs typeface="Times New Roman" pitchFamily="18" charset="0"/>
              </a:rPr>
            </a:br>
            <a:r>
              <a:rPr lang="en-US" sz="2400" dirty="0">
                <a:latin typeface="Berlin Sans FB" panose="020E0602020502020306" pitchFamily="34" charset="0"/>
                <a:cs typeface="Times New Roman" pitchFamily="18" charset="0"/>
              </a:rPr>
              <a:t>The scene of Joshua’s farewell address to the Israelite nation</a:t>
            </a:r>
          </a:p>
        </p:txBody>
      </p:sp>
      <p:sp>
        <p:nvSpPr>
          <p:cNvPr id="8" name="Text Placeholder 7"/>
          <p:cNvSpPr>
            <a:spLocks noGrp="1"/>
          </p:cNvSpPr>
          <p:nvPr>
            <p:ph type="body" idx="1"/>
          </p:nvPr>
        </p:nvSpPr>
        <p:spPr>
          <a:xfrm>
            <a:off x="76200" y="1828800"/>
            <a:ext cx="3886200" cy="1066800"/>
          </a:xfrm>
        </p:spPr>
        <p:txBody>
          <a:bodyPr>
            <a:noAutofit/>
          </a:bodyPr>
          <a:lstStyle/>
          <a:p>
            <a:pPr algn="ctr"/>
            <a:r>
              <a:rPr lang="en-US" b="0" dirty="0">
                <a:latin typeface="Berlin Sans FB" panose="020E0602020502020306" pitchFamily="34" charset="0"/>
                <a:cs typeface="Times New Roman" pitchFamily="18" charset="0"/>
              </a:rPr>
              <a:t>Archaeologist Adam </a:t>
            </a:r>
            <a:r>
              <a:rPr lang="en-US" b="0" dirty="0" err="1">
                <a:latin typeface="Berlin Sans FB" panose="020E0602020502020306" pitchFamily="34" charset="0"/>
                <a:cs typeface="Times New Roman" pitchFamily="18" charset="0"/>
              </a:rPr>
              <a:t>Zertal</a:t>
            </a:r>
            <a:r>
              <a:rPr lang="en-US" b="0" dirty="0">
                <a:latin typeface="Berlin Sans FB" panose="020E0602020502020306" pitchFamily="34" charset="0"/>
                <a:cs typeface="Times New Roman" pitchFamily="18" charset="0"/>
              </a:rPr>
              <a:t> with Mount Gerizim in the background</a:t>
            </a:r>
          </a:p>
        </p:txBody>
      </p:sp>
      <p:pic>
        <p:nvPicPr>
          <p:cNvPr id="5" name="Content Placeholder 4" descr="gerizim and ebal.jpg"/>
          <p:cNvPicPr>
            <a:picLocks noGrp="1" noChangeAspect="1"/>
          </p:cNvPicPr>
          <p:nvPr>
            <p:ph sz="half" idx="2"/>
          </p:nvPr>
        </p:nvPicPr>
        <p:blipFill>
          <a:blip r:embed="rId2"/>
          <a:stretch>
            <a:fillRect/>
          </a:stretch>
        </p:blipFill>
        <p:spPr>
          <a:xfrm>
            <a:off x="152400" y="2971800"/>
            <a:ext cx="3819832" cy="3733800"/>
          </a:xfrm>
          <a:ln>
            <a:solidFill>
              <a:schemeClr val="accent1"/>
            </a:solidFill>
          </a:ln>
        </p:spPr>
      </p:pic>
      <p:sp>
        <p:nvSpPr>
          <p:cNvPr id="9" name="Text Placeholder 8"/>
          <p:cNvSpPr>
            <a:spLocks noGrp="1"/>
          </p:cNvSpPr>
          <p:nvPr>
            <p:ph type="body" sz="quarter" idx="3"/>
          </p:nvPr>
        </p:nvSpPr>
        <p:spPr>
          <a:xfrm>
            <a:off x="4114800" y="1676400"/>
            <a:ext cx="4952999" cy="1524000"/>
          </a:xfrm>
        </p:spPr>
        <p:txBody>
          <a:bodyPr>
            <a:normAutofit fontScale="92500"/>
          </a:bodyPr>
          <a:lstStyle/>
          <a:p>
            <a:pPr algn="ctr"/>
            <a:r>
              <a:rPr lang="en-US" b="0" dirty="0">
                <a:latin typeface="Berlin Sans FB" panose="020E0602020502020306" pitchFamily="34" charset="0"/>
                <a:cs typeface="Times New Roman" pitchFamily="18" charset="0"/>
              </a:rPr>
              <a:t>Mount Gerizim and Mt. </a:t>
            </a:r>
            <a:r>
              <a:rPr lang="en-US" b="0" dirty="0" err="1">
                <a:latin typeface="Berlin Sans FB" panose="020E0602020502020306" pitchFamily="34" charset="0"/>
                <a:cs typeface="Times New Roman" pitchFamily="18" charset="0"/>
              </a:rPr>
              <a:t>Ebal</a:t>
            </a:r>
            <a:r>
              <a:rPr lang="en-US" b="0" dirty="0">
                <a:latin typeface="Berlin Sans FB" panose="020E0602020502020306" pitchFamily="34" charset="0"/>
                <a:cs typeface="Times New Roman" pitchFamily="18" charset="0"/>
              </a:rPr>
              <a:t> with </a:t>
            </a:r>
            <a:r>
              <a:rPr lang="en-US" b="0" dirty="0" err="1">
                <a:latin typeface="Berlin Sans FB" panose="020E0602020502020306" pitchFamily="34" charset="0"/>
                <a:cs typeface="Times New Roman" pitchFamily="18" charset="0"/>
              </a:rPr>
              <a:t>Shechem</a:t>
            </a:r>
            <a:r>
              <a:rPr lang="en-US" b="0" dirty="0">
                <a:latin typeface="Berlin Sans FB" panose="020E0602020502020306" pitchFamily="34" charset="0"/>
                <a:cs typeface="Times New Roman" pitchFamily="18" charset="0"/>
              </a:rPr>
              <a:t> in the center.  The topography here forms a natural amphitheater for assembling and addressing a nation </a:t>
            </a:r>
          </a:p>
        </p:txBody>
      </p:sp>
      <p:pic>
        <p:nvPicPr>
          <p:cNvPr id="6" name="Content Placeholder 5" descr="Ebal and Gerizim.jpg"/>
          <p:cNvPicPr>
            <a:picLocks noGrp="1" noChangeAspect="1"/>
          </p:cNvPicPr>
          <p:nvPr>
            <p:ph sz="quarter" idx="4"/>
          </p:nvPr>
        </p:nvPicPr>
        <p:blipFill>
          <a:blip r:embed="rId3"/>
          <a:stretch>
            <a:fillRect/>
          </a:stretch>
        </p:blipFill>
        <p:spPr>
          <a:xfrm>
            <a:off x="4267200" y="3200400"/>
            <a:ext cx="4614863" cy="3461147"/>
          </a:xfrm>
          <a:ln>
            <a:solidFill>
              <a:srgbClr val="7030A0"/>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1524000"/>
          </a:xfrm>
        </p:spPr>
        <p:txBody>
          <a:bodyPr>
            <a:noAutofit/>
          </a:bodyPr>
          <a:lstStyle/>
          <a:p>
            <a:r>
              <a:rPr lang="en-US" sz="4800" dirty="0">
                <a:latin typeface="Matura MT Script Capitals" panose="03020802060602070202" pitchFamily="66" charset="0"/>
              </a:rPr>
              <a:t>The Israelite Settlement in the Book of Judges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1"/>
            <a:ext cx="870798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460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p>
            <a:r>
              <a:rPr lang="en-US" sz="3200" dirty="0">
                <a:latin typeface="Berlin Sans FB" panose="020E0602020502020306" pitchFamily="34" charset="0"/>
              </a:rPr>
              <a:t>Some Influential Studies of the Israelite Settlement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685800"/>
            <a:ext cx="2192382" cy="2895600"/>
          </a:xfr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469" r="22628"/>
          <a:stretch/>
        </p:blipFill>
        <p:spPr bwMode="auto">
          <a:xfrm>
            <a:off x="7152422" y="3959559"/>
            <a:ext cx="1861970" cy="2644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7239" y="692727"/>
            <a:ext cx="193233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4061" y="685800"/>
            <a:ext cx="206621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061" y="3869154"/>
            <a:ext cx="2086996" cy="278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307" b="3107"/>
          <a:stretch/>
        </p:blipFill>
        <p:spPr bwMode="auto">
          <a:xfrm>
            <a:off x="152400" y="3832884"/>
            <a:ext cx="2202873" cy="281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9927" y="3832883"/>
            <a:ext cx="2005999" cy="2855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685800"/>
            <a:ext cx="200014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4683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dirty="0">
                <a:latin typeface="Berlin Sans FB" panose="020E0602020502020306" pitchFamily="34" charset="0"/>
              </a:rPr>
              <a:t>Pharaoh </a:t>
            </a:r>
            <a:r>
              <a:rPr lang="en-US" dirty="0" err="1">
                <a:latin typeface="Berlin Sans FB" panose="020E0602020502020306" pitchFamily="34" charset="0"/>
              </a:rPr>
              <a:t>Merneptah</a:t>
            </a:r>
            <a:r>
              <a:rPr lang="en-US" dirty="0">
                <a:latin typeface="Berlin Sans FB" panose="020E0602020502020306" pitchFamily="34" charset="0"/>
              </a:rPr>
              <a:t> (1213-1203 BC)</a:t>
            </a:r>
          </a:p>
        </p:txBody>
      </p:sp>
      <p:sp>
        <p:nvSpPr>
          <p:cNvPr id="3" name="Content Placeholder 2"/>
          <p:cNvSpPr>
            <a:spLocks noGrp="1"/>
          </p:cNvSpPr>
          <p:nvPr>
            <p:ph idx="1"/>
          </p:nvPr>
        </p:nvSpPr>
        <p:spPr>
          <a:xfrm>
            <a:off x="6096000" y="3240411"/>
            <a:ext cx="3048000" cy="3617589"/>
          </a:xfrm>
        </p:spPr>
        <p:txBody>
          <a:bodyPr>
            <a:normAutofit fontScale="77500" lnSpcReduction="20000"/>
          </a:bodyPr>
          <a:lstStyle/>
          <a:p>
            <a:pPr marL="0" indent="0">
              <a:buNone/>
            </a:pPr>
            <a:r>
              <a:rPr lang="en-US" dirty="0">
                <a:latin typeface="Berlin Sans FB" panose="020E0602020502020306" pitchFamily="34" charset="0"/>
              </a:rPr>
              <a:t>This 19</a:t>
            </a:r>
            <a:r>
              <a:rPr lang="en-US" baseline="30000" dirty="0">
                <a:latin typeface="Berlin Sans FB" panose="020E0602020502020306" pitchFamily="34" charset="0"/>
              </a:rPr>
              <a:t>th</a:t>
            </a:r>
            <a:r>
              <a:rPr lang="en-US" dirty="0">
                <a:latin typeface="Berlin Sans FB" panose="020E0602020502020306" pitchFamily="34" charset="0"/>
              </a:rPr>
              <a:t> dynasty Pharaoh was not the vigorous ruler like his father, Rameses II, but he made history when he erected a monument and temple relief that mentioned Israel for the first time outside of the Bible.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45" y="3352800"/>
            <a:ext cx="2543175" cy="337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723" b="5673"/>
          <a:stretch/>
        </p:blipFill>
        <p:spPr bwMode="auto">
          <a:xfrm>
            <a:off x="2999509" y="3240411"/>
            <a:ext cx="3048000" cy="349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53" y="1098691"/>
            <a:ext cx="3106451" cy="190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7926"/>
          <a:stretch/>
        </p:blipFill>
        <p:spPr bwMode="auto">
          <a:xfrm>
            <a:off x="3352800" y="989771"/>
            <a:ext cx="5676900" cy="212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089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8047"/>
            <a:ext cx="8610600" cy="646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567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Matura MT Script Capitals" panose="03020802060602070202" pitchFamily="66" charset="0"/>
              </a:rPr>
              <a:t>The Waters of </a:t>
            </a:r>
            <a:r>
              <a:rPr lang="en-US" dirty="0" err="1">
                <a:latin typeface="Matura MT Script Capitals" panose="03020802060602070202" pitchFamily="66" charset="0"/>
              </a:rPr>
              <a:t>Nephtoah</a:t>
            </a:r>
            <a:endParaRPr lang="en-US" dirty="0">
              <a:latin typeface="Matura MT Script Capitals" panose="03020802060602070202" pitchFamily="66" charset="0"/>
            </a:endParaRPr>
          </a:p>
        </p:txBody>
      </p:sp>
      <p:sp>
        <p:nvSpPr>
          <p:cNvPr id="3" name="Content Placeholder 2"/>
          <p:cNvSpPr>
            <a:spLocks noGrp="1"/>
          </p:cNvSpPr>
          <p:nvPr>
            <p:ph idx="1"/>
          </p:nvPr>
        </p:nvSpPr>
        <p:spPr>
          <a:xfrm>
            <a:off x="76200" y="1066800"/>
            <a:ext cx="2895600" cy="5410200"/>
          </a:xfrm>
        </p:spPr>
        <p:txBody>
          <a:bodyPr>
            <a:normAutofit fontScale="92500" lnSpcReduction="20000"/>
          </a:bodyPr>
          <a:lstStyle/>
          <a:p>
            <a:pPr marL="0" indent="0">
              <a:buNone/>
            </a:pPr>
            <a:r>
              <a:rPr lang="en-US" dirty="0">
                <a:latin typeface="Berlin Sans FB" panose="020E0602020502020306" pitchFamily="34" charset="0"/>
              </a:rPr>
              <a:t>Joshua 15:9:  From the hilltop the boundary headed toward the spring of the waters of </a:t>
            </a:r>
            <a:r>
              <a:rPr lang="en-US" dirty="0" err="1">
                <a:latin typeface="Berlin Sans FB" panose="020E0602020502020306" pitchFamily="34" charset="0"/>
              </a:rPr>
              <a:t>Nephtoah</a:t>
            </a:r>
            <a:r>
              <a:rPr lang="en-US" dirty="0">
                <a:latin typeface="Berlin Sans FB" panose="020E0602020502020306" pitchFamily="34" charset="0"/>
              </a:rPr>
              <a:t>, came out at the towns of Mount Ephron and went down toward </a:t>
            </a:r>
            <a:r>
              <a:rPr lang="en-US" dirty="0" err="1">
                <a:latin typeface="Berlin Sans FB" panose="020E0602020502020306" pitchFamily="34" charset="0"/>
              </a:rPr>
              <a:t>Baalah</a:t>
            </a:r>
            <a:r>
              <a:rPr lang="en-US" dirty="0">
                <a:latin typeface="Berlin Sans FB" panose="020E0602020502020306" pitchFamily="34" charset="0"/>
              </a:rPr>
              <a:t> (that is, </a:t>
            </a:r>
            <a:r>
              <a:rPr lang="en-US" dirty="0" err="1">
                <a:latin typeface="Berlin Sans FB" panose="020E0602020502020306" pitchFamily="34" charset="0"/>
              </a:rPr>
              <a:t>Kiriath</a:t>
            </a:r>
            <a:r>
              <a:rPr lang="en-US" dirty="0">
                <a:latin typeface="Berlin Sans FB" panose="020E0602020502020306" pitchFamily="34" charset="0"/>
              </a:rPr>
              <a:t> </a:t>
            </a:r>
            <a:r>
              <a:rPr lang="en-US" dirty="0" err="1">
                <a:latin typeface="Berlin Sans FB" panose="020E0602020502020306" pitchFamily="34" charset="0"/>
              </a:rPr>
              <a:t>Jearim</a:t>
            </a:r>
            <a:r>
              <a:rPr lang="en-US" dirty="0">
                <a:latin typeface="Berlin Sans FB" panose="020E0602020502020306" pitchFamily="34" charset="0"/>
              </a:rPr>
              <a:t>).</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590800"/>
            <a:ext cx="6143625"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862355"/>
            <a:ext cx="3048000" cy="166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838199"/>
            <a:ext cx="277177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9330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dirty="0">
                <a:latin typeface="Berlin Sans FB" panose="020E0602020502020306" pitchFamily="34" charset="0"/>
              </a:rPr>
              <a:t>Iron Age I Collar Rim Jars:  An Israelite Ethnic Indicator?</a:t>
            </a:r>
          </a:p>
        </p:txBody>
      </p:sp>
      <p:sp>
        <p:nvSpPr>
          <p:cNvPr id="3" name="Content Placeholder 2"/>
          <p:cNvSpPr>
            <a:spLocks noGrp="1"/>
          </p:cNvSpPr>
          <p:nvPr>
            <p:ph idx="1"/>
          </p:nvPr>
        </p:nvSpPr>
        <p:spPr>
          <a:xfrm>
            <a:off x="0" y="1447800"/>
            <a:ext cx="2897626" cy="5238750"/>
          </a:xfrm>
        </p:spPr>
        <p:txBody>
          <a:bodyPr>
            <a:normAutofit fontScale="70000" lnSpcReduction="20000"/>
          </a:bodyPr>
          <a:lstStyle/>
          <a:p>
            <a:pPr marL="0" indent="0">
              <a:buNone/>
            </a:pPr>
            <a:r>
              <a:rPr lang="en-US" dirty="0">
                <a:latin typeface="Berlin Sans FB" panose="020E0602020502020306" pitchFamily="34" charset="0"/>
              </a:rPr>
              <a:t>Collar rim jars were a new pottery form that appears in Canaan at the time of the Israelite Settlement (ca. 1200-1000 BC).  Although not always found at Israelite sites, these jars have commonly been associated with the Israelite tribes.  First called this name by W. F. Albright due to the rib around the neck of the vessel resembling a clerical collar!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6028" y="4682061"/>
            <a:ext cx="2486701" cy="200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626" y="1376666"/>
            <a:ext cx="3531073" cy="5309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283" y="1376666"/>
            <a:ext cx="2417445"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0179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latin typeface="Matura MT Script Capitals" panose="03020802060602070202" pitchFamily="66" charset="0"/>
              </a:rPr>
              <a:t>Israelite Pottery</a:t>
            </a:r>
          </a:p>
        </p:txBody>
      </p:sp>
      <p:sp>
        <p:nvSpPr>
          <p:cNvPr id="3" name="Content Placeholder 2"/>
          <p:cNvSpPr>
            <a:spLocks noGrp="1"/>
          </p:cNvSpPr>
          <p:nvPr>
            <p:ph idx="1"/>
          </p:nvPr>
        </p:nvSpPr>
        <p:spPr>
          <a:xfrm>
            <a:off x="76200" y="990600"/>
            <a:ext cx="6553200" cy="2438399"/>
          </a:xfrm>
        </p:spPr>
        <p:txBody>
          <a:bodyPr>
            <a:normAutofit fontScale="85000" lnSpcReduction="10000"/>
          </a:bodyPr>
          <a:lstStyle/>
          <a:p>
            <a:pPr marL="0" indent="0">
              <a:buNone/>
            </a:pPr>
            <a:r>
              <a:rPr lang="en-US" dirty="0">
                <a:latin typeface="Berlin Sans FB" panose="020E0602020502020306" pitchFamily="34" charset="0"/>
              </a:rPr>
              <a:t>Israelite pottery during the Period of the Judges (Iron Age I) was basic, no nonsense ware without designs or slip.  Yet it was generally well made and durable.  Artistic development and new forms appeared during the reigns of David and Solomon.</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577" y="3886200"/>
            <a:ext cx="397446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330" y="914400"/>
            <a:ext cx="20669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81400"/>
            <a:ext cx="470083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38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4800600" cy="1600200"/>
          </a:xfrm>
        </p:spPr>
        <p:txBody>
          <a:bodyPr>
            <a:noAutofit/>
          </a:bodyPr>
          <a:lstStyle/>
          <a:p>
            <a:pPr algn="ctr"/>
            <a:r>
              <a:rPr lang="en-US" sz="3600" dirty="0">
                <a:latin typeface="Matura MT Script Capitals" panose="03020802060602070202" pitchFamily="66" charset="0"/>
                <a:cs typeface="Times New Roman" pitchFamily="18" charset="0"/>
              </a:rPr>
              <a:t>The Book of Joshua:  The Epic of Conquest</a:t>
            </a:r>
          </a:p>
        </p:txBody>
      </p:sp>
      <p:pic>
        <p:nvPicPr>
          <p:cNvPr id="5" name="Content Placeholder 4" descr="images.jpg"/>
          <p:cNvPicPr>
            <a:picLocks noGrp="1" noChangeAspect="1"/>
          </p:cNvPicPr>
          <p:nvPr>
            <p:ph idx="1"/>
          </p:nvPr>
        </p:nvPicPr>
        <p:blipFill rotWithShape="1">
          <a:blip r:embed="rId2"/>
          <a:srcRect t="2170" r="2678" b="1361"/>
          <a:stretch/>
        </p:blipFill>
        <p:spPr>
          <a:xfrm>
            <a:off x="5075929" y="86326"/>
            <a:ext cx="3860936" cy="6642807"/>
          </a:xfrm>
          <a:ln>
            <a:solidFill>
              <a:schemeClr val="tx1"/>
            </a:solidFill>
          </a:ln>
        </p:spPr>
      </p:pic>
      <p:sp>
        <p:nvSpPr>
          <p:cNvPr id="6" name="Text Placeholder 5"/>
          <p:cNvSpPr>
            <a:spLocks noGrp="1"/>
          </p:cNvSpPr>
          <p:nvPr>
            <p:ph type="body" sz="half" idx="2"/>
          </p:nvPr>
        </p:nvSpPr>
        <p:spPr>
          <a:xfrm>
            <a:off x="152400" y="1600200"/>
            <a:ext cx="4724400" cy="5029200"/>
          </a:xfrm>
        </p:spPr>
        <p:txBody>
          <a:bodyPr>
            <a:noAutofit/>
          </a:bodyPr>
          <a:lstStyle/>
          <a:p>
            <a:pPr algn="ctr"/>
            <a:r>
              <a:rPr lang="en-US" sz="1600" b="1" dirty="0">
                <a:latin typeface="Berlin Sans FB" panose="020E0602020502020306" pitchFamily="34" charset="0"/>
                <a:cs typeface="Times New Roman" pitchFamily="18" charset="0"/>
              </a:rPr>
              <a:t>Joshua 2</a:t>
            </a:r>
            <a:r>
              <a:rPr lang="en-US" sz="1600" dirty="0">
                <a:latin typeface="Berlin Sans FB" panose="020E0602020502020306" pitchFamily="34" charset="0"/>
                <a:cs typeface="Times New Roman" pitchFamily="18" charset="0"/>
              </a:rPr>
              <a:t>:  Spies sent to “look over the land” and reconnoiter Jericho.</a:t>
            </a:r>
          </a:p>
          <a:p>
            <a:pPr algn="ctr"/>
            <a:r>
              <a:rPr lang="en-US" sz="1600" b="1" dirty="0">
                <a:latin typeface="Berlin Sans FB" panose="020E0602020502020306" pitchFamily="34" charset="0"/>
                <a:cs typeface="Times New Roman" pitchFamily="18" charset="0"/>
              </a:rPr>
              <a:t>Joshua 3-4</a:t>
            </a:r>
            <a:r>
              <a:rPr lang="en-US" sz="1600" dirty="0">
                <a:latin typeface="Berlin Sans FB" panose="020E0602020502020306" pitchFamily="34" charset="0"/>
                <a:cs typeface="Times New Roman" pitchFamily="18" charset="0"/>
              </a:rPr>
              <a:t>:  Crossing the Jordan on and the erection of a monument.</a:t>
            </a:r>
          </a:p>
          <a:p>
            <a:pPr algn="ctr"/>
            <a:r>
              <a:rPr lang="en-US" sz="1600" b="1" dirty="0">
                <a:latin typeface="Berlin Sans FB" panose="020E0602020502020306" pitchFamily="34" charset="0"/>
                <a:cs typeface="Times New Roman" pitchFamily="18" charset="0"/>
              </a:rPr>
              <a:t>Joshua 5</a:t>
            </a:r>
            <a:r>
              <a:rPr lang="en-US" sz="1600" dirty="0">
                <a:latin typeface="Berlin Sans FB" panose="020E0602020502020306" pitchFamily="34" charset="0"/>
                <a:cs typeface="Times New Roman" pitchFamily="18" charset="0"/>
              </a:rPr>
              <a:t>:  Circumcision at </a:t>
            </a:r>
            <a:r>
              <a:rPr lang="en-US" sz="1600" dirty="0" err="1">
                <a:latin typeface="Berlin Sans FB" panose="020E0602020502020306" pitchFamily="34" charset="0"/>
                <a:cs typeface="Times New Roman" pitchFamily="18" charset="0"/>
              </a:rPr>
              <a:t>Gilgal</a:t>
            </a:r>
            <a:r>
              <a:rPr lang="en-US" sz="1600" dirty="0">
                <a:latin typeface="Berlin Sans FB" panose="020E0602020502020306" pitchFamily="34" charset="0"/>
                <a:cs typeface="Times New Roman" pitchFamily="18" charset="0"/>
              </a:rPr>
              <a:t>.</a:t>
            </a:r>
          </a:p>
          <a:p>
            <a:pPr algn="ctr"/>
            <a:r>
              <a:rPr lang="en-US" sz="1600" b="1" dirty="0">
                <a:latin typeface="Berlin Sans FB" panose="020E0602020502020306" pitchFamily="34" charset="0"/>
                <a:cs typeface="Times New Roman" pitchFamily="18" charset="0"/>
              </a:rPr>
              <a:t>Joshua 6</a:t>
            </a:r>
            <a:r>
              <a:rPr lang="en-US" sz="1600" dirty="0">
                <a:latin typeface="Berlin Sans FB" panose="020E0602020502020306" pitchFamily="34" charset="0"/>
                <a:cs typeface="Times New Roman" pitchFamily="18" charset="0"/>
              </a:rPr>
              <a:t>:  The Fall of Jericho.</a:t>
            </a:r>
          </a:p>
          <a:p>
            <a:pPr algn="ctr"/>
            <a:r>
              <a:rPr lang="en-US" sz="1600" b="1" dirty="0">
                <a:latin typeface="Berlin Sans FB" panose="020E0602020502020306" pitchFamily="34" charset="0"/>
                <a:cs typeface="Times New Roman" pitchFamily="18" charset="0"/>
              </a:rPr>
              <a:t>Joshua 7</a:t>
            </a:r>
            <a:r>
              <a:rPr lang="en-US" sz="1600" dirty="0">
                <a:latin typeface="Berlin Sans FB" panose="020E0602020502020306" pitchFamily="34" charset="0"/>
                <a:cs typeface="Times New Roman" pitchFamily="18" charset="0"/>
              </a:rPr>
              <a:t>:  The Sin of </a:t>
            </a:r>
            <a:r>
              <a:rPr lang="en-US" sz="1600" dirty="0" err="1">
                <a:latin typeface="Berlin Sans FB" panose="020E0602020502020306" pitchFamily="34" charset="0"/>
                <a:cs typeface="Times New Roman" pitchFamily="18" charset="0"/>
              </a:rPr>
              <a:t>Achan</a:t>
            </a:r>
            <a:r>
              <a:rPr lang="en-US" sz="1600" dirty="0">
                <a:latin typeface="Berlin Sans FB" panose="020E0602020502020306" pitchFamily="34" charset="0"/>
                <a:cs typeface="Times New Roman" pitchFamily="18" charset="0"/>
              </a:rPr>
              <a:t> and its Consequences</a:t>
            </a:r>
          </a:p>
          <a:p>
            <a:pPr algn="ctr"/>
            <a:r>
              <a:rPr lang="en-US" sz="1600" b="1" dirty="0">
                <a:latin typeface="Berlin Sans FB" panose="020E0602020502020306" pitchFamily="34" charset="0"/>
                <a:cs typeface="Times New Roman" pitchFamily="18" charset="0"/>
              </a:rPr>
              <a:t>Joshua 8</a:t>
            </a:r>
            <a:r>
              <a:rPr lang="en-US" sz="1600" dirty="0">
                <a:latin typeface="Berlin Sans FB" panose="020E0602020502020306" pitchFamily="34" charset="0"/>
                <a:cs typeface="Times New Roman" pitchFamily="18" charset="0"/>
              </a:rPr>
              <a:t>:  Ai is Destroyed and the Covenant renewal at Mount </a:t>
            </a:r>
            <a:r>
              <a:rPr lang="en-US" sz="1600" dirty="0" err="1">
                <a:latin typeface="Berlin Sans FB" panose="020E0602020502020306" pitchFamily="34" charset="0"/>
                <a:cs typeface="Times New Roman" pitchFamily="18" charset="0"/>
              </a:rPr>
              <a:t>Ebal</a:t>
            </a:r>
            <a:r>
              <a:rPr lang="en-US" sz="1600" dirty="0">
                <a:latin typeface="Berlin Sans FB" panose="020E0602020502020306" pitchFamily="34" charset="0"/>
                <a:cs typeface="Times New Roman" pitchFamily="18" charset="0"/>
              </a:rPr>
              <a:t>.</a:t>
            </a:r>
          </a:p>
          <a:p>
            <a:pPr algn="ctr"/>
            <a:r>
              <a:rPr lang="en-US" sz="1600" b="1" dirty="0">
                <a:latin typeface="Berlin Sans FB" panose="020E0602020502020306" pitchFamily="34" charset="0"/>
                <a:cs typeface="Times New Roman" pitchFamily="18" charset="0"/>
              </a:rPr>
              <a:t>Joshua 9</a:t>
            </a:r>
            <a:r>
              <a:rPr lang="en-US" sz="1600" dirty="0">
                <a:latin typeface="Berlin Sans FB" panose="020E0602020502020306" pitchFamily="34" charset="0"/>
                <a:cs typeface="Times New Roman" pitchFamily="18" charset="0"/>
              </a:rPr>
              <a:t>:  The </a:t>
            </a:r>
            <a:r>
              <a:rPr lang="en-US" sz="1600" dirty="0" err="1">
                <a:latin typeface="Berlin Sans FB" panose="020E0602020502020306" pitchFamily="34" charset="0"/>
                <a:cs typeface="Times New Roman" pitchFamily="18" charset="0"/>
              </a:rPr>
              <a:t>Gibeonite</a:t>
            </a:r>
            <a:r>
              <a:rPr lang="en-US" sz="1600" dirty="0">
                <a:latin typeface="Berlin Sans FB" panose="020E0602020502020306" pitchFamily="34" charset="0"/>
                <a:cs typeface="Times New Roman" pitchFamily="18" charset="0"/>
              </a:rPr>
              <a:t> Deception.</a:t>
            </a:r>
          </a:p>
          <a:p>
            <a:pPr algn="ctr"/>
            <a:r>
              <a:rPr lang="en-US" sz="1600" b="1" dirty="0">
                <a:latin typeface="Berlin Sans FB" panose="020E0602020502020306" pitchFamily="34" charset="0"/>
                <a:cs typeface="Times New Roman" pitchFamily="18" charset="0"/>
              </a:rPr>
              <a:t>Joshua 10</a:t>
            </a:r>
            <a:r>
              <a:rPr lang="en-US" sz="1600" dirty="0">
                <a:latin typeface="Berlin Sans FB" panose="020E0602020502020306" pitchFamily="34" charset="0"/>
                <a:cs typeface="Times New Roman" pitchFamily="18" charset="0"/>
              </a:rPr>
              <a:t>:  The Sun Stands Still, the Death of the Five Kings and the Southern Campaign.</a:t>
            </a:r>
          </a:p>
          <a:p>
            <a:pPr algn="ctr"/>
            <a:r>
              <a:rPr lang="en-US" sz="1600" b="1" dirty="0">
                <a:latin typeface="Berlin Sans FB" panose="020E0602020502020306" pitchFamily="34" charset="0"/>
                <a:cs typeface="Times New Roman" pitchFamily="18" charset="0"/>
              </a:rPr>
              <a:t>Joshua 11</a:t>
            </a:r>
            <a:r>
              <a:rPr lang="en-US" sz="1600" dirty="0">
                <a:latin typeface="Berlin Sans FB" panose="020E0602020502020306" pitchFamily="34" charset="0"/>
                <a:cs typeface="Times New Roman" pitchFamily="18" charset="0"/>
              </a:rPr>
              <a:t>:  The Northern Campaign.</a:t>
            </a:r>
          </a:p>
          <a:p>
            <a:pPr algn="ctr"/>
            <a:r>
              <a:rPr lang="en-US" sz="1600" b="1" dirty="0">
                <a:latin typeface="Berlin Sans FB" panose="020E0602020502020306" pitchFamily="34" charset="0"/>
                <a:cs typeface="Times New Roman" pitchFamily="18" charset="0"/>
              </a:rPr>
              <a:t>Joshua 12</a:t>
            </a:r>
            <a:r>
              <a:rPr lang="en-US" sz="1600" dirty="0">
                <a:latin typeface="Berlin Sans FB" panose="020E0602020502020306" pitchFamily="34" charset="0"/>
                <a:cs typeface="Times New Roman" pitchFamily="18" charset="0"/>
              </a:rPr>
              <a:t>:  List of the Defeated Kings.</a:t>
            </a:r>
          </a:p>
          <a:p>
            <a:pPr algn="ctr"/>
            <a:r>
              <a:rPr lang="en-US" sz="1600" b="1" dirty="0">
                <a:latin typeface="Berlin Sans FB" panose="020E0602020502020306" pitchFamily="34" charset="0"/>
                <a:cs typeface="Times New Roman" pitchFamily="18" charset="0"/>
              </a:rPr>
              <a:t>Joshua 13</a:t>
            </a:r>
            <a:r>
              <a:rPr lang="en-US" sz="1600" dirty="0">
                <a:latin typeface="Berlin Sans FB" panose="020E0602020502020306" pitchFamily="34" charset="0"/>
                <a:cs typeface="Times New Roman" pitchFamily="18" charset="0"/>
              </a:rPr>
              <a:t>:  The Land not Taken.</a:t>
            </a:r>
          </a:p>
          <a:p>
            <a:pPr algn="ctr"/>
            <a:r>
              <a:rPr lang="en-US" sz="1600" b="1" dirty="0">
                <a:latin typeface="Berlin Sans FB" panose="020E0602020502020306" pitchFamily="34" charset="0"/>
                <a:cs typeface="Times New Roman" pitchFamily="18" charset="0"/>
              </a:rPr>
              <a:t>Joshua 14-22</a:t>
            </a:r>
            <a:r>
              <a:rPr lang="en-US" sz="1600" dirty="0">
                <a:latin typeface="Berlin Sans FB" panose="020E0602020502020306" pitchFamily="34" charset="0"/>
                <a:cs typeface="Times New Roman" pitchFamily="18" charset="0"/>
              </a:rPr>
              <a:t>:  Division of the Land.</a:t>
            </a:r>
          </a:p>
          <a:p>
            <a:pPr algn="ctr"/>
            <a:r>
              <a:rPr lang="en-US" sz="1600" b="1" dirty="0">
                <a:latin typeface="Berlin Sans FB" panose="020E0602020502020306" pitchFamily="34" charset="0"/>
                <a:cs typeface="Times New Roman" pitchFamily="18" charset="0"/>
              </a:rPr>
              <a:t>Joshua 23-24</a:t>
            </a:r>
            <a:r>
              <a:rPr lang="en-US" sz="1600" dirty="0">
                <a:latin typeface="Berlin Sans FB" panose="020E0602020502020306" pitchFamily="34" charset="0"/>
                <a:cs typeface="Times New Roman" pitchFamily="18" charset="0"/>
              </a:rPr>
              <a:t>:  Joshua’s Farewell Speech and the Covenant Renewal at Shechem.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latin typeface="Matura MT Script Capitals" panose="03020802060602070202" pitchFamily="66" charset="0"/>
              </a:rPr>
              <a:t>The Israelite Four Room House</a:t>
            </a:r>
          </a:p>
        </p:txBody>
      </p:sp>
      <p:sp>
        <p:nvSpPr>
          <p:cNvPr id="3" name="Content Placeholder 2"/>
          <p:cNvSpPr>
            <a:spLocks noGrp="1"/>
          </p:cNvSpPr>
          <p:nvPr>
            <p:ph idx="1"/>
          </p:nvPr>
        </p:nvSpPr>
        <p:spPr>
          <a:xfrm>
            <a:off x="0" y="990600"/>
            <a:ext cx="9144000" cy="1523999"/>
          </a:xfrm>
        </p:spPr>
        <p:txBody>
          <a:bodyPr>
            <a:normAutofit fontScale="70000" lnSpcReduction="20000"/>
          </a:bodyPr>
          <a:lstStyle/>
          <a:p>
            <a:pPr marL="0" indent="0">
              <a:buNone/>
            </a:pPr>
            <a:r>
              <a:rPr lang="en-US" dirty="0">
                <a:latin typeface="Berlin Sans FB" panose="020E0602020502020306" pitchFamily="34" charset="0"/>
              </a:rPr>
              <a:t>The four room house was an Israelite innovation that appears in Iron I-II contexts.  It offered the best “bang for the buck” for village and country life.  Below left is a four room house from Gezer.  Many variations exist but the essential layout is three parallel long rooms backed by a broad room.  Manfred </a:t>
            </a:r>
            <a:r>
              <a:rPr lang="en-US" dirty="0" err="1">
                <a:latin typeface="Berlin Sans FB" panose="020E0602020502020306" pitchFamily="34" charset="0"/>
              </a:rPr>
              <a:t>Bietak</a:t>
            </a:r>
            <a:r>
              <a:rPr lang="en-US" dirty="0">
                <a:latin typeface="Berlin Sans FB" panose="020E0602020502020306" pitchFamily="34" charset="0"/>
              </a:rPr>
              <a:t> actually discovered a four room Israelite house in Egypt.</a:t>
            </a:r>
          </a:p>
        </p:txBody>
      </p:sp>
      <p:pic>
        <p:nvPicPr>
          <p:cNvPr id="1026" name="Picture 2" descr="C:\Users\jeffrey.hudon\Desktop\Four room hou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1867" y="2992582"/>
            <a:ext cx="5242743" cy="36776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 y="2687782"/>
            <a:ext cx="3468055" cy="398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361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dirty="0">
                <a:latin typeface="Matura MT Script Capitals" panose="03020802060602070202" pitchFamily="66" charset="0"/>
              </a:rPr>
              <a:t>The Four Room House at Ebenezer</a:t>
            </a:r>
          </a:p>
        </p:txBody>
      </p:sp>
      <p:sp>
        <p:nvSpPr>
          <p:cNvPr id="3" name="Content Placeholder 2"/>
          <p:cNvSpPr>
            <a:spLocks noGrp="1"/>
          </p:cNvSpPr>
          <p:nvPr>
            <p:ph idx="1"/>
          </p:nvPr>
        </p:nvSpPr>
        <p:spPr>
          <a:xfrm>
            <a:off x="76200" y="855368"/>
            <a:ext cx="2819400" cy="5859757"/>
          </a:xfrm>
        </p:spPr>
        <p:txBody>
          <a:bodyPr>
            <a:normAutofit fontScale="70000" lnSpcReduction="20000"/>
          </a:bodyPr>
          <a:lstStyle/>
          <a:p>
            <a:pPr marL="0" indent="0">
              <a:buNone/>
            </a:pPr>
            <a:r>
              <a:rPr lang="en-US" dirty="0">
                <a:latin typeface="Berlin Sans FB" panose="020E0602020502020306" pitchFamily="34" charset="0"/>
              </a:rPr>
              <a:t>1 Samuel 4 mentions Ebenezer as the Israelite camp facing the Philistines at </a:t>
            </a:r>
            <a:r>
              <a:rPr lang="en-US" dirty="0" err="1">
                <a:latin typeface="Berlin Sans FB" panose="020E0602020502020306" pitchFamily="34" charset="0"/>
              </a:rPr>
              <a:t>Aphek</a:t>
            </a:r>
            <a:r>
              <a:rPr lang="en-US" dirty="0">
                <a:latin typeface="Berlin Sans FB" panose="020E0602020502020306" pitchFamily="34" charset="0"/>
              </a:rPr>
              <a:t>.  This was a very large four room house at this site, known today as </a:t>
            </a:r>
            <a:r>
              <a:rPr lang="en-US" dirty="0" err="1">
                <a:latin typeface="Berlin Sans FB" panose="020E0602020502020306" pitchFamily="34" charset="0"/>
              </a:rPr>
              <a:t>Izbet</a:t>
            </a:r>
            <a:r>
              <a:rPr lang="en-US" dirty="0">
                <a:latin typeface="Berlin Sans FB" panose="020E0602020502020306" pitchFamily="34" charset="0"/>
              </a:rPr>
              <a:t> </a:t>
            </a:r>
            <a:r>
              <a:rPr lang="en-US" dirty="0" err="1">
                <a:latin typeface="Berlin Sans FB" panose="020E0602020502020306" pitchFamily="34" charset="0"/>
              </a:rPr>
              <a:t>Sartah</a:t>
            </a:r>
            <a:r>
              <a:rPr lang="en-US" dirty="0">
                <a:latin typeface="Berlin Sans FB" panose="020E0602020502020306" pitchFamily="34" charset="0"/>
              </a:rPr>
              <a:t> and probably belonged to an </a:t>
            </a:r>
            <a:r>
              <a:rPr lang="en-US" dirty="0" err="1">
                <a:latin typeface="Berlin Sans FB" panose="020E0602020502020306" pitchFamily="34" charset="0"/>
              </a:rPr>
              <a:t>Ephraimite</a:t>
            </a:r>
            <a:r>
              <a:rPr lang="en-US" dirty="0">
                <a:latin typeface="Berlin Sans FB" panose="020E0602020502020306" pitchFamily="34" charset="0"/>
              </a:rPr>
              <a:t> tribal chief.  1, 2, and 3 denote parallel rooms, while 4 is the broad room in back.  The Israelites were defeated and lost the Ark of the Covenant to the victorious Philistine army.</a:t>
            </a:r>
          </a:p>
        </p:txBody>
      </p:sp>
      <p:pic>
        <p:nvPicPr>
          <p:cNvPr id="2050" name="Picture 2" descr="http://dbcfaa79b34c8f5dfffa-7d3a62c63519b1618047ef2108473a39.r81.cf2.rackcdn.com/wp-content/uploads/social-scientific-len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731245"/>
            <a:ext cx="5949045" cy="40552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468" y="762000"/>
            <a:ext cx="2748645" cy="186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855368"/>
            <a:ext cx="3076575" cy="1682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2935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1066800"/>
          </a:xfrm>
        </p:spPr>
        <p:txBody>
          <a:bodyPr>
            <a:noAutofit/>
          </a:bodyPr>
          <a:lstStyle/>
          <a:p>
            <a:r>
              <a:rPr lang="en-US" sz="3600" dirty="0">
                <a:latin typeface="Matura MT Script Capitals" panose="03020802060602070202" pitchFamily="66" charset="0"/>
              </a:rPr>
              <a:t>The Archaeology of the Israelite Settlement:  Fortified Villages</a:t>
            </a:r>
          </a:p>
        </p:txBody>
      </p:sp>
      <p:sp>
        <p:nvSpPr>
          <p:cNvPr id="3" name="Content Placeholder 2"/>
          <p:cNvSpPr>
            <a:spLocks noGrp="1"/>
          </p:cNvSpPr>
          <p:nvPr>
            <p:ph idx="1"/>
          </p:nvPr>
        </p:nvSpPr>
        <p:spPr>
          <a:xfrm>
            <a:off x="277091" y="1295400"/>
            <a:ext cx="8801100" cy="1676400"/>
          </a:xfrm>
        </p:spPr>
        <p:txBody>
          <a:bodyPr>
            <a:normAutofit fontScale="85000" lnSpcReduction="10000"/>
          </a:bodyPr>
          <a:lstStyle/>
          <a:p>
            <a:pPr marL="0" indent="0">
              <a:buNone/>
            </a:pPr>
            <a:r>
              <a:rPr lang="en-US" dirty="0">
                <a:latin typeface="Berlin Sans FB" panose="020E0602020502020306" pitchFamily="34" charset="0"/>
              </a:rPr>
              <a:t>Israelite villages were often attached four room houses arranged in a circular pattern to form a casemate wall with one small opening.  In remote areas, extended families (bet </a:t>
            </a:r>
            <a:r>
              <a:rPr lang="en-US" dirty="0" err="1">
                <a:latin typeface="Berlin Sans FB" panose="020E0602020502020306" pitchFamily="34" charset="0"/>
              </a:rPr>
              <a:t>av</a:t>
            </a:r>
            <a:r>
              <a:rPr lang="en-US" dirty="0">
                <a:latin typeface="Berlin Sans FB" panose="020E0602020502020306" pitchFamily="34" charset="0"/>
              </a:rPr>
              <a:t>) and clans established farmsteads, or clusters of dwellings.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24200"/>
            <a:ext cx="4424140" cy="350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penn.museum/sites/Canaan/Images/beersheb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3124201"/>
            <a:ext cx="3971925" cy="353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962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a:latin typeface="Matura MT Script Capitals" panose="03020802060602070202" pitchFamily="66" charset="0"/>
              </a:rPr>
              <a:t>Agricultural Terrace Farming in Israel</a:t>
            </a:r>
          </a:p>
        </p:txBody>
      </p:sp>
      <p:sp>
        <p:nvSpPr>
          <p:cNvPr id="3" name="Content Placeholder 2"/>
          <p:cNvSpPr>
            <a:spLocks noGrp="1"/>
          </p:cNvSpPr>
          <p:nvPr>
            <p:ph idx="1"/>
          </p:nvPr>
        </p:nvSpPr>
        <p:spPr>
          <a:xfrm>
            <a:off x="1" y="838200"/>
            <a:ext cx="4351096" cy="2743200"/>
          </a:xfrm>
        </p:spPr>
        <p:txBody>
          <a:bodyPr>
            <a:noAutofit/>
          </a:bodyPr>
          <a:lstStyle/>
          <a:p>
            <a:pPr marL="0" indent="0">
              <a:buNone/>
            </a:pPr>
            <a:r>
              <a:rPr lang="en-US" sz="2000" dirty="0">
                <a:latin typeface="Berlin Sans FB" panose="020E0602020502020306" pitchFamily="34" charset="0"/>
              </a:rPr>
              <a:t>The Hill Country of Manasseh, Ephraim, Benjamin and Judah was rugged and difficult to clear and farm.  The Israelites developed the art of terrace farming in order to take advantage of available land for olives and viticulture.  Grains were usually grown in more level areas such as the valley floor.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300" y="3581400"/>
            <a:ext cx="417830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3581401"/>
            <a:ext cx="4575145" cy="3119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096" y="838200"/>
            <a:ext cx="460586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503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Berlin Sans FB" panose="020E0602020502020306" pitchFamily="34" charset="0"/>
              </a:rPr>
              <a:t>Israelite Lined Storage Pits</a:t>
            </a:r>
          </a:p>
        </p:txBody>
      </p:sp>
      <p:sp>
        <p:nvSpPr>
          <p:cNvPr id="3" name="Content Placeholder 2"/>
          <p:cNvSpPr>
            <a:spLocks noGrp="1"/>
          </p:cNvSpPr>
          <p:nvPr>
            <p:ph idx="1"/>
          </p:nvPr>
        </p:nvSpPr>
        <p:spPr>
          <a:xfrm>
            <a:off x="228600" y="885824"/>
            <a:ext cx="4800600" cy="2771776"/>
          </a:xfrm>
        </p:spPr>
        <p:txBody>
          <a:bodyPr>
            <a:normAutofit fontScale="85000" lnSpcReduction="10000"/>
          </a:bodyPr>
          <a:lstStyle/>
          <a:p>
            <a:pPr marL="0" indent="0">
              <a:buNone/>
            </a:pPr>
            <a:r>
              <a:rPr lang="en-US" dirty="0">
                <a:latin typeface="Berlin Sans FB" panose="020E0602020502020306" pitchFamily="34" charset="0"/>
              </a:rPr>
              <a:t>Another probable Israelite innovation were underground silos that were lined with a mixture of lime and olive pits, which was able to preserve grains and possibly other food stuffs over a long period of time.</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218" y="3977308"/>
            <a:ext cx="4097482" cy="2714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885824"/>
            <a:ext cx="40005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600"/>
            <a:ext cx="4478861" cy="2984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6810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What did Israelites Eat?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8232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133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51770"/>
          </a:xfrm>
        </p:spPr>
        <p:txBody>
          <a:bodyPr/>
          <a:lstStyle/>
          <a:p>
            <a:r>
              <a:rPr lang="en-US" dirty="0">
                <a:latin typeface="Berlin Sans FB" panose="020E0602020502020306" pitchFamily="34" charset="0"/>
              </a:rPr>
              <a:t>Daily Meals</a:t>
            </a:r>
          </a:p>
        </p:txBody>
      </p:sp>
      <p:sp>
        <p:nvSpPr>
          <p:cNvPr id="4" name="Content Placeholder 3"/>
          <p:cNvSpPr>
            <a:spLocks noGrp="1"/>
          </p:cNvSpPr>
          <p:nvPr>
            <p:ph idx="1"/>
          </p:nvPr>
        </p:nvSpPr>
        <p:spPr>
          <a:xfrm>
            <a:off x="162839" y="851770"/>
            <a:ext cx="6275540" cy="5824603"/>
          </a:xfrm>
        </p:spPr>
        <p:txBody>
          <a:bodyPr>
            <a:normAutofit fontScale="85000" lnSpcReduction="20000"/>
          </a:bodyPr>
          <a:lstStyle/>
          <a:p>
            <a:r>
              <a:rPr lang="en-US" dirty="0">
                <a:latin typeface="Berlin Sans FB" panose="020E0602020502020306" pitchFamily="34" charset="0"/>
              </a:rPr>
              <a:t>Israelites usually ate three daily meals, but not in equal proportion.  Small bowls were used for both food and drink</a:t>
            </a:r>
          </a:p>
          <a:p>
            <a:r>
              <a:rPr lang="en-US" dirty="0">
                <a:latin typeface="Berlin Sans FB" panose="020E0602020502020306" pitchFamily="34" charset="0"/>
              </a:rPr>
              <a:t>Bread (</a:t>
            </a:r>
            <a:r>
              <a:rPr lang="en-US" i="1" dirty="0" err="1">
                <a:latin typeface="+mj-lt"/>
              </a:rPr>
              <a:t>leḥem</a:t>
            </a:r>
            <a:r>
              <a:rPr lang="en-US" dirty="0">
                <a:latin typeface="Berlin Sans FB" panose="020E0602020502020306" pitchFamily="34" charset="0"/>
              </a:rPr>
              <a:t>) was the main food staple and eaten every meal</a:t>
            </a:r>
          </a:p>
          <a:p>
            <a:r>
              <a:rPr lang="en-US" dirty="0">
                <a:latin typeface="Berlin Sans FB" panose="020E0602020502020306" pitchFamily="34" charset="0"/>
              </a:rPr>
              <a:t>Breakfast was a light meal with bread or fruit</a:t>
            </a:r>
          </a:p>
          <a:p>
            <a:r>
              <a:rPr lang="en-US" dirty="0">
                <a:latin typeface="Berlin Sans FB" panose="020E0602020502020306" pitchFamily="34" charset="0"/>
              </a:rPr>
              <a:t>Lunch was also light, with bread, grain (Ruth 2:14), olives and figs</a:t>
            </a:r>
          </a:p>
          <a:p>
            <a:r>
              <a:rPr lang="en-US" dirty="0">
                <a:latin typeface="Berlin Sans FB" panose="020E0602020502020306" pitchFamily="34" charset="0"/>
              </a:rPr>
              <a:t>Dinner was larger and eaten together.  A lentil or vegetable, served in a common bowl was sopped up with bread (Genesis 25:29-34; 2 Kings 4:38-41)</a:t>
            </a:r>
          </a:p>
          <a:p>
            <a:r>
              <a:rPr lang="en-US" dirty="0">
                <a:latin typeface="Berlin Sans FB" panose="020E0602020502020306" pitchFamily="34" charset="0"/>
              </a:rPr>
              <a:t>Meat was usually reserved for festive occasions and food consumption varied with the current economic conditions</a:t>
            </a:r>
          </a:p>
        </p:txBody>
      </p:sp>
      <p:pic>
        <p:nvPicPr>
          <p:cNvPr id="1026" name="Picture 2" descr="Image result for israelite 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692" y="5065059"/>
            <a:ext cx="2669519" cy="17129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at did israelites 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651" y="519953"/>
            <a:ext cx="2505599" cy="376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latin typeface="Matura MT Script Capitals" pitchFamily="66" charset="0"/>
              </a:rPr>
              <a:t>The Book of Judges: </a:t>
            </a:r>
            <a:br>
              <a:rPr lang="en-US" dirty="0">
                <a:latin typeface="Matura MT Script Capitals" pitchFamily="66" charset="0"/>
              </a:rPr>
            </a:br>
            <a:r>
              <a:rPr lang="en-US" dirty="0">
                <a:latin typeface="Matura MT Script Capitals" pitchFamily="66" charset="0"/>
              </a:rPr>
              <a:t>A Chronological Outline</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74" y="1828800"/>
            <a:ext cx="8869638" cy="4883089"/>
          </a:xfrm>
        </p:spPr>
      </p:pic>
    </p:spTree>
    <p:extLst>
      <p:ext uri="{BB962C8B-B14F-4D97-AF65-F5344CB8AC3E}">
        <p14:creationId xmlns:p14="http://schemas.microsoft.com/office/powerpoint/2010/main" val="3909418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lstStyle/>
          <a:p>
            <a:r>
              <a:rPr lang="en-US" dirty="0">
                <a:latin typeface="Matura MT Script Capitals" pitchFamily="66" charset="0"/>
              </a:rPr>
              <a:t>Theology and Geography in Judges</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199" y="2091244"/>
            <a:ext cx="4563823" cy="4004755"/>
          </a:xfrm>
        </p:spPr>
      </p:pic>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5058"/>
          <a:stretch/>
        </p:blipFill>
        <p:spPr>
          <a:xfrm>
            <a:off x="5334000" y="1530595"/>
            <a:ext cx="3496565" cy="4835916"/>
          </a:xfrm>
        </p:spPr>
      </p:pic>
    </p:spTree>
    <p:extLst>
      <p:ext uri="{BB962C8B-B14F-4D97-AF65-F5344CB8AC3E}">
        <p14:creationId xmlns:p14="http://schemas.microsoft.com/office/powerpoint/2010/main" val="1800642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62149"/>
          </a:xfrm>
        </p:spPr>
        <p:txBody>
          <a:bodyPr/>
          <a:lstStyle/>
          <a:p>
            <a:pPr algn="ctr"/>
            <a:r>
              <a:rPr lang="en-US" dirty="0">
                <a:latin typeface="Berlin Sans FB" panose="020E0602020502020306" pitchFamily="34" charset="0"/>
              </a:rPr>
              <a:t>Judges 1:  An Assessment</a:t>
            </a:r>
          </a:p>
        </p:txBody>
      </p:sp>
      <p:sp>
        <p:nvSpPr>
          <p:cNvPr id="4" name="Content Placeholder 3"/>
          <p:cNvSpPr>
            <a:spLocks noGrp="1"/>
          </p:cNvSpPr>
          <p:nvPr>
            <p:ph idx="1"/>
          </p:nvPr>
        </p:nvSpPr>
        <p:spPr>
          <a:xfrm>
            <a:off x="117565" y="757646"/>
            <a:ext cx="8856617" cy="5995851"/>
          </a:xfrm>
        </p:spPr>
        <p:txBody>
          <a:bodyPr>
            <a:normAutofit fontScale="85000" lnSpcReduction="20000"/>
          </a:bodyPr>
          <a:lstStyle/>
          <a:p>
            <a:r>
              <a:rPr lang="en-US" dirty="0">
                <a:latin typeface="Berlin Sans FB" panose="020E0602020502020306" pitchFamily="34" charset="0"/>
              </a:rPr>
              <a:t>Judges 1 is a form of </a:t>
            </a:r>
            <a:r>
              <a:rPr lang="en-US" b="1" i="1" dirty="0">
                <a:latin typeface="Berlin Sans FB" panose="020E0602020502020306" pitchFamily="34" charset="0"/>
              </a:rPr>
              <a:t>Annalistic Military Reporting </a:t>
            </a:r>
            <a:r>
              <a:rPr lang="en-US" dirty="0">
                <a:latin typeface="Berlin Sans FB" panose="020E0602020502020306" pitchFamily="34" charset="0"/>
              </a:rPr>
              <a:t>that begin with a chronological note and generally arrange events geographically, telescope somewhat long periods into brief spans of time and often include hyperbole and the involvement of a </a:t>
            </a:r>
            <a:r>
              <a:rPr lang="en-US" dirty="0" err="1">
                <a:latin typeface="Berlin Sans FB" panose="020E0602020502020306" pitchFamily="34" charset="0"/>
              </a:rPr>
              <a:t>diety</a:t>
            </a:r>
            <a:r>
              <a:rPr lang="en-US" dirty="0">
                <a:latin typeface="Berlin Sans FB" panose="020E0602020502020306" pitchFamily="34" charset="0"/>
              </a:rPr>
              <a:t>.  Judges 1 is a </a:t>
            </a:r>
            <a:r>
              <a:rPr lang="en-US" b="1" i="1" dirty="0">
                <a:latin typeface="Berlin Sans FB" panose="020E0602020502020306" pitchFamily="34" charset="0"/>
              </a:rPr>
              <a:t>summary account of military campaigns </a:t>
            </a:r>
            <a:r>
              <a:rPr lang="en-US" dirty="0">
                <a:latin typeface="Berlin Sans FB" panose="020E0602020502020306" pitchFamily="34" charset="0"/>
              </a:rPr>
              <a:t>that shares parallels to the annals of contemporary king </a:t>
            </a:r>
            <a:r>
              <a:rPr lang="en-US" dirty="0" err="1">
                <a:latin typeface="Berlin Sans FB" panose="020E0602020502020306" pitchFamily="34" charset="0"/>
              </a:rPr>
              <a:t>Tiglath-pileser</a:t>
            </a:r>
            <a:r>
              <a:rPr lang="en-US" dirty="0">
                <a:latin typeface="Berlin Sans FB" panose="020E0602020502020306" pitchFamily="34" charset="0"/>
              </a:rPr>
              <a:t> I of Assyria (1114-1076 B.C.).  This king treads upon dangerous people, lays low those not submissive, and pacifies the rebellious.  Ashur commanded him to conquer the land of </a:t>
            </a:r>
            <a:r>
              <a:rPr lang="en-US" dirty="0" err="1">
                <a:latin typeface="Berlin Sans FB" panose="020E0602020502020306" pitchFamily="34" charset="0"/>
              </a:rPr>
              <a:t>Mushri</a:t>
            </a:r>
            <a:r>
              <a:rPr lang="en-US" dirty="0">
                <a:latin typeface="Berlin Sans FB" panose="020E0602020502020306" pitchFamily="34" charset="0"/>
              </a:rPr>
              <a:t> and he laid low their warriors, burnt, razed and destroyed their cities and defeated their allies.  He made their great city a mound of ruins from the flood, decapitated their men, captured booty and property and piled stones over their destroyed city.  The similarity in language demonstrates that Judges fits well into the period it describes.</a:t>
            </a:r>
          </a:p>
          <a:p>
            <a:r>
              <a:rPr lang="en-US" dirty="0">
                <a:latin typeface="Berlin Sans FB" panose="020E0602020502020306" pitchFamily="34" charset="0"/>
              </a:rPr>
              <a:t>Judges 1 in contrast to other annalistic records from the ancient near east, records more failures than successes and, in some ways, is an </a:t>
            </a:r>
            <a:r>
              <a:rPr lang="en-US" b="1" i="1" dirty="0">
                <a:latin typeface="Berlin Sans FB" panose="020E0602020502020306" pitchFamily="34" charset="0"/>
              </a:rPr>
              <a:t>anti-conquest account</a:t>
            </a:r>
            <a:r>
              <a:rPr lang="en-US" dirty="0">
                <a:latin typeface="Berlin Sans FB" panose="020E0602020502020306" pitchFamily="34" charset="0"/>
              </a:rPr>
              <a:t>.  It is not political propaganda celebrating achievements, but an account lamenting their failed attempt to occupy the land and to obey and follow the LORD.  Moreover, Judges 1 provides an explanation for the deplorable and disastrous history of Israel for the next three centuries.  </a:t>
            </a:r>
            <a:r>
              <a:rPr lang="en-US" sz="1400" dirty="0">
                <a:latin typeface="Berlin Sans FB" panose="020E0602020502020306" pitchFamily="34" charset="0"/>
              </a:rPr>
              <a:t>(Block 2009:  104-5)</a:t>
            </a:r>
          </a:p>
        </p:txBody>
      </p:sp>
    </p:spTree>
    <p:extLst>
      <p:ext uri="{BB962C8B-B14F-4D97-AF65-F5344CB8AC3E}">
        <p14:creationId xmlns:p14="http://schemas.microsoft.com/office/powerpoint/2010/main" val="2102589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dirty="0">
                <a:latin typeface="Matura MT Script Capitals" pitchFamily="66" charset="0"/>
                <a:cs typeface="Times New Roman" pitchFamily="18" charset="0"/>
              </a:rPr>
              <a:t>The Conquest of Canaan: Joshua 1-12 </a:t>
            </a:r>
          </a:p>
        </p:txBody>
      </p:sp>
      <p:pic>
        <p:nvPicPr>
          <p:cNvPr id="4" name="Content Placeholder 3" descr="images.jpg"/>
          <p:cNvPicPr>
            <a:picLocks noGrp="1" noChangeAspect="1"/>
          </p:cNvPicPr>
          <p:nvPr>
            <p:ph idx="1"/>
          </p:nvPr>
        </p:nvPicPr>
        <p:blipFill>
          <a:blip r:embed="rId2"/>
          <a:stretch>
            <a:fillRect/>
          </a:stretch>
        </p:blipFill>
        <p:spPr>
          <a:xfrm>
            <a:off x="228600" y="1143000"/>
            <a:ext cx="5210256" cy="5552177"/>
          </a:xfrm>
          <a:blipFill>
            <a:blip r:embed="rId3"/>
            <a:tile tx="0" ty="0" sx="100000" sy="100000" flip="none" algn="tl"/>
          </a:blipFill>
          <a:ln>
            <a:solidFill>
              <a:srgbClr val="7030A0"/>
            </a:solidFill>
          </a:ln>
        </p:spPr>
      </p:pic>
      <p:sp>
        <p:nvSpPr>
          <p:cNvPr id="3" name="TextBox 2"/>
          <p:cNvSpPr txBox="1"/>
          <p:nvPr/>
        </p:nvSpPr>
        <p:spPr>
          <a:xfrm>
            <a:off x="5562600" y="1143000"/>
            <a:ext cx="3505200" cy="4401205"/>
          </a:xfrm>
          <a:prstGeom prst="rect">
            <a:avLst/>
          </a:prstGeom>
          <a:noFill/>
        </p:spPr>
        <p:txBody>
          <a:bodyPr wrap="square" rtlCol="0">
            <a:spAutoFit/>
          </a:bodyPr>
          <a:lstStyle/>
          <a:p>
            <a:r>
              <a:rPr lang="en-US" sz="2000" dirty="0">
                <a:latin typeface="Berlin Sans FB" panose="020E0602020502020306" pitchFamily="34" charset="0"/>
              </a:rPr>
              <a:t>At the time of Joshua (ca. 1400 BC), the land of Canaan was inhabited by various peoples shown on the map to the left.  The first twelve chapters of the book of Joshua deal with Israel fighting a series of military engagements against these inhabitants and conquering Canaanite cities.  The material culture of the Canaanites and the others listed here reveal an extremely evil and immoral society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3771"/>
          </a:xfrm>
        </p:spPr>
        <p:txBody>
          <a:bodyPr/>
          <a:lstStyle/>
          <a:p>
            <a:pPr algn="ctr"/>
            <a:r>
              <a:rPr lang="en-US" dirty="0">
                <a:latin typeface="Berlin Sans FB" panose="020E0602020502020306" pitchFamily="34" charset="0"/>
              </a:rPr>
              <a:t>Judges 1-2: Notes</a:t>
            </a:r>
          </a:p>
        </p:txBody>
      </p:sp>
      <p:sp>
        <p:nvSpPr>
          <p:cNvPr id="3" name="Content Placeholder 2"/>
          <p:cNvSpPr>
            <a:spLocks noGrp="1"/>
          </p:cNvSpPr>
          <p:nvPr>
            <p:ph idx="1"/>
          </p:nvPr>
        </p:nvSpPr>
        <p:spPr>
          <a:xfrm>
            <a:off x="117565" y="692330"/>
            <a:ext cx="8856617" cy="6008915"/>
          </a:xfrm>
        </p:spPr>
        <p:txBody>
          <a:bodyPr>
            <a:normAutofit fontScale="85000" lnSpcReduction="20000"/>
          </a:bodyPr>
          <a:lstStyle/>
          <a:p>
            <a:r>
              <a:rPr lang="en-US" i="1" dirty="0">
                <a:latin typeface="Berlin Sans FB" panose="020E0602020502020306" pitchFamily="34" charset="0"/>
              </a:rPr>
              <a:t>Asked the LORD</a:t>
            </a:r>
            <a:r>
              <a:rPr lang="en-US" dirty="0">
                <a:latin typeface="Berlin Sans FB" panose="020E0602020502020306" pitchFamily="34" charset="0"/>
              </a:rPr>
              <a:t>:  Kings and leaders usually consulted their gods before a military engagement or campaign and often used oracles.  The Israelites may have used the </a:t>
            </a:r>
            <a:r>
              <a:rPr lang="en-US" i="1" dirty="0" err="1">
                <a:latin typeface="Berlin Sans FB" panose="020E0602020502020306" pitchFamily="34" charset="0"/>
              </a:rPr>
              <a:t>Urim</a:t>
            </a:r>
            <a:r>
              <a:rPr lang="en-US" i="1" dirty="0">
                <a:latin typeface="Berlin Sans FB" panose="020E0602020502020306" pitchFamily="34" charset="0"/>
              </a:rPr>
              <a:t> and </a:t>
            </a:r>
            <a:r>
              <a:rPr lang="en-US" i="1" dirty="0" err="1">
                <a:latin typeface="Berlin Sans FB" panose="020E0602020502020306" pitchFamily="34" charset="0"/>
              </a:rPr>
              <a:t>Thummim</a:t>
            </a:r>
            <a:r>
              <a:rPr lang="en-US" i="1" dirty="0">
                <a:latin typeface="Berlin Sans FB" panose="020E0602020502020306" pitchFamily="34" charset="0"/>
              </a:rPr>
              <a:t> </a:t>
            </a:r>
            <a:r>
              <a:rPr lang="en-US" dirty="0">
                <a:latin typeface="Berlin Sans FB" panose="020E0602020502020306" pitchFamily="34" charset="0"/>
              </a:rPr>
              <a:t>(Numbers 27:21; 1 Samuel 28:6).</a:t>
            </a:r>
          </a:p>
          <a:p>
            <a:r>
              <a:rPr lang="en-US" i="1" dirty="0">
                <a:latin typeface="Berlin Sans FB" panose="020E0602020502020306" pitchFamily="34" charset="0"/>
              </a:rPr>
              <a:t>The Peoples of Canaan</a:t>
            </a:r>
            <a:r>
              <a:rPr lang="en-US" dirty="0">
                <a:latin typeface="Berlin Sans FB" panose="020E0602020502020306" pitchFamily="34" charset="0"/>
              </a:rPr>
              <a:t>:  Canaanites (1:1), </a:t>
            </a:r>
            <a:r>
              <a:rPr lang="en-US" dirty="0" err="1">
                <a:latin typeface="Berlin Sans FB" panose="020E0602020502020306" pitchFamily="34" charset="0"/>
              </a:rPr>
              <a:t>Perizzites</a:t>
            </a:r>
            <a:r>
              <a:rPr lang="en-US" dirty="0">
                <a:latin typeface="Berlin Sans FB" panose="020E0602020502020306" pitchFamily="34" charset="0"/>
              </a:rPr>
              <a:t> (1:5), </a:t>
            </a:r>
            <a:r>
              <a:rPr lang="en-US" dirty="0" err="1">
                <a:latin typeface="Berlin Sans FB" panose="020E0602020502020306" pitchFamily="34" charset="0"/>
              </a:rPr>
              <a:t>Jebusites</a:t>
            </a:r>
            <a:r>
              <a:rPr lang="en-US" dirty="0">
                <a:latin typeface="Berlin Sans FB" panose="020E0602020502020306" pitchFamily="34" charset="0"/>
              </a:rPr>
              <a:t> (1:21), Hittites (1:26), Amorites (1:34-36)</a:t>
            </a:r>
          </a:p>
          <a:p>
            <a:r>
              <a:rPr lang="en-US" dirty="0">
                <a:latin typeface="Berlin Sans FB" panose="020E0602020502020306" pitchFamily="34" charset="0"/>
              </a:rPr>
              <a:t>Negev near Arad and </a:t>
            </a:r>
            <a:r>
              <a:rPr lang="en-US" dirty="0" err="1">
                <a:latin typeface="Berlin Sans FB" panose="020E0602020502020306" pitchFamily="34" charset="0"/>
              </a:rPr>
              <a:t>Hormah</a:t>
            </a:r>
            <a:r>
              <a:rPr lang="en-US" dirty="0">
                <a:latin typeface="Berlin Sans FB" panose="020E0602020502020306" pitchFamily="34" charset="0"/>
              </a:rPr>
              <a:t> (1:16-17): A semi arid basin east of Beer </a:t>
            </a:r>
            <a:r>
              <a:rPr lang="en-US" dirty="0" err="1">
                <a:latin typeface="Berlin Sans FB" panose="020E0602020502020306" pitchFamily="34" charset="0"/>
              </a:rPr>
              <a:t>sheba</a:t>
            </a:r>
            <a:r>
              <a:rPr lang="en-US" dirty="0">
                <a:latin typeface="Berlin Sans FB" panose="020E0602020502020306" pitchFamily="34" charset="0"/>
              </a:rPr>
              <a:t> that was controlled by Bedouin during this time.  The City of the Palms (1:16; 3:13):  May refer to Jericho or Tamar.</a:t>
            </a:r>
          </a:p>
          <a:p>
            <a:r>
              <a:rPr lang="en-US" dirty="0">
                <a:latin typeface="Berlin Sans FB" panose="020E0602020502020306" pitchFamily="34" charset="0"/>
              </a:rPr>
              <a:t>The Land that Remained Unconquered and the resulting (dire) Consequences (1:27-2:5)</a:t>
            </a:r>
          </a:p>
          <a:p>
            <a:r>
              <a:rPr lang="en-US" dirty="0">
                <a:latin typeface="Berlin Sans FB" panose="020E0602020502020306" pitchFamily="34" charset="0"/>
              </a:rPr>
              <a:t>Land Inheritance (</a:t>
            </a:r>
            <a:r>
              <a:rPr lang="en-US" i="1" dirty="0" err="1"/>
              <a:t>na</a:t>
            </a:r>
            <a:r>
              <a:rPr lang="en-US" i="1" dirty="0" err="1">
                <a:cs typeface="Calibri" panose="020F0502020204030204" pitchFamily="34" charset="0"/>
              </a:rPr>
              <a:t>ḥ</a:t>
            </a:r>
            <a:r>
              <a:rPr lang="en-US" i="1" dirty="0" err="1"/>
              <a:t>aloth</a:t>
            </a:r>
            <a:r>
              <a:rPr lang="en-US" dirty="0">
                <a:latin typeface="Berlin Sans FB" panose="020E0602020502020306" pitchFamily="34" charset="0"/>
              </a:rPr>
              <a:t>):  The land given by God as an allotment for a tribe, clan or family as an estate in Joshua and Judges (e.g., Judges 2:6; 1 Kgs 21:1-3).</a:t>
            </a:r>
          </a:p>
          <a:p>
            <a:r>
              <a:rPr lang="en-US" dirty="0">
                <a:latin typeface="Berlin Sans FB" panose="020E0602020502020306" pitchFamily="34" charset="0"/>
              </a:rPr>
              <a:t>The LORD tests (</a:t>
            </a:r>
            <a:r>
              <a:rPr lang="en-US" i="1" dirty="0" err="1">
                <a:latin typeface="Berlin Sans FB" panose="020E0602020502020306" pitchFamily="34" charset="0"/>
              </a:rPr>
              <a:t>nsh</a:t>
            </a:r>
            <a:r>
              <a:rPr lang="en-US" dirty="0">
                <a:latin typeface="Berlin Sans FB" panose="020E0602020502020306" pitchFamily="34" charset="0"/>
              </a:rPr>
              <a:t>) Israel (2:22):  Defined as refine and performed as quality control (loyalty check) and quality enhancement (attempt to improve loyalty).  The other nations do not represent the test.  Rather, the ability of Israel to listen to (hear and obey) the LORD’s voice is the test.</a:t>
            </a:r>
            <a:endParaRPr lang="en-US" dirty="0"/>
          </a:p>
        </p:txBody>
      </p:sp>
    </p:spTree>
    <p:extLst>
      <p:ext uri="{BB962C8B-B14F-4D97-AF65-F5344CB8AC3E}">
        <p14:creationId xmlns:p14="http://schemas.microsoft.com/office/powerpoint/2010/main" val="3039669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4669346" cy="801770"/>
          </a:xfrm>
        </p:spPr>
        <p:txBody>
          <a:bodyPr>
            <a:noAutofit/>
          </a:bodyPr>
          <a:lstStyle/>
          <a:p>
            <a:pPr algn="ctr"/>
            <a:r>
              <a:rPr lang="en-US" sz="2800" dirty="0">
                <a:latin typeface="Berlin Sans FB" panose="020E0602020502020306" pitchFamily="34" charset="0"/>
              </a:rPr>
              <a:t>The Historical-Geographical Riddle of </a:t>
            </a:r>
            <a:r>
              <a:rPr lang="en-US" sz="2800" dirty="0" err="1">
                <a:latin typeface="Berlin Sans FB" panose="020E0602020502020306" pitchFamily="34" charset="0"/>
              </a:rPr>
              <a:t>Debir</a:t>
            </a:r>
            <a:endParaRPr lang="en-US" sz="2800" dirty="0">
              <a:latin typeface="Berlin Sans FB" panose="020E0602020502020306" pitchFamily="34" charset="0"/>
            </a:endParaRPr>
          </a:p>
        </p:txBody>
      </p:sp>
      <p:sp>
        <p:nvSpPr>
          <p:cNvPr id="3" name="Content Placeholder 2"/>
          <p:cNvSpPr>
            <a:spLocks noGrp="1"/>
          </p:cNvSpPr>
          <p:nvPr>
            <p:ph idx="1"/>
          </p:nvPr>
        </p:nvSpPr>
        <p:spPr>
          <a:xfrm>
            <a:off x="0" y="801771"/>
            <a:ext cx="4669345" cy="5946787"/>
          </a:xfrm>
        </p:spPr>
        <p:txBody>
          <a:bodyPr>
            <a:normAutofit fontScale="92500" lnSpcReduction="20000"/>
          </a:bodyPr>
          <a:lstStyle/>
          <a:p>
            <a:r>
              <a:rPr lang="en-US" dirty="0">
                <a:latin typeface="Berlin Sans FB" panose="020E0602020502020306" pitchFamily="34" charset="0"/>
              </a:rPr>
              <a:t>Judges 1:1-20 recounts the conquest and settlement of the tribes of Judah and Simeon in the Hill Country south of Jerusalem.</a:t>
            </a:r>
          </a:p>
          <a:p>
            <a:r>
              <a:rPr lang="en-US" dirty="0" err="1">
                <a:latin typeface="Berlin Sans FB" panose="020E0602020502020306" pitchFamily="34" charset="0"/>
              </a:rPr>
              <a:t>Debir</a:t>
            </a:r>
            <a:r>
              <a:rPr lang="en-US" dirty="0">
                <a:latin typeface="Berlin Sans FB" panose="020E0602020502020306" pitchFamily="34" charset="0"/>
              </a:rPr>
              <a:t> (</a:t>
            </a:r>
            <a:r>
              <a:rPr lang="en-US" dirty="0" err="1">
                <a:latin typeface="Berlin Sans FB" panose="020E0602020502020306" pitchFamily="34" charset="0"/>
              </a:rPr>
              <a:t>Kiriath</a:t>
            </a:r>
            <a:r>
              <a:rPr lang="en-US" dirty="0">
                <a:latin typeface="Berlin Sans FB" panose="020E0602020502020306" pitchFamily="34" charset="0"/>
              </a:rPr>
              <a:t> </a:t>
            </a:r>
            <a:r>
              <a:rPr lang="en-US" dirty="0" err="1">
                <a:latin typeface="Berlin Sans FB" panose="020E0602020502020306" pitchFamily="34" charset="0"/>
              </a:rPr>
              <a:t>Sepher</a:t>
            </a:r>
            <a:r>
              <a:rPr lang="en-US" dirty="0">
                <a:latin typeface="Berlin Sans FB" panose="020E0602020502020306" pitchFamily="34" charset="0"/>
              </a:rPr>
              <a:t>), a Canaanite city in the Hill Country south of Hebron remained to be taken.  Caleb offered his daughter </a:t>
            </a:r>
            <a:r>
              <a:rPr lang="en-US" dirty="0" err="1">
                <a:latin typeface="Berlin Sans FB" panose="020E0602020502020306" pitchFamily="34" charset="0"/>
              </a:rPr>
              <a:t>Achsah</a:t>
            </a:r>
            <a:r>
              <a:rPr lang="en-US" dirty="0">
                <a:latin typeface="Berlin Sans FB" panose="020E0602020502020306" pitchFamily="34" charset="0"/>
              </a:rPr>
              <a:t> to the man who took </a:t>
            </a:r>
            <a:r>
              <a:rPr lang="en-US" dirty="0" err="1">
                <a:latin typeface="Berlin Sans FB" panose="020E0602020502020306" pitchFamily="34" charset="0"/>
              </a:rPr>
              <a:t>Debir</a:t>
            </a:r>
            <a:r>
              <a:rPr lang="en-US" dirty="0">
                <a:latin typeface="Berlin Sans FB" panose="020E0602020502020306" pitchFamily="34" charset="0"/>
              </a:rPr>
              <a:t>.  </a:t>
            </a:r>
            <a:r>
              <a:rPr lang="en-US" dirty="0" err="1">
                <a:latin typeface="Berlin Sans FB" panose="020E0602020502020306" pitchFamily="34" charset="0"/>
              </a:rPr>
              <a:t>Othniel</a:t>
            </a:r>
            <a:r>
              <a:rPr lang="en-US" dirty="0">
                <a:latin typeface="Berlin Sans FB" panose="020E0602020502020306" pitchFamily="34" charset="0"/>
              </a:rPr>
              <a:t> took the city, but </a:t>
            </a:r>
            <a:r>
              <a:rPr lang="en-US" dirty="0" err="1">
                <a:latin typeface="Berlin Sans FB" panose="020E0602020502020306" pitchFamily="34" charset="0"/>
              </a:rPr>
              <a:t>Achsah</a:t>
            </a:r>
            <a:r>
              <a:rPr lang="en-US" dirty="0">
                <a:latin typeface="Berlin Sans FB" panose="020E0602020502020306" pitchFamily="34" charset="0"/>
              </a:rPr>
              <a:t> recognized the land as part of the </a:t>
            </a:r>
            <a:r>
              <a:rPr lang="en-US" dirty="0" err="1">
                <a:latin typeface="Berlin Sans FB" panose="020E0602020502020306" pitchFamily="34" charset="0"/>
              </a:rPr>
              <a:t>Negeb</a:t>
            </a:r>
            <a:r>
              <a:rPr lang="en-US" dirty="0">
                <a:latin typeface="Berlin Sans FB" panose="020E0602020502020306" pitchFamily="34" charset="0"/>
              </a:rPr>
              <a:t> and asked for the upper and lower springs near the town.  Caleb gave them to her as well.</a:t>
            </a:r>
          </a:p>
          <a:p>
            <a:r>
              <a:rPr lang="en-US" dirty="0" err="1">
                <a:latin typeface="Berlin Sans FB" panose="020E0602020502020306" pitchFamily="34" charset="0"/>
              </a:rPr>
              <a:t>Debir</a:t>
            </a:r>
            <a:r>
              <a:rPr lang="en-US" dirty="0">
                <a:latin typeface="Berlin Sans FB" panose="020E0602020502020306" pitchFamily="34" charset="0"/>
              </a:rPr>
              <a:t> became a Levitical city (Joshua 21:15) after its conquest, first by Joshua, then by </a:t>
            </a:r>
            <a:r>
              <a:rPr lang="en-US" dirty="0" err="1">
                <a:latin typeface="Berlin Sans FB" panose="020E0602020502020306" pitchFamily="34" charset="0"/>
              </a:rPr>
              <a:t>Othniel</a:t>
            </a:r>
            <a:endParaRPr lang="en-US" dirty="0">
              <a:latin typeface="Berlin Sans FB" panose="020E0602020502020306" pitchFamily="34" charset="0"/>
            </a:endParaRPr>
          </a:p>
          <a:p>
            <a:pPr marL="0" indent="0">
              <a:buNone/>
            </a:pPr>
            <a:endParaRPr lang="en-US" dirty="0"/>
          </a:p>
        </p:txBody>
      </p:sp>
      <p:pic>
        <p:nvPicPr>
          <p:cNvPr id="4" name="Picture 3"/>
          <p:cNvPicPr>
            <a:picLocks noChangeAspect="1"/>
          </p:cNvPicPr>
          <p:nvPr/>
        </p:nvPicPr>
        <p:blipFill>
          <a:blip r:embed="rId2"/>
          <a:stretch>
            <a:fillRect/>
          </a:stretch>
        </p:blipFill>
        <p:spPr>
          <a:xfrm>
            <a:off x="4669346" y="109440"/>
            <a:ext cx="4377307" cy="6639119"/>
          </a:xfrm>
          <a:prstGeom prst="rect">
            <a:avLst/>
          </a:prstGeom>
        </p:spPr>
      </p:pic>
    </p:spTree>
    <p:extLst>
      <p:ext uri="{BB962C8B-B14F-4D97-AF65-F5344CB8AC3E}">
        <p14:creationId xmlns:p14="http://schemas.microsoft.com/office/powerpoint/2010/main" val="4258325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76404"/>
          </a:xfrm>
        </p:spPr>
        <p:txBody>
          <a:bodyPr>
            <a:normAutofit/>
          </a:bodyPr>
          <a:lstStyle/>
          <a:p>
            <a:pPr algn="ctr"/>
            <a:r>
              <a:rPr lang="en-US" sz="3600" dirty="0">
                <a:latin typeface="Berlin Sans FB" panose="020E0602020502020306" pitchFamily="34" charset="0"/>
              </a:rPr>
              <a:t>Identifying a Biblical Town:  The Case of </a:t>
            </a:r>
            <a:r>
              <a:rPr lang="en-US" sz="3600" dirty="0" err="1">
                <a:latin typeface="Berlin Sans FB" panose="020E0602020502020306" pitchFamily="34" charset="0"/>
              </a:rPr>
              <a:t>Debir</a:t>
            </a:r>
            <a:endParaRPr lang="en-US" sz="3600" dirty="0"/>
          </a:p>
        </p:txBody>
      </p:sp>
      <p:sp>
        <p:nvSpPr>
          <p:cNvPr id="3" name="Content Placeholder 2"/>
          <p:cNvSpPr>
            <a:spLocks noGrp="1"/>
          </p:cNvSpPr>
          <p:nvPr>
            <p:ph idx="1"/>
          </p:nvPr>
        </p:nvSpPr>
        <p:spPr>
          <a:xfrm>
            <a:off x="137786" y="676405"/>
            <a:ext cx="4997885" cy="6062598"/>
          </a:xfrm>
        </p:spPr>
        <p:txBody>
          <a:bodyPr>
            <a:normAutofit fontScale="92500" lnSpcReduction="20000"/>
          </a:bodyPr>
          <a:lstStyle/>
          <a:p>
            <a:r>
              <a:rPr lang="en-US" dirty="0">
                <a:latin typeface="Berlin Sans FB" panose="020E0602020502020306" pitchFamily="34" charset="0"/>
              </a:rPr>
              <a:t>W. F. Albright (1924) identified </a:t>
            </a:r>
            <a:r>
              <a:rPr lang="en-US" dirty="0" err="1">
                <a:latin typeface="Berlin Sans FB" panose="020E0602020502020306" pitchFamily="34" charset="0"/>
              </a:rPr>
              <a:t>Debir</a:t>
            </a:r>
            <a:r>
              <a:rPr lang="en-US" dirty="0">
                <a:latin typeface="Berlin Sans FB" panose="020E0602020502020306" pitchFamily="34" charset="0"/>
              </a:rPr>
              <a:t> with an ancient mound in the Shephelah called Tell Beit </a:t>
            </a:r>
            <a:r>
              <a:rPr lang="en-US" dirty="0" err="1">
                <a:latin typeface="Berlin Sans FB" panose="020E0602020502020306" pitchFamily="34" charset="0"/>
              </a:rPr>
              <a:t>Mirsim</a:t>
            </a:r>
            <a:r>
              <a:rPr lang="en-US" dirty="0">
                <a:latin typeface="Berlin Sans FB" panose="020E0602020502020306" pitchFamily="34" charset="0"/>
              </a:rPr>
              <a:t> (in Arabic) because the occupational history matched that of </a:t>
            </a:r>
            <a:r>
              <a:rPr lang="en-US" dirty="0" err="1">
                <a:latin typeface="Berlin Sans FB" panose="020E0602020502020306" pitchFamily="34" charset="0"/>
              </a:rPr>
              <a:t>Debir</a:t>
            </a:r>
            <a:r>
              <a:rPr lang="en-US" dirty="0">
                <a:latin typeface="Berlin Sans FB" panose="020E0602020502020306" pitchFamily="34" charset="0"/>
              </a:rPr>
              <a:t> and the existence of springs in the area.  Some scholars questioned Albright, but his authority was just to great to be challenged.</a:t>
            </a:r>
          </a:p>
          <a:p>
            <a:r>
              <a:rPr lang="en-US" dirty="0">
                <a:latin typeface="Berlin Sans FB" panose="020E0602020502020306" pitchFamily="34" charset="0"/>
              </a:rPr>
              <a:t>Kurt Galling (1954) surveyed Khirbet </a:t>
            </a:r>
            <a:r>
              <a:rPr lang="en-US" dirty="0" err="1">
                <a:latin typeface="Berlin Sans FB" panose="020E0602020502020306" pitchFamily="34" charset="0"/>
              </a:rPr>
              <a:t>Rabud</a:t>
            </a:r>
            <a:r>
              <a:rPr lang="en-US" dirty="0">
                <a:latin typeface="Berlin Sans FB" panose="020E0602020502020306" pitchFamily="34" charset="0"/>
              </a:rPr>
              <a:t> in the southern Hill Country and suggested that it, not Tell Beit </a:t>
            </a:r>
            <a:r>
              <a:rPr lang="en-US" dirty="0" err="1">
                <a:latin typeface="Berlin Sans FB" panose="020E0602020502020306" pitchFamily="34" charset="0"/>
              </a:rPr>
              <a:t>Mirsim</a:t>
            </a:r>
            <a:r>
              <a:rPr lang="en-US" dirty="0">
                <a:latin typeface="Berlin Sans FB" panose="020E0602020502020306" pitchFamily="34" charset="0"/>
              </a:rPr>
              <a:t>, be identified with </a:t>
            </a:r>
            <a:r>
              <a:rPr lang="en-US" dirty="0" err="1">
                <a:latin typeface="Berlin Sans FB" panose="020E0602020502020306" pitchFamily="34" charset="0"/>
              </a:rPr>
              <a:t>Debir</a:t>
            </a:r>
            <a:r>
              <a:rPr lang="en-US" dirty="0">
                <a:latin typeface="Berlin Sans FB" panose="020E0602020502020306" pitchFamily="34" charset="0"/>
              </a:rPr>
              <a:t>.</a:t>
            </a:r>
          </a:p>
          <a:p>
            <a:r>
              <a:rPr lang="en-US" dirty="0">
                <a:latin typeface="Berlin Sans FB" panose="020E0602020502020306" pitchFamily="34" charset="0"/>
              </a:rPr>
              <a:t>Moshe </a:t>
            </a:r>
            <a:r>
              <a:rPr lang="en-US" dirty="0" err="1">
                <a:latin typeface="Berlin Sans FB" panose="020E0602020502020306" pitchFamily="34" charset="0"/>
              </a:rPr>
              <a:t>Kochavi</a:t>
            </a:r>
            <a:r>
              <a:rPr lang="en-US" dirty="0">
                <a:latin typeface="Berlin Sans FB" panose="020E0602020502020306" pitchFamily="34" charset="0"/>
              </a:rPr>
              <a:t> (1974) surveyed and excavated Khirbet </a:t>
            </a:r>
            <a:r>
              <a:rPr lang="en-US" dirty="0" err="1">
                <a:latin typeface="Berlin Sans FB" panose="020E0602020502020306" pitchFamily="34" charset="0"/>
              </a:rPr>
              <a:t>Rabud</a:t>
            </a:r>
            <a:r>
              <a:rPr lang="en-US" dirty="0">
                <a:latin typeface="Berlin Sans FB" panose="020E0602020502020306" pitchFamily="34" charset="0"/>
              </a:rPr>
              <a:t>, discovered two springs nearby and confirmed that it, not Tell Beit </a:t>
            </a:r>
            <a:r>
              <a:rPr lang="en-US" dirty="0" err="1">
                <a:latin typeface="Berlin Sans FB" panose="020E0602020502020306" pitchFamily="34" charset="0"/>
              </a:rPr>
              <a:t>Mirsim</a:t>
            </a:r>
            <a:r>
              <a:rPr lang="en-US" dirty="0">
                <a:latin typeface="Berlin Sans FB" panose="020E0602020502020306" pitchFamily="34" charset="0"/>
              </a:rPr>
              <a:t>, was biblical </a:t>
            </a:r>
            <a:r>
              <a:rPr lang="en-US" dirty="0" err="1">
                <a:latin typeface="Berlin Sans FB" panose="020E0602020502020306" pitchFamily="34" charset="0"/>
              </a:rPr>
              <a:t>Debir</a:t>
            </a:r>
            <a:r>
              <a:rPr lang="en-US" dirty="0">
                <a:latin typeface="Berlin Sans FB" panose="020E0602020502020306" pitchFamily="34" charset="0"/>
              </a:rPr>
              <a:t>.</a:t>
            </a:r>
          </a:p>
        </p:txBody>
      </p:sp>
      <p:pic>
        <p:nvPicPr>
          <p:cNvPr id="1026" name="Picture 2" descr="Image result for w. f. albr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245" y="676405"/>
            <a:ext cx="1907848" cy="2499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oshe kochav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4693" y="4609070"/>
            <a:ext cx="1972399" cy="22489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kurt gal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669" y="2368124"/>
            <a:ext cx="1920836" cy="260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380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3050"/>
            <a:ext cx="3008313" cy="1784350"/>
          </a:xfrm>
        </p:spPr>
        <p:txBody>
          <a:bodyPr>
            <a:normAutofit/>
          </a:bodyPr>
          <a:lstStyle/>
          <a:p>
            <a:pPr algn="ctr"/>
            <a:r>
              <a:rPr lang="en-US" sz="3600" dirty="0">
                <a:latin typeface="Matura MT Script Capitals" pitchFamily="66" charset="0"/>
              </a:rPr>
              <a:t>Ehud:  The Left Handed Judge</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1" y="-12802"/>
            <a:ext cx="5181600" cy="6870802"/>
          </a:xfrm>
        </p:spPr>
      </p:pic>
      <p:sp>
        <p:nvSpPr>
          <p:cNvPr id="9" name="Text Placeholder 8"/>
          <p:cNvSpPr>
            <a:spLocks noGrp="1"/>
          </p:cNvSpPr>
          <p:nvPr>
            <p:ph type="body" sz="half" idx="2"/>
          </p:nvPr>
        </p:nvSpPr>
        <p:spPr>
          <a:xfrm>
            <a:off x="76200" y="2438400"/>
            <a:ext cx="3733800" cy="3687763"/>
          </a:xfrm>
        </p:spPr>
        <p:txBody>
          <a:bodyPr>
            <a:normAutofit/>
          </a:bodyPr>
          <a:lstStyle/>
          <a:p>
            <a:pPr algn="ctr"/>
            <a:r>
              <a:rPr lang="en-US" sz="2800" dirty="0">
                <a:latin typeface="Berlin Sans FB" panose="020E0602020502020306" pitchFamily="34" charset="0"/>
              </a:rPr>
              <a:t>An artist’s depiction of the left handed judge Ehud standing before </a:t>
            </a:r>
            <a:r>
              <a:rPr lang="en-US" sz="2800" dirty="0" err="1">
                <a:latin typeface="Berlin Sans FB" panose="020E0602020502020306" pitchFamily="34" charset="0"/>
              </a:rPr>
              <a:t>Eglon</a:t>
            </a:r>
            <a:r>
              <a:rPr lang="en-US" sz="2800" dirty="0">
                <a:latin typeface="Berlin Sans FB" panose="020E0602020502020306" pitchFamily="34" charset="0"/>
              </a:rPr>
              <a:t>, King of Moab just before killing him in the inner chamber of his palace near Jericho.</a:t>
            </a:r>
          </a:p>
          <a:p>
            <a:pPr algn="ctr"/>
            <a:r>
              <a:rPr lang="en-US" sz="2800" dirty="0">
                <a:latin typeface="Berlin Sans FB" panose="020E0602020502020306" pitchFamily="34" charset="0"/>
              </a:rPr>
              <a:t>Judges 3:12-30</a:t>
            </a:r>
          </a:p>
        </p:txBody>
      </p:sp>
    </p:spTree>
    <p:extLst>
      <p:ext uri="{BB962C8B-B14F-4D97-AF65-F5344CB8AC3E}">
        <p14:creationId xmlns:p14="http://schemas.microsoft.com/office/powerpoint/2010/main" val="175752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51770"/>
          </a:xfrm>
        </p:spPr>
        <p:txBody>
          <a:bodyPr/>
          <a:lstStyle/>
          <a:p>
            <a:r>
              <a:rPr lang="en-US" dirty="0">
                <a:latin typeface="Berlin Sans FB" panose="020E0602020502020306" pitchFamily="34" charset="0"/>
              </a:rPr>
              <a:t>Notes on Ehud and Moab</a:t>
            </a:r>
          </a:p>
        </p:txBody>
      </p:sp>
      <p:sp>
        <p:nvSpPr>
          <p:cNvPr id="6" name="Content Placeholder 5"/>
          <p:cNvSpPr>
            <a:spLocks noGrp="1"/>
          </p:cNvSpPr>
          <p:nvPr>
            <p:ph idx="1"/>
          </p:nvPr>
        </p:nvSpPr>
        <p:spPr>
          <a:xfrm>
            <a:off x="137786" y="701458"/>
            <a:ext cx="6212910" cy="6062597"/>
          </a:xfrm>
        </p:spPr>
        <p:txBody>
          <a:bodyPr>
            <a:normAutofit fontScale="55000" lnSpcReduction="20000"/>
          </a:bodyPr>
          <a:lstStyle/>
          <a:p>
            <a:r>
              <a:rPr lang="en-US" dirty="0" err="1">
                <a:latin typeface="Berlin Sans FB" panose="020E0602020502020306" pitchFamily="34" charset="0"/>
              </a:rPr>
              <a:t>Eglon</a:t>
            </a:r>
            <a:r>
              <a:rPr lang="en-US" dirty="0">
                <a:latin typeface="Berlin Sans FB" panose="020E0602020502020306" pitchFamily="34" charset="0"/>
              </a:rPr>
              <a:t>, King of Moab oppresses Israel for 18 years.  </a:t>
            </a:r>
            <a:r>
              <a:rPr lang="en-US" dirty="0" err="1">
                <a:latin typeface="Berlin Sans FB" panose="020E0602020502020306" pitchFamily="34" charset="0"/>
              </a:rPr>
              <a:t>Eglon</a:t>
            </a:r>
            <a:r>
              <a:rPr lang="en-US" dirty="0">
                <a:latin typeface="Berlin Sans FB" panose="020E0602020502020306" pitchFamily="34" charset="0"/>
              </a:rPr>
              <a:t> can mean “little bull” or “calf” or it may be a pun on the word for “round or rotund.”</a:t>
            </a:r>
          </a:p>
          <a:p>
            <a:r>
              <a:rPr lang="en-US" dirty="0">
                <a:latin typeface="Berlin Sans FB" panose="020E0602020502020306" pitchFamily="34" charset="0"/>
              </a:rPr>
              <a:t>Moab expanded across the Jordan River, with Ammonite and Amalekite assistance, and occupied Jericho (in Benjaminite territory).  The city of the palms may also refer to Tamar, but here to Jericho.  </a:t>
            </a:r>
            <a:r>
              <a:rPr lang="en-US" dirty="0" err="1">
                <a:latin typeface="Berlin Sans FB" panose="020E0602020502020306" pitchFamily="34" charset="0"/>
              </a:rPr>
              <a:t>Eglon’s</a:t>
            </a:r>
            <a:r>
              <a:rPr lang="en-US" dirty="0">
                <a:latin typeface="Berlin Sans FB" panose="020E0602020502020306" pitchFamily="34" charset="0"/>
              </a:rPr>
              <a:t> presence at Jericho demonstrates the plight of Israel.  They are cut off from crossing the Jordan Valley to </a:t>
            </a:r>
            <a:r>
              <a:rPr lang="en-US" dirty="0" err="1">
                <a:latin typeface="Berlin Sans FB" panose="020E0602020502020306" pitchFamily="34" charset="0"/>
              </a:rPr>
              <a:t>Gadite</a:t>
            </a:r>
            <a:r>
              <a:rPr lang="en-US" dirty="0">
                <a:latin typeface="Berlin Sans FB" panose="020E0602020502020306" pitchFamily="34" charset="0"/>
              </a:rPr>
              <a:t> and </a:t>
            </a:r>
            <a:r>
              <a:rPr lang="en-US" dirty="0" err="1">
                <a:latin typeface="Berlin Sans FB" panose="020E0602020502020306" pitchFamily="34" charset="0"/>
              </a:rPr>
              <a:t>Reubenite</a:t>
            </a:r>
            <a:r>
              <a:rPr lang="en-US" dirty="0">
                <a:latin typeface="Berlin Sans FB" panose="020E0602020502020306" pitchFamily="34" charset="0"/>
              </a:rPr>
              <a:t> territory and the Moabites are using Jericho as a staging area for further expansion to the west.</a:t>
            </a:r>
          </a:p>
          <a:p>
            <a:r>
              <a:rPr lang="en-US" dirty="0">
                <a:latin typeface="Berlin Sans FB" panose="020E0602020502020306" pitchFamily="34" charset="0"/>
              </a:rPr>
              <a:t>The Moabite presence at Jericho, including </a:t>
            </a:r>
            <a:r>
              <a:rPr lang="en-US" dirty="0" err="1">
                <a:latin typeface="Berlin Sans FB" panose="020E0602020502020306" pitchFamily="34" charset="0"/>
              </a:rPr>
              <a:t>Eglon’s</a:t>
            </a:r>
            <a:r>
              <a:rPr lang="en-US" dirty="0">
                <a:latin typeface="Berlin Sans FB" panose="020E0602020502020306" pitchFamily="34" charset="0"/>
              </a:rPr>
              <a:t> palace shows they are oblivious to the curse in Joshua 6:26.</a:t>
            </a:r>
          </a:p>
          <a:p>
            <a:r>
              <a:rPr lang="en-US" dirty="0">
                <a:latin typeface="Berlin Sans FB" panose="020E0602020502020306" pitchFamily="34" charset="0"/>
              </a:rPr>
              <a:t>Ehud was a left handed man, perhaps ambidextrous, had an injured, deformed or handicapped right hand, or was trained for war as a left handed soldier.  He was from Benjamin (e.g., son of the </a:t>
            </a:r>
            <a:r>
              <a:rPr lang="en-US" i="1" dirty="0">
                <a:latin typeface="Berlin Sans FB" panose="020E0602020502020306" pitchFamily="34" charset="0"/>
              </a:rPr>
              <a:t>right</a:t>
            </a:r>
            <a:r>
              <a:rPr lang="en-US" dirty="0">
                <a:latin typeface="Berlin Sans FB" panose="020E0602020502020306" pitchFamily="34" charset="0"/>
              </a:rPr>
              <a:t> hand).  Being left handed here probably hints at Ehud being an outcast or a second class tribal standing.  It is considered unclean in Middle east culture.</a:t>
            </a:r>
          </a:p>
          <a:p>
            <a:r>
              <a:rPr lang="en-US" dirty="0">
                <a:latin typeface="Berlin Sans FB" panose="020E0602020502020306" pitchFamily="34" charset="0"/>
              </a:rPr>
              <a:t>A double edged sword (3:16) is for thrusting, not hacking.  A cubit is about 18” long.</a:t>
            </a:r>
          </a:p>
          <a:p>
            <a:r>
              <a:rPr lang="en-US" dirty="0">
                <a:latin typeface="Berlin Sans FB" panose="020E0602020502020306" pitchFamily="34" charset="0"/>
              </a:rPr>
              <a:t>The stelae near Gilgal (3:19) are boundary stones and inscribed with texts commemorating Moabite conquests.</a:t>
            </a:r>
          </a:p>
        </p:txBody>
      </p:sp>
      <p:pic>
        <p:nvPicPr>
          <p:cNvPr id="2054" name="Picture 6" descr="Image result for balu'a ste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8482" y="1738507"/>
            <a:ext cx="2375527" cy="354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269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6926"/>
          </a:xfrm>
        </p:spPr>
        <p:txBody>
          <a:bodyPr/>
          <a:lstStyle/>
          <a:p>
            <a:r>
              <a:rPr lang="en-US" dirty="0">
                <a:latin typeface="Berlin Sans FB" panose="020E0602020502020306" pitchFamily="34" charset="0"/>
              </a:rPr>
              <a:t>Ehud’s Clever Assassination Plan</a:t>
            </a:r>
          </a:p>
        </p:txBody>
      </p:sp>
      <p:sp>
        <p:nvSpPr>
          <p:cNvPr id="3" name="Content Placeholder 2"/>
          <p:cNvSpPr>
            <a:spLocks noGrp="1"/>
          </p:cNvSpPr>
          <p:nvPr>
            <p:ph idx="1"/>
          </p:nvPr>
        </p:nvSpPr>
        <p:spPr>
          <a:xfrm>
            <a:off x="125260" y="826719"/>
            <a:ext cx="7299668" cy="3333802"/>
          </a:xfrm>
        </p:spPr>
        <p:txBody>
          <a:bodyPr>
            <a:normAutofit fontScale="85000" lnSpcReduction="10000"/>
          </a:bodyPr>
          <a:lstStyle/>
          <a:p>
            <a:r>
              <a:rPr lang="en-US" dirty="0">
                <a:latin typeface="Berlin Sans FB" panose="020E0602020502020306" pitchFamily="34" charset="0"/>
              </a:rPr>
              <a:t>Are there ethical concerns with Ehud’s action?</a:t>
            </a:r>
          </a:p>
          <a:p>
            <a:r>
              <a:rPr lang="en-US" dirty="0" err="1">
                <a:latin typeface="Berlin Sans FB" panose="020E0602020502020306" pitchFamily="34" charset="0"/>
              </a:rPr>
              <a:t>Eglon’s</a:t>
            </a:r>
            <a:r>
              <a:rPr lang="en-US" dirty="0">
                <a:latin typeface="Berlin Sans FB" panose="020E0602020502020306" pitchFamily="34" charset="0"/>
              </a:rPr>
              <a:t> Palace:  A Bit </a:t>
            </a:r>
            <a:r>
              <a:rPr lang="en-US" dirty="0" err="1">
                <a:latin typeface="Berlin Sans FB" panose="020E0602020502020306" pitchFamily="34" charset="0"/>
              </a:rPr>
              <a:t>Hilani</a:t>
            </a:r>
            <a:r>
              <a:rPr lang="en-US" dirty="0">
                <a:latin typeface="Berlin Sans FB" panose="020E0602020502020306" pitchFamily="34" charset="0"/>
              </a:rPr>
              <a:t> styled building.</a:t>
            </a:r>
          </a:p>
          <a:p>
            <a:r>
              <a:rPr lang="en-US" dirty="0">
                <a:latin typeface="Berlin Sans FB" panose="020E0602020502020306" pitchFamily="34" charset="0"/>
              </a:rPr>
              <a:t>Upper room (3:20) is a raised throne room; porch (3:23) is a pillared portico</a:t>
            </a:r>
          </a:p>
          <a:p>
            <a:r>
              <a:rPr lang="en-US" dirty="0">
                <a:latin typeface="Berlin Sans FB" panose="020E0602020502020306" pitchFamily="34" charset="0"/>
              </a:rPr>
              <a:t>The Hebrew words </a:t>
            </a:r>
            <a:r>
              <a:rPr lang="en-US" i="1" dirty="0" err="1">
                <a:latin typeface="Berlin Sans FB" panose="020E0602020502020306" pitchFamily="34" charset="0"/>
              </a:rPr>
              <a:t>itter</a:t>
            </a:r>
            <a:r>
              <a:rPr lang="en-US" i="1" dirty="0">
                <a:latin typeface="Berlin Sans FB" panose="020E0602020502020306" pitchFamily="34" charset="0"/>
              </a:rPr>
              <a:t> </a:t>
            </a:r>
            <a:r>
              <a:rPr lang="en-US" dirty="0">
                <a:latin typeface="Berlin Sans FB" panose="020E0602020502020306" pitchFamily="34" charset="0"/>
              </a:rPr>
              <a:t>(from to bind)</a:t>
            </a:r>
            <a:r>
              <a:rPr lang="en-US" i="1" dirty="0">
                <a:latin typeface="Berlin Sans FB" panose="020E0602020502020306" pitchFamily="34" charset="0"/>
              </a:rPr>
              <a:t>, </a:t>
            </a:r>
            <a:r>
              <a:rPr lang="en-US" i="1" dirty="0" err="1">
                <a:latin typeface="Berlin Sans FB" panose="020E0602020502020306" pitchFamily="34" charset="0"/>
              </a:rPr>
              <a:t>aliyya</a:t>
            </a:r>
            <a:r>
              <a:rPr lang="en-US" dirty="0">
                <a:latin typeface="Berlin Sans FB" panose="020E0602020502020306" pitchFamily="34" charset="0"/>
              </a:rPr>
              <a:t> </a:t>
            </a:r>
            <a:r>
              <a:rPr lang="en-US" i="1" dirty="0">
                <a:latin typeface="Berlin Sans FB" panose="020E0602020502020306" pitchFamily="34" charset="0"/>
              </a:rPr>
              <a:t>ham-</a:t>
            </a:r>
            <a:r>
              <a:rPr lang="en-US" i="1" dirty="0" err="1">
                <a:latin typeface="Berlin Sans FB" panose="020E0602020502020306" pitchFamily="34" charset="0"/>
              </a:rPr>
              <a:t>meqera</a:t>
            </a:r>
            <a:r>
              <a:rPr lang="en-US" dirty="0">
                <a:latin typeface="Berlin Sans FB" panose="020E0602020502020306" pitchFamily="34" charset="0"/>
              </a:rPr>
              <a:t> (upper chamber or room over the beams) and </a:t>
            </a:r>
            <a:r>
              <a:rPr lang="en-US" i="1" dirty="0" err="1">
                <a:latin typeface="Berlin Sans FB" panose="020E0602020502020306" pitchFamily="34" charset="0"/>
              </a:rPr>
              <a:t>misdaron</a:t>
            </a:r>
            <a:r>
              <a:rPr lang="en-US" i="1" dirty="0">
                <a:latin typeface="Berlin Sans FB" panose="020E0602020502020306" pitchFamily="34" charset="0"/>
              </a:rPr>
              <a:t> </a:t>
            </a:r>
            <a:r>
              <a:rPr lang="en-US" dirty="0">
                <a:latin typeface="Berlin Sans FB" panose="020E0602020502020306" pitchFamily="34" charset="0"/>
              </a:rPr>
              <a:t>(hidden place).  </a:t>
            </a:r>
          </a:p>
        </p:txBody>
      </p:sp>
      <p:pic>
        <p:nvPicPr>
          <p:cNvPr id="2050" name="Picture 2" descr="Image result for eglon pal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0699" y="1152144"/>
            <a:ext cx="1279489" cy="5647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hud esc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439" y="4232904"/>
            <a:ext cx="3320640" cy="25666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bit hilani pal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60" y="4232903"/>
            <a:ext cx="3748913" cy="256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700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500" r="-5124"/>
          <a:stretch/>
        </p:blipFill>
        <p:spPr>
          <a:xfrm>
            <a:off x="-685800" y="-1"/>
            <a:ext cx="10298332" cy="6893045"/>
          </a:xfrm>
        </p:spPr>
      </p:pic>
      <p:sp>
        <p:nvSpPr>
          <p:cNvPr id="5" name="Title 4"/>
          <p:cNvSpPr>
            <a:spLocks noGrp="1"/>
          </p:cNvSpPr>
          <p:nvPr>
            <p:ph type="title"/>
          </p:nvPr>
        </p:nvSpPr>
        <p:spPr>
          <a:xfrm>
            <a:off x="0" y="0"/>
            <a:ext cx="9144000" cy="1417638"/>
          </a:xfrm>
        </p:spPr>
        <p:txBody>
          <a:bodyPr>
            <a:normAutofit fontScale="90000"/>
          </a:bodyPr>
          <a:lstStyle/>
          <a:p>
            <a:r>
              <a:rPr lang="en-US" dirty="0">
                <a:solidFill>
                  <a:schemeClr val="bg1"/>
                </a:solidFill>
                <a:latin typeface="Matura MT Script Capitals" pitchFamily="66" charset="0"/>
              </a:rPr>
              <a:t>Mount Tabor and the </a:t>
            </a:r>
            <a:r>
              <a:rPr lang="en-US" dirty="0" err="1">
                <a:solidFill>
                  <a:schemeClr val="bg1"/>
                </a:solidFill>
                <a:latin typeface="Matura MT Script Capitals" pitchFamily="66" charset="0"/>
              </a:rPr>
              <a:t>Jezreel</a:t>
            </a:r>
            <a:r>
              <a:rPr lang="en-US" dirty="0">
                <a:solidFill>
                  <a:schemeClr val="bg1"/>
                </a:solidFill>
                <a:latin typeface="Matura MT Script Capitals" pitchFamily="66" charset="0"/>
              </a:rPr>
              <a:t> Valley</a:t>
            </a:r>
            <a:br>
              <a:rPr lang="en-US" dirty="0">
                <a:solidFill>
                  <a:schemeClr val="bg1"/>
                </a:solidFill>
                <a:latin typeface="Matura MT Script Capitals" pitchFamily="66" charset="0"/>
              </a:rPr>
            </a:br>
            <a:r>
              <a:rPr lang="en-US" sz="2200" dirty="0">
                <a:solidFill>
                  <a:schemeClr val="bg1"/>
                </a:solidFill>
                <a:latin typeface="Berlin Sans FB" panose="020E0602020502020306" pitchFamily="34" charset="0"/>
              </a:rPr>
              <a:t>The defeat of </a:t>
            </a:r>
            <a:r>
              <a:rPr lang="en-US" sz="2200" dirty="0" err="1">
                <a:solidFill>
                  <a:schemeClr val="bg1"/>
                </a:solidFill>
                <a:latin typeface="Berlin Sans FB" panose="020E0602020502020306" pitchFamily="34" charset="0"/>
              </a:rPr>
              <a:t>Sisera’s</a:t>
            </a:r>
            <a:r>
              <a:rPr lang="en-US" sz="2200" dirty="0">
                <a:solidFill>
                  <a:schemeClr val="bg1"/>
                </a:solidFill>
                <a:latin typeface="Berlin Sans FB" panose="020E0602020502020306" pitchFamily="34" charset="0"/>
              </a:rPr>
              <a:t> Canaanite army by Deborah and Barak (Judges 4-5)</a:t>
            </a:r>
          </a:p>
        </p:txBody>
      </p:sp>
    </p:spTree>
    <p:extLst>
      <p:ext uri="{BB962C8B-B14F-4D97-AF65-F5344CB8AC3E}">
        <p14:creationId xmlns:p14="http://schemas.microsoft.com/office/powerpoint/2010/main" val="2333803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0" y="0"/>
            <a:ext cx="9271000" cy="6953250"/>
          </a:xfrm>
        </p:spPr>
      </p:pic>
      <p:sp>
        <p:nvSpPr>
          <p:cNvPr id="7" name="Title 6"/>
          <p:cNvSpPr>
            <a:spLocks noGrp="1"/>
          </p:cNvSpPr>
          <p:nvPr>
            <p:ph type="title"/>
          </p:nvPr>
        </p:nvSpPr>
        <p:spPr/>
        <p:txBody>
          <a:bodyPr>
            <a:normAutofit/>
          </a:bodyPr>
          <a:lstStyle/>
          <a:p>
            <a:r>
              <a:rPr lang="en-US" dirty="0">
                <a:solidFill>
                  <a:schemeClr val="bg1"/>
                </a:solidFill>
                <a:latin typeface="Matura MT Script Capitals" pitchFamily="66" charset="0"/>
              </a:rPr>
              <a:t>Gideon and the Midianites:</a:t>
            </a:r>
            <a:br>
              <a:rPr lang="en-US" dirty="0">
                <a:solidFill>
                  <a:schemeClr val="bg1"/>
                </a:solidFill>
                <a:latin typeface="Matura MT Script Capitals" pitchFamily="66" charset="0"/>
              </a:rPr>
            </a:br>
            <a:r>
              <a:rPr lang="en-US" sz="2200" dirty="0">
                <a:solidFill>
                  <a:schemeClr val="bg1"/>
                </a:solidFill>
                <a:latin typeface="Berlin Sans FB" panose="020E0602020502020306" pitchFamily="34" charset="0"/>
              </a:rPr>
              <a:t>Recreating the selection of Gideon’s army at the Spring of Harod</a:t>
            </a:r>
          </a:p>
        </p:txBody>
      </p:sp>
    </p:spTree>
    <p:extLst>
      <p:ext uri="{BB962C8B-B14F-4D97-AF65-F5344CB8AC3E}">
        <p14:creationId xmlns:p14="http://schemas.microsoft.com/office/powerpoint/2010/main" val="3480006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081" r="6326"/>
          <a:stretch/>
        </p:blipFill>
        <p:spPr>
          <a:xfrm>
            <a:off x="3810" y="-76200"/>
            <a:ext cx="9144000" cy="6934200"/>
          </a:xfrm>
        </p:spPr>
      </p:pic>
      <p:sp>
        <p:nvSpPr>
          <p:cNvPr id="2" name="Title 1"/>
          <p:cNvSpPr>
            <a:spLocks noGrp="1"/>
          </p:cNvSpPr>
          <p:nvPr>
            <p:ph type="title"/>
          </p:nvPr>
        </p:nvSpPr>
        <p:spPr/>
        <p:txBody>
          <a:bodyPr>
            <a:normAutofit fontScale="90000"/>
          </a:bodyPr>
          <a:lstStyle/>
          <a:p>
            <a:r>
              <a:rPr lang="en-US" dirty="0">
                <a:solidFill>
                  <a:schemeClr val="bg1"/>
                </a:solidFill>
                <a:latin typeface="Matura MT Script Capitals" pitchFamily="66" charset="0"/>
              </a:rPr>
              <a:t>The Hill of Moreh</a:t>
            </a:r>
            <a:br>
              <a:rPr lang="en-US" dirty="0">
                <a:solidFill>
                  <a:schemeClr val="bg1"/>
                </a:solidFill>
                <a:latin typeface="Matura MT Script Capitals" pitchFamily="66" charset="0"/>
              </a:rPr>
            </a:br>
            <a:r>
              <a:rPr lang="en-US" sz="2400" dirty="0">
                <a:solidFill>
                  <a:schemeClr val="bg1"/>
                </a:solidFill>
                <a:latin typeface="Berlin Sans FB" panose="020E0602020502020306" pitchFamily="34" charset="0"/>
              </a:rPr>
              <a:t>The location of the Midianite Camp attacked by Gideon (Judges 7)</a:t>
            </a:r>
            <a:endParaRPr lang="en-US" dirty="0">
              <a:solidFill>
                <a:schemeClr val="bg1"/>
              </a:solidFill>
              <a:latin typeface="Matura MT Script Capitals" pitchFamily="66" charset="0"/>
            </a:endParaRPr>
          </a:p>
        </p:txBody>
      </p:sp>
    </p:spTree>
    <p:extLst>
      <p:ext uri="{BB962C8B-B14F-4D97-AF65-F5344CB8AC3E}">
        <p14:creationId xmlns:p14="http://schemas.microsoft.com/office/powerpoint/2010/main" val="1514291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dirty="0">
                <a:latin typeface="Matura MT Script Capitals" panose="03020802060602070202" pitchFamily="66" charset="0"/>
              </a:rPr>
              <a:t>The Sea Peoples and the Philistines</a:t>
            </a:r>
          </a:p>
        </p:txBody>
      </p:sp>
      <p:pic>
        <p:nvPicPr>
          <p:cNvPr id="4" name="Content Placeholder 3"/>
          <p:cNvPicPr>
            <a:picLocks noGrp="1" noChangeAspect="1"/>
          </p:cNvPicPr>
          <p:nvPr>
            <p:ph idx="1"/>
          </p:nvPr>
        </p:nvPicPr>
        <p:blipFill>
          <a:blip r:embed="rId2"/>
          <a:stretch>
            <a:fillRect/>
          </a:stretch>
        </p:blipFill>
        <p:spPr>
          <a:xfrm>
            <a:off x="152400" y="889498"/>
            <a:ext cx="3062286" cy="5808251"/>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889498"/>
            <a:ext cx="4905375" cy="5835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2648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85800"/>
          </a:xfrm>
        </p:spPr>
        <p:txBody>
          <a:bodyPr>
            <a:normAutofit/>
          </a:bodyPr>
          <a:lstStyle/>
          <a:p>
            <a:r>
              <a:rPr lang="en-US" sz="3600" dirty="0">
                <a:latin typeface="Berlin Sans FB" panose="020E0602020502020306" pitchFamily="34" charset="0"/>
              </a:rPr>
              <a:t>The Conquest of Canaan:  Three Views</a:t>
            </a:r>
          </a:p>
        </p:txBody>
      </p:sp>
      <p:sp>
        <p:nvSpPr>
          <p:cNvPr id="6" name="Content Placeholder 5"/>
          <p:cNvSpPr>
            <a:spLocks noGrp="1"/>
          </p:cNvSpPr>
          <p:nvPr>
            <p:ph idx="1"/>
          </p:nvPr>
        </p:nvSpPr>
        <p:spPr>
          <a:xfrm>
            <a:off x="0" y="609600"/>
            <a:ext cx="9144000" cy="6248400"/>
          </a:xfrm>
        </p:spPr>
        <p:txBody>
          <a:bodyPr>
            <a:normAutofit/>
          </a:bodyPr>
          <a:lstStyle/>
          <a:p>
            <a:r>
              <a:rPr lang="en-US" sz="1600" dirty="0">
                <a:latin typeface="Berlin Sans FB" panose="020E0602020502020306" pitchFamily="34" charset="0"/>
              </a:rPr>
              <a:t>A Unified Military Conquest:  </a:t>
            </a:r>
            <a:r>
              <a:rPr lang="en-US" sz="1200" dirty="0">
                <a:latin typeface="Berlin Sans FB" panose="020E0602020502020306" pitchFamily="34" charset="0"/>
              </a:rPr>
              <a:t>Many scholars recognize the Book of Joshua as a faithful record of events and interpret the events of the book as historical.  Notable among those who follow this position are  American archaeologists William F. Albright, G. Ernest Wright, John Bright and Israeli scholar </a:t>
            </a:r>
            <a:r>
              <a:rPr lang="en-US" sz="1200" dirty="0" err="1">
                <a:latin typeface="Berlin Sans FB" panose="020E0602020502020306" pitchFamily="34" charset="0"/>
              </a:rPr>
              <a:t>Yigael</a:t>
            </a:r>
            <a:r>
              <a:rPr lang="en-US" sz="1200" dirty="0">
                <a:latin typeface="Berlin Sans FB" panose="020E0602020502020306" pitchFamily="34" charset="0"/>
              </a:rPr>
              <a:t> </a:t>
            </a:r>
            <a:r>
              <a:rPr lang="en-US" sz="1200" dirty="0" err="1">
                <a:latin typeface="Berlin Sans FB" panose="020E0602020502020306" pitchFamily="34" charset="0"/>
              </a:rPr>
              <a:t>Yadin</a:t>
            </a:r>
            <a:r>
              <a:rPr lang="en-US" sz="1200" dirty="0">
                <a:latin typeface="Berlin Sans FB" panose="020E0602020502020306" pitchFamily="34" charset="0"/>
              </a:rPr>
              <a:t>.</a:t>
            </a:r>
          </a:p>
          <a:p>
            <a:r>
              <a:rPr lang="en-US" sz="1600" dirty="0">
                <a:latin typeface="Berlin Sans FB" panose="020E0602020502020306" pitchFamily="34" charset="0"/>
              </a:rPr>
              <a:t>A Peaceful Immigration:  </a:t>
            </a:r>
            <a:r>
              <a:rPr lang="en-US" sz="1200" dirty="0">
                <a:latin typeface="Berlin Sans FB" panose="020E0602020502020306" pitchFamily="34" charset="0"/>
              </a:rPr>
              <a:t>These scholars view the Book of Joshua as telescoping a long settlement process into a shorter narrative.  They suggest Israel infiltrated Canaan slowly and peacefully.  Warfare broke out a later stages, but only involving some, not all, of the tribes.  This view does not have such a high regard for the historicity of the biblical account as the first view.  German scholars Albrecht Alt and Martin </a:t>
            </a:r>
            <a:r>
              <a:rPr lang="en-US" sz="1200" dirty="0" err="1">
                <a:latin typeface="Berlin Sans FB" panose="020E0602020502020306" pitchFamily="34" charset="0"/>
              </a:rPr>
              <a:t>Noth</a:t>
            </a:r>
            <a:r>
              <a:rPr lang="en-US" sz="1200" dirty="0">
                <a:latin typeface="Berlin Sans FB" panose="020E0602020502020306" pitchFamily="34" charset="0"/>
              </a:rPr>
              <a:t> , as well as Israeli archaeologists Yohanan Aharoni and Israel Finkelstein support this view.</a:t>
            </a:r>
          </a:p>
          <a:p>
            <a:r>
              <a:rPr lang="en-US" sz="1600" dirty="0">
                <a:latin typeface="Berlin Sans FB" panose="020E0602020502020306" pitchFamily="34" charset="0"/>
              </a:rPr>
              <a:t>A Social Revolution:</a:t>
            </a:r>
            <a:r>
              <a:rPr lang="en-US" sz="1200" dirty="0">
                <a:latin typeface="Berlin Sans FB" panose="020E0602020502020306" pitchFamily="34" charset="0"/>
              </a:rPr>
              <a:t>  This extreme theory, based on Marxist ideology, argues that the Israelite tribes were actually indigenous Canaanites that launched a peasant revolt against their overlords and began a new rural society in the hill country, thus largely abandoning their urban roots.  Yes, I’m serious!  This is actually a popular view among liberal scholars, despite the fact that it has been discredited archaeologically and naturally has </a:t>
            </a:r>
            <a:r>
              <a:rPr lang="en-US" sz="1200" u="sng" dirty="0">
                <a:latin typeface="Berlin Sans FB" panose="020E0602020502020306" pitchFamily="34" charset="0"/>
              </a:rPr>
              <a:t>absolutely no biblical basis</a:t>
            </a:r>
            <a:r>
              <a:rPr lang="en-US" sz="1200" dirty="0">
                <a:latin typeface="Berlin Sans FB" panose="020E0602020502020306" pitchFamily="34" charset="0"/>
              </a:rPr>
              <a:t>.  This “revolting” peasant view is supported by American biblical scholars George Mendenhall, Norman </a:t>
            </a:r>
            <a:r>
              <a:rPr lang="en-US" sz="1200" dirty="0" err="1">
                <a:latin typeface="Berlin Sans FB" panose="020E0602020502020306" pitchFamily="34" charset="0"/>
              </a:rPr>
              <a:t>Gottwald</a:t>
            </a:r>
            <a:r>
              <a:rPr lang="en-US" sz="1200" dirty="0">
                <a:latin typeface="Berlin Sans FB" panose="020E0602020502020306" pitchFamily="34" charset="0"/>
              </a:rPr>
              <a:t> and William </a:t>
            </a:r>
            <a:r>
              <a:rPr lang="en-US" sz="1200" dirty="0" err="1">
                <a:latin typeface="Berlin Sans FB" panose="020E0602020502020306" pitchFamily="34" charset="0"/>
              </a:rPr>
              <a:t>Dever</a:t>
            </a:r>
            <a:r>
              <a:rPr lang="en-US" sz="1200" dirty="0">
                <a:latin typeface="Berlin Sans FB" panose="020E0602020502020306" pitchFamily="34" charset="0"/>
              </a:rPr>
              <a:t>.</a:t>
            </a:r>
          </a:p>
        </p:txBody>
      </p:sp>
      <p:pic>
        <p:nvPicPr>
          <p:cNvPr id="6147" name="Picture 3" descr="C:\Users\jeffrey.hudon\Desktop\A13CPabfm1L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32" t="5121" r="9214" b="4147"/>
          <a:stretch/>
        </p:blipFill>
        <p:spPr bwMode="auto">
          <a:xfrm>
            <a:off x="6477000" y="3223260"/>
            <a:ext cx="2423159" cy="34938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jeffrey.hudon\Desktop\81jglIPlTR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3248950"/>
            <a:ext cx="2290693" cy="346816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jeffrey.hudon\Desktop\RO401667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231573"/>
            <a:ext cx="2435782" cy="3485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08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fontScale="90000"/>
          </a:bodyPr>
          <a:lstStyle/>
          <a:p>
            <a:r>
              <a:rPr lang="en-US" dirty="0">
                <a:latin typeface="Berlin Sans FB" panose="020E0602020502020306" pitchFamily="34" charset="0"/>
              </a:rPr>
              <a:t>Rameses III and the Land/Sea Battle against the Sea Peoples</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15462"/>
            <a:ext cx="8075036" cy="532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911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latin typeface="Berlin Sans FB" panose="020E0602020502020306" pitchFamily="34" charset="0"/>
              </a:rPr>
              <a:t>An Epic Battle:  1177 B.C.</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99" y="1021220"/>
            <a:ext cx="4329113"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55603"/>
            <a:ext cx="3429002" cy="2340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3581400"/>
            <a:ext cx="4399189"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791" y="1004190"/>
            <a:ext cx="4329113" cy="234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985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429000" cy="1708150"/>
          </a:xfrm>
        </p:spPr>
        <p:txBody>
          <a:bodyPr>
            <a:noAutofit/>
          </a:bodyPr>
          <a:lstStyle/>
          <a:p>
            <a:pPr algn="ctr"/>
            <a:r>
              <a:rPr lang="en-US" sz="3600" dirty="0">
                <a:latin typeface="Matura MT Script Capitals" pitchFamily="66" charset="0"/>
              </a:rPr>
              <a:t>The Samson Account:  Judges 13-16</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5800" y="96773"/>
            <a:ext cx="4495800" cy="6642545"/>
          </a:xfrm>
        </p:spPr>
      </p:pic>
      <p:sp>
        <p:nvSpPr>
          <p:cNvPr id="6" name="Text Placeholder 5"/>
          <p:cNvSpPr>
            <a:spLocks noGrp="1"/>
          </p:cNvSpPr>
          <p:nvPr>
            <p:ph type="body" sz="half" idx="2"/>
          </p:nvPr>
        </p:nvSpPr>
        <p:spPr>
          <a:xfrm>
            <a:off x="381000" y="2514600"/>
            <a:ext cx="3657600" cy="3962400"/>
          </a:xfrm>
        </p:spPr>
        <p:txBody>
          <a:bodyPr>
            <a:normAutofit lnSpcReduction="10000"/>
          </a:bodyPr>
          <a:lstStyle/>
          <a:p>
            <a:pPr algn="ctr"/>
            <a:r>
              <a:rPr lang="en-US" sz="3200" dirty="0">
                <a:latin typeface="Berlin Sans FB" panose="020E0602020502020306" pitchFamily="34" charset="0"/>
              </a:rPr>
              <a:t>… and another failed attempt by Hollywood to accurately capture a biblical account on the big screen.  This movie was released in 1949.</a:t>
            </a:r>
          </a:p>
        </p:txBody>
      </p:sp>
    </p:spTree>
    <p:extLst>
      <p:ext uri="{BB962C8B-B14F-4D97-AF65-F5344CB8AC3E}">
        <p14:creationId xmlns:p14="http://schemas.microsoft.com/office/powerpoint/2010/main" val="817372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3276600"/>
          </a:xfrm>
        </p:spPr>
        <p:txBody>
          <a:bodyPr>
            <a:normAutofit fontScale="90000"/>
          </a:bodyPr>
          <a:lstStyle/>
          <a:p>
            <a:r>
              <a:rPr lang="en-US" sz="4000" dirty="0">
                <a:latin typeface="Matura MT Script Capitals" pitchFamily="66" charset="0"/>
              </a:rPr>
              <a:t>The Philistine Temple at Tell </a:t>
            </a:r>
            <a:r>
              <a:rPr lang="en-US" sz="4000" dirty="0" err="1">
                <a:latin typeface="Matura MT Script Capitals" pitchFamily="66" charset="0"/>
              </a:rPr>
              <a:t>Qasile</a:t>
            </a:r>
            <a:r>
              <a:rPr lang="en-US" sz="4000" dirty="0">
                <a:latin typeface="Matura MT Script Capitals" pitchFamily="66" charset="0"/>
              </a:rPr>
              <a:t>  </a:t>
            </a:r>
            <a:br>
              <a:rPr lang="en-US" sz="4000" dirty="0">
                <a:latin typeface="Matura MT Script Capitals" pitchFamily="66" charset="0"/>
              </a:rPr>
            </a:br>
            <a:r>
              <a:rPr lang="en-US" sz="2200" dirty="0">
                <a:latin typeface="Berlin Sans FB" panose="020E0602020502020306" pitchFamily="34" charset="0"/>
              </a:rPr>
              <a:t>New Light on Samson’s Death (Judges 16:23-30)</a:t>
            </a:r>
            <a:br>
              <a:rPr lang="en-US" sz="2200" dirty="0">
                <a:latin typeface="Berlin Sans FB" panose="020E0602020502020306" pitchFamily="34" charset="0"/>
              </a:rPr>
            </a:br>
            <a:r>
              <a:rPr lang="en-US" sz="2200" dirty="0">
                <a:latin typeface="Berlin Sans FB" panose="020E0602020502020306" pitchFamily="34" charset="0"/>
              </a:rPr>
              <a:t>When Israeli archaeologists excavated a Philistine provincial town, Tell </a:t>
            </a:r>
            <a:r>
              <a:rPr lang="en-US" sz="2200" dirty="0" err="1">
                <a:latin typeface="Berlin Sans FB" panose="020E0602020502020306" pitchFamily="34" charset="0"/>
              </a:rPr>
              <a:t>Qasile</a:t>
            </a:r>
            <a:r>
              <a:rPr lang="en-US" sz="2200" dirty="0">
                <a:latin typeface="Berlin Sans FB" panose="020E0602020502020306" pitchFamily="34" charset="0"/>
              </a:rPr>
              <a:t>, located in the suburbs of Tel-Aviv, they uncovered the first known Philistine temple.  Amazingly, the entire roof of this temple was supported by two central pillars (below right), just like the much larger but similarly constructed Philistine temple of Dagan in Gaza, where the Philistines made Sampson stand between the pillars while mocking him and his God.  Sampson prayed and pushed against both pillars, collapsing the entire roof upon himself, the Philistine Lords and a huge audience.</a:t>
            </a:r>
          </a:p>
        </p:txBody>
      </p:sp>
      <p:pic>
        <p:nvPicPr>
          <p:cNvPr id="7" name="Content Placeholder 6"/>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2725"/>
          <a:stretch/>
        </p:blipFill>
        <p:spPr>
          <a:xfrm>
            <a:off x="32197" y="3352800"/>
            <a:ext cx="4427621" cy="3409682"/>
          </a:xfrm>
        </p:spPr>
      </p:pic>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309"/>
          <a:stretch/>
        </p:blipFill>
        <p:spPr>
          <a:xfrm>
            <a:off x="4593206" y="3505200"/>
            <a:ext cx="4522890" cy="2819400"/>
          </a:xfrm>
        </p:spPr>
      </p:pic>
    </p:spTree>
    <p:extLst>
      <p:ext uri="{BB962C8B-B14F-4D97-AF65-F5344CB8AC3E}">
        <p14:creationId xmlns:p14="http://schemas.microsoft.com/office/powerpoint/2010/main" val="662241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6200"/>
            <a:ext cx="9220200" cy="1143000"/>
          </a:xfrm>
        </p:spPr>
        <p:txBody>
          <a:bodyPr>
            <a:noAutofit/>
          </a:bodyPr>
          <a:lstStyle/>
          <a:p>
            <a:pPr algn="ctr"/>
            <a:r>
              <a:rPr lang="en-US" b="0" dirty="0">
                <a:latin typeface="Berlin Sans FB" panose="020E0602020502020306" pitchFamily="34" charset="0"/>
              </a:rPr>
              <a:t>The Geographical Setting of the Judges</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 y="1249710"/>
            <a:ext cx="4267200" cy="5546527"/>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19600" y="1752600"/>
            <a:ext cx="4619720" cy="4240363"/>
          </a:xfrm>
        </p:spPr>
      </p:pic>
    </p:spTree>
    <p:extLst>
      <p:ext uri="{BB962C8B-B14F-4D97-AF65-F5344CB8AC3E}">
        <p14:creationId xmlns:p14="http://schemas.microsoft.com/office/powerpoint/2010/main" val="3842232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524935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fontScale="90000"/>
          </a:bodyPr>
          <a:lstStyle/>
          <a:p>
            <a:r>
              <a:rPr lang="en-US" dirty="0">
                <a:latin typeface="Berlin Sans FB" panose="020E0602020502020306" pitchFamily="34" charset="0"/>
              </a:rPr>
              <a:t>The Mountain of the LORD</a:t>
            </a:r>
            <a:br>
              <a:rPr lang="en-US" cap="small" dirty="0">
                <a:latin typeface="Berlin Sans FB" panose="020E0602020502020306" pitchFamily="34" charset="0"/>
              </a:rPr>
            </a:br>
            <a:r>
              <a:rPr lang="en-US" sz="2200" cap="small" dirty="0">
                <a:latin typeface="Berlin Sans FB" panose="020E0602020502020306" pitchFamily="34" charset="0"/>
              </a:rPr>
              <a:t> Isaiah 2:1-5</a:t>
            </a:r>
            <a:br>
              <a:rPr lang="en-US" sz="2200" dirty="0">
                <a:latin typeface="Berlin Sans FB" panose="020E0602020502020306" pitchFamily="34" charset="0"/>
              </a:rPr>
            </a:br>
            <a:endParaRPr lang="en-US" sz="2200" dirty="0">
              <a:latin typeface="Berlin Sans FB" panose="020E0602020502020306" pitchFamily="34" charset="0"/>
            </a:endParaRPr>
          </a:p>
        </p:txBody>
      </p:sp>
      <p:sp>
        <p:nvSpPr>
          <p:cNvPr id="3" name="Content Placeholder 2"/>
          <p:cNvSpPr>
            <a:spLocks noGrp="1"/>
          </p:cNvSpPr>
          <p:nvPr>
            <p:ph idx="1"/>
          </p:nvPr>
        </p:nvSpPr>
        <p:spPr>
          <a:xfrm>
            <a:off x="228600" y="1143000"/>
            <a:ext cx="5486400" cy="5410200"/>
          </a:xfrm>
        </p:spPr>
        <p:txBody>
          <a:bodyPr>
            <a:normAutofit fontScale="70000" lnSpcReduction="20000"/>
          </a:bodyPr>
          <a:lstStyle/>
          <a:p>
            <a:pPr marL="0" indent="0">
              <a:buNone/>
            </a:pPr>
            <a:r>
              <a:rPr lang="en-US" b="1" dirty="0"/>
              <a:t> </a:t>
            </a:r>
            <a:r>
              <a:rPr lang="en-US" i="1" dirty="0">
                <a:latin typeface="Berlin Sans FB" panose="020E0602020502020306" pitchFamily="34" charset="0"/>
              </a:rPr>
              <a:t>This is what Isaiah son of </a:t>
            </a:r>
            <a:r>
              <a:rPr lang="en-US" i="1" dirty="0" err="1">
                <a:latin typeface="Berlin Sans FB" panose="020E0602020502020306" pitchFamily="34" charset="0"/>
              </a:rPr>
              <a:t>Amoz</a:t>
            </a:r>
            <a:r>
              <a:rPr lang="en-US" i="1" dirty="0">
                <a:latin typeface="Berlin Sans FB" panose="020E0602020502020306" pitchFamily="34" charset="0"/>
              </a:rPr>
              <a:t> saw concerning Judah and Jerusalem:</a:t>
            </a:r>
          </a:p>
          <a:p>
            <a:pPr marL="0" indent="0">
              <a:buNone/>
            </a:pPr>
            <a:r>
              <a:rPr lang="en-US" i="1" dirty="0">
                <a:latin typeface="Berlin Sans FB" panose="020E0602020502020306" pitchFamily="34" charset="0"/>
              </a:rPr>
              <a:t>In the last days the mountain of the </a:t>
            </a:r>
            <a:r>
              <a:rPr lang="en-US" b="1" i="1" cap="small" dirty="0">
                <a:latin typeface="Berlin Sans FB" panose="020E0602020502020306" pitchFamily="34" charset="0"/>
              </a:rPr>
              <a:t>Lord</a:t>
            </a:r>
            <a:r>
              <a:rPr lang="en-US" i="1" dirty="0">
                <a:latin typeface="Berlin Sans FB" panose="020E0602020502020306" pitchFamily="34" charset="0"/>
              </a:rPr>
              <a:t>’s temple will be established</a:t>
            </a:r>
            <a:br>
              <a:rPr lang="en-US" i="1" dirty="0">
                <a:latin typeface="Berlin Sans FB" panose="020E0602020502020306" pitchFamily="34" charset="0"/>
              </a:rPr>
            </a:br>
            <a:r>
              <a:rPr lang="en-US" i="1" dirty="0">
                <a:latin typeface="Berlin Sans FB" panose="020E0602020502020306" pitchFamily="34" charset="0"/>
              </a:rPr>
              <a:t>as the highest of the mountains; it will be exalted above the hills, and all nations will stream to it.  Many peoples will come and say,  “Come, let us go up to the mountain of the </a:t>
            </a:r>
            <a:r>
              <a:rPr lang="en-US" b="1" i="1" cap="small" dirty="0">
                <a:latin typeface="Berlin Sans FB" panose="020E0602020502020306" pitchFamily="34" charset="0"/>
              </a:rPr>
              <a:t>Lord</a:t>
            </a:r>
            <a:r>
              <a:rPr lang="en-US" i="1" dirty="0">
                <a:latin typeface="Berlin Sans FB" panose="020E0602020502020306" pitchFamily="34" charset="0"/>
              </a:rPr>
              <a:t>, to the temple of the God of Jacob.  He will teach us his ways, so that we may walk in his paths.”</a:t>
            </a:r>
            <a:br>
              <a:rPr lang="en-US" i="1" dirty="0">
                <a:latin typeface="Berlin Sans FB" panose="020E0602020502020306" pitchFamily="34" charset="0"/>
              </a:rPr>
            </a:br>
            <a:r>
              <a:rPr lang="en-US" i="1" dirty="0">
                <a:latin typeface="Berlin Sans FB" panose="020E0602020502020306" pitchFamily="34" charset="0"/>
              </a:rPr>
              <a:t>The law will go out from Zion, the word of the </a:t>
            </a:r>
            <a:r>
              <a:rPr lang="en-US" b="1" i="1" cap="small" dirty="0">
                <a:latin typeface="Berlin Sans FB" panose="020E0602020502020306" pitchFamily="34" charset="0"/>
              </a:rPr>
              <a:t>Lord</a:t>
            </a:r>
            <a:r>
              <a:rPr lang="en-US" i="1" dirty="0">
                <a:latin typeface="Berlin Sans FB" panose="020E0602020502020306" pitchFamily="34" charset="0"/>
              </a:rPr>
              <a:t> from Jerusalem.</a:t>
            </a:r>
            <a:br>
              <a:rPr lang="en-US" i="1" dirty="0">
                <a:latin typeface="Berlin Sans FB" panose="020E0602020502020306" pitchFamily="34" charset="0"/>
              </a:rPr>
            </a:br>
            <a:r>
              <a:rPr lang="en-US" i="1" dirty="0">
                <a:latin typeface="Berlin Sans FB" panose="020E0602020502020306" pitchFamily="34" charset="0"/>
              </a:rPr>
              <a:t>He will judge between the nations and will settle disputes for many peoples.  They will beat their swords into plowshares and their spears into pruning hooks.  Nation will not take up sword against nation, nor will they train for war anymore.</a:t>
            </a:r>
          </a:p>
          <a:p>
            <a:endParaRPr lang="en-US" i="1" dirty="0">
              <a:latin typeface="Berlin Sans FB" panose="020E0602020502020306" pitchFamily="34" charset="0"/>
            </a:endParaRPr>
          </a:p>
        </p:txBody>
      </p:sp>
      <p:pic>
        <p:nvPicPr>
          <p:cNvPr id="4098" name="Picture 2" descr="C:\Users\jeffrey.hudon\Desktop\isaiah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261680"/>
            <a:ext cx="3349625" cy="3843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22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zimmermancommunitychurch.com/hp_wordpress/wp-content/uploads/2014/06/Joshua-jericho-ai-achan-caleb-judah-12-tribes-old-testament-overviewbible.com-online-Bible-gu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60664"/>
            <a:ext cx="8887793"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862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677199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latin typeface="Matura MT Script Capitals" panose="03020802060602070202" pitchFamily="66" charset="0"/>
              </a:rPr>
              <a:t>The Book of Judges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143000"/>
            <a:ext cx="7848600" cy="5523452"/>
          </a:xfrm>
          <a:ln>
            <a:solidFill>
              <a:schemeClr val="bg1"/>
            </a:solidFill>
          </a:ln>
        </p:spPr>
      </p:pic>
    </p:spTree>
    <p:extLst>
      <p:ext uri="{BB962C8B-B14F-4D97-AF65-F5344CB8AC3E}">
        <p14:creationId xmlns:p14="http://schemas.microsoft.com/office/powerpoint/2010/main" val="2824880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dirty="0">
                <a:latin typeface="Matura MT Script Capitals" panose="03020802060602070202" pitchFamily="66" charset="0"/>
                <a:cs typeface="Times New Roman" pitchFamily="18" charset="0"/>
              </a:rPr>
              <a:t>Jericho:  The City of the Palms</a:t>
            </a:r>
          </a:p>
        </p:txBody>
      </p:sp>
      <p:sp>
        <p:nvSpPr>
          <p:cNvPr id="7" name="Text Placeholder 6"/>
          <p:cNvSpPr>
            <a:spLocks noGrp="1"/>
          </p:cNvSpPr>
          <p:nvPr>
            <p:ph type="body" idx="1"/>
          </p:nvPr>
        </p:nvSpPr>
        <p:spPr>
          <a:xfrm>
            <a:off x="457200" y="914401"/>
            <a:ext cx="4040188" cy="762000"/>
          </a:xfrm>
        </p:spPr>
        <p:txBody>
          <a:bodyPr>
            <a:normAutofit fontScale="92500"/>
          </a:bodyPr>
          <a:lstStyle/>
          <a:p>
            <a:pPr algn="ctr"/>
            <a:r>
              <a:rPr lang="en-US" b="0" dirty="0">
                <a:latin typeface="Berlin Sans FB" panose="020E0602020502020306" pitchFamily="34" charset="0"/>
                <a:cs typeface="Times New Roman" pitchFamily="18" charset="0"/>
              </a:rPr>
              <a:t>Artistic Depiction of the Destruction of Jericho in Joshua 6</a:t>
            </a:r>
          </a:p>
        </p:txBody>
      </p:sp>
      <p:sp>
        <p:nvSpPr>
          <p:cNvPr id="8" name="Text Placeholder 7"/>
          <p:cNvSpPr>
            <a:spLocks noGrp="1"/>
          </p:cNvSpPr>
          <p:nvPr>
            <p:ph type="body" sz="quarter" idx="3"/>
          </p:nvPr>
        </p:nvSpPr>
        <p:spPr>
          <a:xfrm>
            <a:off x="4953000" y="762000"/>
            <a:ext cx="4191000" cy="838199"/>
          </a:xfrm>
        </p:spPr>
        <p:txBody>
          <a:bodyPr>
            <a:normAutofit/>
          </a:bodyPr>
          <a:lstStyle/>
          <a:p>
            <a:pPr algn="ctr"/>
            <a:r>
              <a:rPr lang="en-US" b="0" dirty="0">
                <a:latin typeface="Berlin Sans FB" panose="020E0602020502020306" pitchFamily="34" charset="0"/>
                <a:cs typeface="Times New Roman" pitchFamily="18" charset="0"/>
              </a:rPr>
              <a:t>The Plan of Old Testament Jericho at the time of Joshua</a:t>
            </a:r>
          </a:p>
        </p:txBody>
      </p:sp>
      <p:pic>
        <p:nvPicPr>
          <p:cNvPr id="6" name="Content Placeholder 5" descr="Jericho walls.jpg"/>
          <p:cNvPicPr>
            <a:picLocks noGrp="1" noChangeAspect="1"/>
          </p:cNvPicPr>
          <p:nvPr>
            <p:ph sz="quarter" idx="4"/>
          </p:nvPr>
        </p:nvPicPr>
        <p:blipFill>
          <a:blip r:embed="rId2"/>
          <a:stretch>
            <a:fillRect/>
          </a:stretch>
        </p:blipFill>
        <p:spPr>
          <a:xfrm>
            <a:off x="5156090" y="1676400"/>
            <a:ext cx="3856851" cy="5060766"/>
          </a:xfrm>
        </p:spPr>
      </p:pic>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6200" y="2057400"/>
            <a:ext cx="4999900" cy="327660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lstStyle/>
          <a:p>
            <a:r>
              <a:rPr lang="en-US" dirty="0">
                <a:latin typeface="Matura MT Script Capitals" panose="03020802060602070202" pitchFamily="66" charset="0"/>
              </a:rPr>
              <a:t>Philistine Pottery</a:t>
            </a:r>
            <a:br>
              <a:rPr lang="en-US" dirty="0">
                <a:latin typeface="Matura MT Script Capitals" panose="03020802060602070202" pitchFamily="66" charset="0"/>
              </a:rPr>
            </a:br>
            <a:r>
              <a:rPr lang="en-US" sz="2000" dirty="0">
                <a:latin typeface="Berlin Sans FB" panose="020E0602020502020306" pitchFamily="34" charset="0"/>
              </a:rPr>
              <a:t>Much more developed and appealing than Israelite pottery.  The designs came from Mycenaean forms from the Aegean.</a:t>
            </a:r>
            <a:endParaRPr lang="en-US" dirty="0">
              <a:latin typeface="Matura MT Script Capitals" panose="03020802060602070202" pitchFamily="66"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872" y="4158095"/>
            <a:ext cx="38100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320" y="1828800"/>
            <a:ext cx="370522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5" y="1905000"/>
            <a:ext cx="4971415" cy="4777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4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934200" cy="2209800"/>
          </a:xfrm>
        </p:spPr>
        <p:txBody>
          <a:bodyPr>
            <a:normAutofit/>
          </a:bodyPr>
          <a:lstStyle/>
          <a:p>
            <a:r>
              <a:rPr lang="en-US" sz="3200" dirty="0">
                <a:latin typeface="Matura MT Script Capitals" panose="03020802060602070202" pitchFamily="66" charset="0"/>
                <a:cs typeface="Times New Roman" pitchFamily="18" charset="0"/>
              </a:rPr>
              <a:t>The Walls of Jericho</a:t>
            </a:r>
            <a:br>
              <a:rPr lang="en-US" sz="3200" dirty="0">
                <a:latin typeface="Matura MT Script Capitals" panose="03020802060602070202" pitchFamily="66" charset="0"/>
                <a:cs typeface="Times New Roman" pitchFamily="18" charset="0"/>
              </a:rPr>
            </a:br>
            <a:r>
              <a:rPr lang="en-US" sz="1800" dirty="0" err="1">
                <a:latin typeface="Berlin Sans FB" panose="020E0602020502020306" pitchFamily="34" charset="0"/>
                <a:cs typeface="Times New Roman" pitchFamily="18" charset="0"/>
              </a:rPr>
              <a:t>Jericho</a:t>
            </a:r>
            <a:r>
              <a:rPr lang="en-US" sz="1800" dirty="0">
                <a:latin typeface="Berlin Sans FB" panose="020E0602020502020306" pitchFamily="34" charset="0"/>
                <a:cs typeface="Times New Roman" pitchFamily="18" charset="0"/>
              </a:rPr>
              <a:t> has been excavated several times, including work done by John </a:t>
            </a:r>
            <a:r>
              <a:rPr lang="en-US" sz="1800" dirty="0" err="1">
                <a:latin typeface="Berlin Sans FB" panose="020E0602020502020306" pitchFamily="34" charset="0"/>
                <a:cs typeface="Times New Roman" pitchFamily="18" charset="0"/>
              </a:rPr>
              <a:t>Garstang</a:t>
            </a:r>
            <a:r>
              <a:rPr lang="en-US" sz="1800" dirty="0">
                <a:latin typeface="Berlin Sans FB" panose="020E0602020502020306" pitchFamily="34" charset="0"/>
                <a:cs typeface="Times New Roman" pitchFamily="18" charset="0"/>
              </a:rPr>
              <a:t> (to the left) during the 1930’s.  </a:t>
            </a:r>
            <a:r>
              <a:rPr lang="en-US" sz="1800" dirty="0" err="1">
                <a:latin typeface="Berlin Sans FB" panose="020E0602020502020306" pitchFamily="34" charset="0"/>
                <a:cs typeface="Times New Roman" pitchFamily="18" charset="0"/>
              </a:rPr>
              <a:t>Garstang</a:t>
            </a:r>
            <a:r>
              <a:rPr lang="en-US" sz="1800" dirty="0">
                <a:latin typeface="Berlin Sans FB" panose="020E0602020502020306" pitchFamily="34" charset="0"/>
                <a:cs typeface="Times New Roman" pitchFamily="18" charset="0"/>
              </a:rPr>
              <a:t> claimed he found the fallen walls from Joshua’s conquest.  Later work by Kathleen Kenyon at the site during the 1950’s (see the following slide) concluded he was mistaken and found very little remains dating to Joshua’s city.    </a:t>
            </a:r>
          </a:p>
        </p:txBody>
      </p:sp>
      <p:pic>
        <p:nvPicPr>
          <p:cNvPr id="5" name="Content Placeholder 4" descr="Jericho double walls.jpg"/>
          <p:cNvPicPr>
            <a:picLocks noGrp="1" noChangeAspect="1"/>
          </p:cNvPicPr>
          <p:nvPr>
            <p:ph sz="half" idx="1"/>
          </p:nvPr>
        </p:nvPicPr>
        <p:blipFill rotWithShape="1">
          <a:blip r:embed="rId2"/>
          <a:srcRect t="1489" r="1756" b="1808"/>
          <a:stretch/>
        </p:blipFill>
        <p:spPr>
          <a:xfrm>
            <a:off x="76200" y="2971800"/>
            <a:ext cx="4900844" cy="3615690"/>
          </a:xfrm>
        </p:spPr>
      </p:pic>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632" b="1777"/>
          <a:stretch/>
        </p:blipFill>
        <p:spPr>
          <a:xfrm>
            <a:off x="5105400" y="2209800"/>
            <a:ext cx="3902205" cy="4471806"/>
          </a:xfrm>
        </p:spPr>
      </p:pic>
      <p:pic>
        <p:nvPicPr>
          <p:cNvPr id="7171" name="Picture 3" descr="C:\Users\jeffrey.hudon\Desktop\mw1009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52400"/>
            <a:ext cx="1981200" cy="2746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dirty="0">
                <a:latin typeface="Berlin Sans FB" panose="020E0602020502020306" pitchFamily="34" charset="0"/>
                <a:cs typeface="Times New Roman" pitchFamily="18" charset="0"/>
              </a:rPr>
              <a:t>Jericho and One of Its Excavators</a:t>
            </a:r>
          </a:p>
        </p:txBody>
      </p:sp>
      <p:sp>
        <p:nvSpPr>
          <p:cNvPr id="7" name="Text Placeholder 6"/>
          <p:cNvSpPr>
            <a:spLocks noGrp="1"/>
          </p:cNvSpPr>
          <p:nvPr>
            <p:ph type="body" idx="1"/>
          </p:nvPr>
        </p:nvSpPr>
        <p:spPr>
          <a:xfrm>
            <a:off x="0" y="838200"/>
            <a:ext cx="4191000" cy="762001"/>
          </a:xfrm>
        </p:spPr>
        <p:txBody>
          <a:bodyPr>
            <a:normAutofit lnSpcReduction="10000"/>
          </a:bodyPr>
          <a:lstStyle/>
          <a:p>
            <a:pPr algn="ctr"/>
            <a:r>
              <a:rPr lang="en-US" b="0" dirty="0">
                <a:latin typeface="Berlin Sans FB" panose="020E0602020502020306" pitchFamily="34" charset="0"/>
                <a:cs typeface="Times New Roman" pitchFamily="18" charset="0"/>
              </a:rPr>
              <a:t>Aerial View of Tell </a:t>
            </a:r>
            <a:r>
              <a:rPr lang="en-US" b="0" dirty="0" err="1">
                <a:latin typeface="Berlin Sans FB" panose="020E0602020502020306" pitchFamily="34" charset="0"/>
                <a:cs typeface="Times New Roman" pitchFamily="18" charset="0"/>
              </a:rPr>
              <a:t>es</a:t>
            </a:r>
            <a:r>
              <a:rPr lang="en-US" b="0" dirty="0">
                <a:latin typeface="Berlin Sans FB" panose="020E0602020502020306" pitchFamily="34" charset="0"/>
                <a:cs typeface="Times New Roman" pitchFamily="18" charset="0"/>
              </a:rPr>
              <a:t> Sultan (Jericho)</a:t>
            </a: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8259"/>
          <a:stretch/>
        </p:blipFill>
        <p:spPr>
          <a:xfrm>
            <a:off x="103131" y="1905000"/>
            <a:ext cx="4090622" cy="4800599"/>
          </a:xfrm>
        </p:spPr>
      </p:pic>
      <p:sp>
        <p:nvSpPr>
          <p:cNvPr id="8" name="Text Placeholder 7"/>
          <p:cNvSpPr>
            <a:spLocks noGrp="1"/>
          </p:cNvSpPr>
          <p:nvPr>
            <p:ph type="body" sz="quarter" idx="3"/>
          </p:nvPr>
        </p:nvSpPr>
        <p:spPr>
          <a:xfrm>
            <a:off x="4332223" y="838201"/>
            <a:ext cx="4743198" cy="457199"/>
          </a:xfrm>
        </p:spPr>
        <p:txBody>
          <a:bodyPr>
            <a:noAutofit/>
          </a:bodyPr>
          <a:lstStyle/>
          <a:p>
            <a:pPr algn="ctr"/>
            <a:r>
              <a:rPr lang="en-US" b="0" dirty="0">
                <a:latin typeface="Berlin Sans FB" panose="020E0602020502020306" pitchFamily="34" charset="0"/>
                <a:cs typeface="Times New Roman" pitchFamily="18" charset="0"/>
              </a:rPr>
              <a:t>Dame Kathleen Mary Kenyon</a:t>
            </a:r>
          </a:p>
        </p:txBody>
      </p:sp>
      <p:pic>
        <p:nvPicPr>
          <p:cNvPr id="6" name="Content Placeholder 5" descr="kenyon.jpg"/>
          <p:cNvPicPr>
            <a:picLocks noGrp="1" noChangeAspect="1"/>
          </p:cNvPicPr>
          <p:nvPr>
            <p:ph sz="quarter" idx="4"/>
          </p:nvPr>
        </p:nvPicPr>
        <p:blipFill>
          <a:blip r:embed="rId3"/>
          <a:stretch>
            <a:fillRect/>
          </a:stretch>
        </p:blipFill>
        <p:spPr>
          <a:xfrm>
            <a:off x="7543800" y="1524000"/>
            <a:ext cx="1365051" cy="2083084"/>
          </a:xfrm>
        </p:spPr>
      </p:pic>
      <p:pic>
        <p:nvPicPr>
          <p:cNvPr id="2050" name="Picture 2" descr="C:\Users\jeffrey.hudon\Desktop\tell-es-sultan-ancient-jerich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0826" y="3733800"/>
            <a:ext cx="4814594" cy="30041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ffrey.hudon\Desktop\69-403-1-P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2222" y="1524000"/>
            <a:ext cx="2996829" cy="2074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dirty="0" err="1">
                <a:latin typeface="Matura MT Script Capitals" panose="03020802060602070202" pitchFamily="66" charset="0"/>
                <a:cs typeface="Times New Roman" pitchFamily="18" charset="0"/>
              </a:rPr>
              <a:t>Rahab’s</a:t>
            </a:r>
            <a:r>
              <a:rPr lang="en-US" dirty="0">
                <a:latin typeface="Matura MT Script Capitals" panose="03020802060602070202" pitchFamily="66" charset="0"/>
                <a:cs typeface="Times New Roman" pitchFamily="18" charset="0"/>
              </a:rPr>
              <a:t> House:  A Casemate Room?</a:t>
            </a:r>
          </a:p>
        </p:txBody>
      </p:sp>
      <p:sp>
        <p:nvSpPr>
          <p:cNvPr id="3" name="Text Placeholder 2"/>
          <p:cNvSpPr>
            <a:spLocks noGrp="1"/>
          </p:cNvSpPr>
          <p:nvPr>
            <p:ph type="body" idx="1"/>
          </p:nvPr>
        </p:nvSpPr>
        <p:spPr>
          <a:xfrm>
            <a:off x="152400" y="914400"/>
            <a:ext cx="4419600" cy="2362199"/>
          </a:xfrm>
        </p:spPr>
        <p:txBody>
          <a:bodyPr>
            <a:normAutofit fontScale="70000" lnSpcReduction="20000"/>
          </a:bodyPr>
          <a:lstStyle/>
          <a:p>
            <a:pPr algn="ctr"/>
            <a:r>
              <a:rPr lang="en-US" b="0" dirty="0">
                <a:latin typeface="Berlin Sans FB" panose="020E0602020502020306" pitchFamily="34" charset="0"/>
                <a:cs typeface="Times New Roman" pitchFamily="18" charset="0"/>
              </a:rPr>
              <a:t>Casemate walls are parallel walls with rooms for living or storage between them.  In time of war, these rooms are filled with dirt or rubble to provide added thickness against attacks with battering rams.  The Casemate wall below dates from the time of King David at Khirbet </a:t>
            </a:r>
            <a:r>
              <a:rPr lang="en-US" b="0" dirty="0" err="1">
                <a:latin typeface="Berlin Sans FB" panose="020E0602020502020306" pitchFamily="34" charset="0"/>
                <a:cs typeface="Times New Roman" pitchFamily="18" charset="0"/>
              </a:rPr>
              <a:t>Qayafa</a:t>
            </a:r>
            <a:r>
              <a:rPr lang="en-US" b="0" dirty="0">
                <a:latin typeface="Berlin Sans FB" panose="020E0602020502020306" pitchFamily="34" charset="0"/>
                <a:cs typeface="Times New Roman" pitchFamily="18" charset="0"/>
              </a:rPr>
              <a:t>.  Hiding the spies among the flax stalks on the roof tells us it was springtime (flax harvest; Joshua 2:6)</a:t>
            </a:r>
          </a:p>
          <a:p>
            <a:pPr algn="ctr"/>
            <a:endParaRPr lang="en-US" b="0" dirty="0">
              <a:latin typeface="Berlin Sans FB" panose="020E0602020502020306" pitchFamily="34" charset="0"/>
              <a:cs typeface="Times New Roman" pitchFamily="18" charset="0"/>
            </a:endParaRPr>
          </a:p>
        </p:txBody>
      </p:sp>
      <p:pic>
        <p:nvPicPr>
          <p:cNvPr id="7" name="Content Placeholder 6" descr="casemates.jpg"/>
          <p:cNvPicPr>
            <a:picLocks noGrp="1" noChangeAspect="1"/>
          </p:cNvPicPr>
          <p:nvPr>
            <p:ph sz="half" idx="2"/>
          </p:nvPr>
        </p:nvPicPr>
        <p:blipFill>
          <a:blip r:embed="rId2"/>
          <a:stretch>
            <a:fillRect/>
          </a:stretch>
        </p:blipFill>
        <p:spPr>
          <a:xfrm>
            <a:off x="152400" y="3352800"/>
            <a:ext cx="4410869" cy="3308152"/>
          </a:xfrm>
        </p:spPr>
      </p:pic>
      <p:sp>
        <p:nvSpPr>
          <p:cNvPr id="5" name="Text Placeholder 4"/>
          <p:cNvSpPr>
            <a:spLocks noGrp="1"/>
          </p:cNvSpPr>
          <p:nvPr>
            <p:ph type="body" sz="quarter" idx="3"/>
          </p:nvPr>
        </p:nvSpPr>
        <p:spPr>
          <a:xfrm>
            <a:off x="4648200" y="914400"/>
            <a:ext cx="4041775" cy="533400"/>
          </a:xfrm>
        </p:spPr>
        <p:txBody>
          <a:bodyPr>
            <a:normAutofit/>
          </a:bodyPr>
          <a:lstStyle/>
          <a:p>
            <a:pPr algn="ctr"/>
            <a:r>
              <a:rPr lang="en-US" b="0" dirty="0">
                <a:latin typeface="Berlin Sans FB" panose="020E0602020502020306" pitchFamily="34" charset="0"/>
                <a:cs typeface="Times New Roman" pitchFamily="18" charset="0"/>
              </a:rPr>
              <a:t>Plans of Casemate walls</a:t>
            </a:r>
          </a:p>
        </p:txBody>
      </p:sp>
      <p:pic>
        <p:nvPicPr>
          <p:cNvPr id="8" name="Content Placeholder 7" descr="casemate plan.jpg"/>
          <p:cNvPicPr>
            <a:picLocks noGrp="1" noChangeAspect="1"/>
          </p:cNvPicPr>
          <p:nvPr>
            <p:ph sz="quarter" idx="4"/>
          </p:nvPr>
        </p:nvPicPr>
        <p:blipFill>
          <a:blip r:embed="rId3"/>
          <a:stretch>
            <a:fillRect/>
          </a:stretch>
        </p:blipFill>
        <p:spPr>
          <a:xfrm>
            <a:off x="4682412" y="4267200"/>
            <a:ext cx="4310801" cy="2414048"/>
          </a:xfrm>
        </p:spPr>
      </p:pic>
      <p:pic>
        <p:nvPicPr>
          <p:cNvPr id="5122" name="Picture 2" descr="C:\Users\jeffrey.hudon\Desktop\hazor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85" b="6094"/>
          <a:stretch/>
        </p:blipFill>
        <p:spPr bwMode="auto">
          <a:xfrm>
            <a:off x="4724400" y="1485303"/>
            <a:ext cx="4226826" cy="2663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2946</TotalTime>
  <Words>4061</Words>
  <Application>Microsoft Office PowerPoint</Application>
  <PresentationFormat>On-screen Show (4:3)</PresentationFormat>
  <Paragraphs>142</Paragraphs>
  <Slides>60</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60</vt:i4>
      </vt:variant>
    </vt:vector>
  </HeadingPairs>
  <TitlesOfParts>
    <vt:vector size="70" baseType="lpstr">
      <vt:lpstr>Arial</vt:lpstr>
      <vt:lpstr>Berlin Sans FB</vt:lpstr>
      <vt:lpstr>Calibri</vt:lpstr>
      <vt:lpstr>Calibri Light</vt:lpstr>
      <vt:lpstr>Matura MT Script Capitals</vt:lpstr>
      <vt:lpstr>Times New Roman</vt:lpstr>
      <vt:lpstr>Office Theme</vt:lpstr>
      <vt:lpstr>2_Office Theme</vt:lpstr>
      <vt:lpstr>4_Office Theme</vt:lpstr>
      <vt:lpstr>1_Office Theme</vt:lpstr>
      <vt:lpstr>The Archaeology of Deuteronomy,  Joshua and Judges   Mount Nebo and the Byzantine memorial shrine to Moses.  A Franciscan Monastery is also part of this complex  Then Moses went up from the lowlands of Moab to Mount Nebo, to the top of Pisgah, eastwards from Jericho, and the LORD showed him the whole land:  Gilead as far as Dan; the whole of Naphtali; the territory of Ephraim and Manasseh, and all Judah as far as the western sea; the Negeb and the Plain; the valley of Jericho, the Vale of Palm Trees, as far as Zoar.  The LORD said to him, This is the land which I swore to Abraham, Isaac and Jacob that I would give to their descendants.  I have let you see it with your own eyes, but you shall not cross over into it. There in the land of Moab, Moses the servant of the LORD died, as the LORD had said.  He was buried in a valley in Moab opposite Beth-peor, but to this day no one knows his burial-place.  Moses was a hundred and twenty yeas old when he died; his sight was not dimmed nor had his vigor failed.  The Israelites wept for Moses in the lowlands of Moab for thirty days.  (Deuteronomy 34:1-8)</vt:lpstr>
      <vt:lpstr>The Plains of Moab from Mount Nebo</vt:lpstr>
      <vt:lpstr>The Book of Joshua:  The Epic of Conquest</vt:lpstr>
      <vt:lpstr>The Conquest of Canaan: Joshua 1-12 </vt:lpstr>
      <vt:lpstr>The Conquest of Canaan:  Three Views</vt:lpstr>
      <vt:lpstr>Jericho:  The City of the Palms</vt:lpstr>
      <vt:lpstr>The Walls of Jericho Jericho has been excavated several times, including work done by John Garstang (to the left) during the 1930’s.  Garstang claimed he found the fallen walls from Joshua’s conquest.  Later work by Kathleen Kenyon at the site during the 1950’s (see the following slide) concluded he was mistaken and found very little remains dating to Joshua’s city.    </vt:lpstr>
      <vt:lpstr>Jericho and One of Its Excavators</vt:lpstr>
      <vt:lpstr>Rahab’s House:  A Casemate Room?</vt:lpstr>
      <vt:lpstr>When Did the Walls of Jericho Fall Down?</vt:lpstr>
      <vt:lpstr>Et Tell:  Biblical Ai Ai was the second city in Canaan that Joshua conquered and its subjugation required the army to climb into the hill country north of Jerusalem from the Jordan Valley.  The account of the defeat of Ai is rich in detail with geographical descriptions of the terrain.  The site was excavated at three different times, most recently from 1964-1972.  Ai presents a problem for correlating archaeology with the biblical account as there is no evidence of occupation or destructive activity at the time of Joshua.  </vt:lpstr>
      <vt:lpstr>Joseph Callaway and the Problem of Ai </vt:lpstr>
      <vt:lpstr>Alan Millard’s Response to the      Problem of Ai</vt:lpstr>
      <vt:lpstr>Yigael Yadin:  Soldier, Statesman and Archaeologist (1917-1984) Yigael Yadin was a famous Israeli general and archaeologist, who led an expedition to Hazor in 1955.  The amazing discoveries he made were published in media outlets worldwide.  A gifted speaker, Yadin held huge audiences captive to his dramatic recounting of his finds that shed much light on biblical history. </vt:lpstr>
      <vt:lpstr>Hazor and Joshua’s Northern Campaign In Joshua 11:1-15, Jabin, the king of Hazor, formed a military pact with neighboring kingdoms against Israel when news of Joshua’s conquests reached him.  Gathering at the Waters of Merom in the Galilee, this huge army was crushed by Joshua’s Israelite army and the great city of Hazor “formerly head of all those kingdoms” was utterly destroyed and burned.</vt:lpstr>
      <vt:lpstr>Hazor:  The Head of all These Kingdoms (Joshua 11:10)</vt:lpstr>
      <vt:lpstr>The Canaanite Palace at Hazor Pictured below are the impressive remains of the Canaanite palace destroyed by Joshua.</vt:lpstr>
      <vt:lpstr>The Destruction at Hazor Joshua 11:1-11 The Great Bronze Age city of Hazor, the capital city of Canaan, was violently destroyed during the 15th century BC (by Joshua) and later during the 13th century BC (by Deborah and Barak).  Israeli archaeologists have been excavating this huge city on and off since 1955 and have found decisive confirmation of Joshua’s account.</vt:lpstr>
      <vt:lpstr>Joshua’s Altar on Mount Ebal (Joshua 8:30-35) In 1981, maverick Israeli archaeologist Adam Zertal made an amazing discovery.  He claimed to have found an altar near the summit of Mount Ebal dating to the time of the Israelite settlement.  Did he indeed find Joshua’s altar?  Many scholars strongly disagreed and claimed his structure was a watchtower or part of a farmstead building.  The debate continues regarding the interpretation of this structure and Zertal has yet to publish his final report.  See a picture of Zertal, who was badly wounded while serving with the IDF in the Yom Kippur War in 1973, in a slide below.</vt:lpstr>
      <vt:lpstr>The Southern Campaign and the Defeat of the Five Kings Joshua 10</vt:lpstr>
      <vt:lpstr>The  Districts and Towns of Judah Joshua 15 preserves a detailed description and city list of the tribal territory of Judah, which ultimately became the Kingdom of Judah after the division of the monarchy.  A very tedious and boring read for the uninitiated, the tribal allotments and city lists in Joshua 13-21 contain a wealth of historical and geographic information for biblical scholars.  Some of these lists were revised and updated by later kings such as Judah’s below, which dates to the reign of Uzziah.</vt:lpstr>
      <vt:lpstr>The Covenant Renewal at Shechem (Joshua 23-24) The scene of Joshua’s farewell address to the Israelite nation</vt:lpstr>
      <vt:lpstr>The Israelite Settlement in the Book of Judges</vt:lpstr>
      <vt:lpstr>Some Influential Studies of the Israelite Settlement</vt:lpstr>
      <vt:lpstr>Pharaoh Merneptah (1213-1203 BC)</vt:lpstr>
      <vt:lpstr>PowerPoint Presentation</vt:lpstr>
      <vt:lpstr>The Waters of Nephtoah</vt:lpstr>
      <vt:lpstr>Iron Age I Collar Rim Jars:  An Israelite Ethnic Indicator?</vt:lpstr>
      <vt:lpstr>Israelite Pottery</vt:lpstr>
      <vt:lpstr>The Israelite Four Room House</vt:lpstr>
      <vt:lpstr>The Four Room House at Ebenezer</vt:lpstr>
      <vt:lpstr>The Archaeology of the Israelite Settlement:  Fortified Villages</vt:lpstr>
      <vt:lpstr>Agricultural Terrace Farming in Israel</vt:lpstr>
      <vt:lpstr>Israelite Lined Storage Pits</vt:lpstr>
      <vt:lpstr>What did Israelites Eat?</vt:lpstr>
      <vt:lpstr>Daily Meals</vt:lpstr>
      <vt:lpstr>The Book of Judges:  A Chronological Outline</vt:lpstr>
      <vt:lpstr>Theology and Geography in Judges</vt:lpstr>
      <vt:lpstr>Judges 1:  An Assessment</vt:lpstr>
      <vt:lpstr>Judges 1-2: Notes</vt:lpstr>
      <vt:lpstr>The Historical-Geographical Riddle of Debir</vt:lpstr>
      <vt:lpstr>Identifying a Biblical Town:  The Case of Debir</vt:lpstr>
      <vt:lpstr>Ehud:  The Left Handed Judge</vt:lpstr>
      <vt:lpstr>Notes on Ehud and Moab</vt:lpstr>
      <vt:lpstr>Ehud’s Clever Assassination Plan</vt:lpstr>
      <vt:lpstr>Mount Tabor and the Jezreel Valley The defeat of Sisera’s Canaanite army by Deborah and Barak (Judges 4-5)</vt:lpstr>
      <vt:lpstr>Gideon and the Midianites: Recreating the selection of Gideon’s army at the Spring of Harod</vt:lpstr>
      <vt:lpstr>The Hill of Moreh The location of the Midianite Camp attacked by Gideon (Judges 7)</vt:lpstr>
      <vt:lpstr>The Sea Peoples and the Philistines</vt:lpstr>
      <vt:lpstr>Rameses III and the Land/Sea Battle against the Sea Peoples</vt:lpstr>
      <vt:lpstr>An Epic Battle:  1177 B.C.</vt:lpstr>
      <vt:lpstr>The Samson Account:  Judges 13-16</vt:lpstr>
      <vt:lpstr>The Philistine Temple at Tell Qasile   New Light on Samson’s Death (Judges 16:23-30) When Israeli archaeologists excavated a Philistine provincial town, Tell Qasile, located in the suburbs of Tel-Aviv, they uncovered the first known Philistine temple.  Amazingly, the entire roof of this temple was supported by two central pillars (below right), just like the much larger but similarly constructed Philistine temple of Dagan in Gaza, where the Philistines made Sampson stand between the pillars while mocking him and his God.  Sampson prayed and pushed against both pillars, collapsing the entire roof upon himself, the Philistine Lords and a huge audience.</vt:lpstr>
      <vt:lpstr>The Geographical Setting of the Judges</vt:lpstr>
      <vt:lpstr>PowerPoint Presentation</vt:lpstr>
      <vt:lpstr>The Mountain of the LORD  Isaiah 2:1-5 </vt:lpstr>
      <vt:lpstr>PowerPoint Presentation</vt:lpstr>
      <vt:lpstr>PowerPoint Presentation</vt:lpstr>
      <vt:lpstr>The Book of Judges</vt:lpstr>
      <vt:lpstr>Philistine Pottery Much more developed and appealing than Israelite pottery.  The designs came from Mycenaean forms from the Aegean.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Conquest of Canaan</dc:title>
  <dc:creator>Jeff Hudon</dc:creator>
  <cp:lastModifiedBy>Jeff Hudon</cp:lastModifiedBy>
  <cp:revision>142</cp:revision>
  <dcterms:created xsi:type="dcterms:W3CDTF">2011-10-07T01:26:42Z</dcterms:created>
  <dcterms:modified xsi:type="dcterms:W3CDTF">2023-08-16T11:46:33Z</dcterms:modified>
</cp:coreProperties>
</file>