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78" r:id="rId3"/>
    <p:sldId id="279" r:id="rId4"/>
    <p:sldId id="280" r:id="rId5"/>
    <p:sldId id="281" r:id="rId6"/>
    <p:sldId id="282" r:id="rId7"/>
    <p:sldId id="283" r:id="rId8"/>
    <p:sldId id="284" r:id="rId9"/>
    <p:sldId id="285" r:id="rId10"/>
    <p:sldId id="286" r:id="rId11"/>
    <p:sldId id="287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228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30357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4962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4066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58773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709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0296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1037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69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0902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3366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8282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AC2A37-A6E2-423C-A9EB-9E9AF66202B2}" type="datetimeFigureOut">
              <a:rPr lang="en-US" smtClean="0"/>
              <a:t>8/20/2023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EC099F-A71C-45B6-9819-95CFAA6CC9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0133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7406" y="167802"/>
            <a:ext cx="8803532" cy="6602649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307406" y="374852"/>
            <a:ext cx="8803532" cy="132556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The Plain of Sharon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49" y="843079"/>
            <a:ext cx="3123738" cy="4944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2962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9620" y="1"/>
            <a:ext cx="7620001" cy="1328414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Joppa (Jaffa):  Egyptian Base and Solomon’s Seaport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380" y="3805880"/>
            <a:ext cx="4335068" cy="298035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9621" y="1328415"/>
            <a:ext cx="7620000" cy="54578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379" y="471811"/>
            <a:ext cx="4335069" cy="32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2185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665" y="365125"/>
            <a:ext cx="5672016" cy="1325563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Joppa (Jaffa) Harbor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16161" y="56764"/>
            <a:ext cx="3363985" cy="20520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241" y="2233120"/>
            <a:ext cx="12040279" cy="456213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5024" y="56764"/>
            <a:ext cx="2736041" cy="2052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4449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80253"/>
            <a:ext cx="6203962" cy="2701858"/>
          </a:xfrm>
        </p:spPr>
        <p:txBody>
          <a:bodyPr/>
          <a:lstStyle/>
          <a:p>
            <a:r>
              <a:rPr lang="en-US" sz="4000" dirty="0" err="1">
                <a:latin typeface="Berlin Sans FB" panose="020E0602020502020306" pitchFamily="34" charset="0"/>
              </a:rPr>
              <a:t>Atlit</a:t>
            </a:r>
            <a:r>
              <a:rPr lang="en-US" sz="4000" dirty="0">
                <a:latin typeface="Berlin Sans FB" panose="020E0602020502020306" pitchFamily="34" charset="0"/>
              </a:rPr>
              <a:t> Castle (Pilgrim’s Castle)</a:t>
            </a:r>
            <a:br>
              <a:rPr lang="en-US" sz="4000" dirty="0">
                <a:latin typeface="Berlin Sans FB" panose="020E0602020502020306" pitchFamily="34" charset="0"/>
              </a:rPr>
            </a:br>
            <a:r>
              <a:rPr lang="en-US" sz="2800" dirty="0">
                <a:latin typeface="Berlin Sans FB" panose="020E0602020502020306" pitchFamily="34" charset="0"/>
              </a:rPr>
              <a:t>Erected in 1218 during the Fifth Crusade, but conquered by the </a:t>
            </a:r>
            <a:r>
              <a:rPr lang="en-US" sz="2800" dirty="0" err="1">
                <a:latin typeface="Berlin Sans FB" panose="020E0602020502020306" pitchFamily="34" charset="0"/>
              </a:rPr>
              <a:t>Mamluks</a:t>
            </a:r>
            <a:r>
              <a:rPr lang="en-US" sz="2800" dirty="0">
                <a:latin typeface="Berlin Sans FB" panose="020E0602020502020306" pitchFamily="34" charset="0"/>
              </a:rPr>
              <a:t> in 1291 after Acre.  Remained basically intact until the 1837 earthquake.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9866" y="2908569"/>
            <a:ext cx="6054096" cy="3849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9744" y="80253"/>
            <a:ext cx="5840919" cy="32855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t="17676"/>
          <a:stretch/>
        </p:blipFill>
        <p:spPr>
          <a:xfrm>
            <a:off x="6381346" y="3451014"/>
            <a:ext cx="5739318" cy="330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4328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97277"/>
            <a:ext cx="6469342" cy="1809344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Dor</a:t>
            </a:r>
            <a:r>
              <a:rPr lang="en-US" dirty="0">
                <a:latin typeface="Berlin Sans FB" panose="020E0602020502020306" pitchFamily="34" charset="0"/>
              </a:rPr>
              <a:t>:  Sea People City, Solomon’s District Capital, Israelite Port and Persian City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24" y="1998696"/>
            <a:ext cx="6360718" cy="477053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6702" y="2636195"/>
            <a:ext cx="5510719" cy="41330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5231" b="8305"/>
          <a:stretch/>
        </p:blipFill>
        <p:spPr>
          <a:xfrm>
            <a:off x="6606702" y="18221"/>
            <a:ext cx="5510719" cy="2586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00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904671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Caesarea </a:t>
            </a:r>
            <a:r>
              <a:rPr lang="en-US" dirty="0" err="1">
                <a:latin typeface="Berlin Sans FB" panose="020E0602020502020306" pitchFamily="34" charset="0"/>
              </a:rPr>
              <a:t>Maritima</a:t>
            </a:r>
            <a:r>
              <a:rPr lang="en-US" dirty="0">
                <a:latin typeface="Berlin Sans FB" panose="020E0602020502020306" pitchFamily="34" charset="0"/>
              </a:rPr>
              <a:t> (Caesarea by the Sea)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0" y="992221"/>
            <a:ext cx="12062679" cy="5739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03970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597" y="2317264"/>
            <a:ext cx="3922342" cy="446362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17917"/>
          <a:stretch/>
        </p:blipFill>
        <p:spPr>
          <a:xfrm>
            <a:off x="110245" y="2636196"/>
            <a:ext cx="7959589" cy="414469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73597" y="98796"/>
            <a:ext cx="3963280" cy="20704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0245" y="98796"/>
            <a:ext cx="4458514" cy="24452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90856" y="98796"/>
            <a:ext cx="3478978" cy="2372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10504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1866" y="1225685"/>
            <a:ext cx="7642045" cy="556340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799" y="3540868"/>
            <a:ext cx="4330968" cy="3248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00" y="603115"/>
            <a:ext cx="4246746" cy="2824252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451865" y="136187"/>
            <a:ext cx="7642045" cy="1011677"/>
          </a:xfrm>
        </p:spPr>
        <p:txBody>
          <a:bodyPr/>
          <a:lstStyle/>
          <a:p>
            <a:pPr algn="ctr"/>
            <a:r>
              <a:rPr lang="en-US" dirty="0">
                <a:latin typeface="Berlin Sans FB" panose="020E0602020502020306" pitchFamily="34" charset="0"/>
              </a:rPr>
              <a:t>Herod’s Palace at Caesarea</a:t>
            </a:r>
          </a:p>
        </p:txBody>
      </p:sp>
    </p:spTree>
    <p:extLst>
      <p:ext uri="{BB962C8B-B14F-4D97-AF65-F5344CB8AC3E}">
        <p14:creationId xmlns:p14="http://schemas.microsoft.com/office/powerpoint/2010/main" val="40026869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2192000" cy="1935803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Kurkar</a:t>
            </a:r>
            <a:r>
              <a:rPr lang="en-US" dirty="0">
                <a:latin typeface="Berlin Sans FB" panose="020E0602020502020306" pitchFamily="34" charset="0"/>
              </a:rPr>
              <a:t> Ridges on the Sharon and Philistine Coast</a:t>
            </a:r>
            <a:br>
              <a:rPr lang="en-US" dirty="0">
                <a:latin typeface="Berlin Sans FB" panose="020E0602020502020306" pitchFamily="34" charset="0"/>
              </a:rPr>
            </a:br>
            <a:r>
              <a:rPr lang="en-US" sz="2400" dirty="0">
                <a:latin typeface="Berlin Sans FB" panose="020E0602020502020306" pitchFamily="34" charset="0"/>
              </a:rPr>
              <a:t>Fossilized sand dunes:  Both segmented and continuous that follow the shoreline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763" y="2278706"/>
            <a:ext cx="5898203" cy="442365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336" y="2261644"/>
            <a:ext cx="5925200" cy="44407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715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7112" y="0"/>
            <a:ext cx="7851870" cy="1367405"/>
          </a:xfrm>
        </p:spPr>
        <p:txBody>
          <a:bodyPr>
            <a:norm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Tel </a:t>
            </a:r>
            <a:r>
              <a:rPr lang="en-US" sz="3200" dirty="0" err="1">
                <a:latin typeface="Berlin Sans FB" panose="020E0602020502020306" pitchFamily="34" charset="0"/>
              </a:rPr>
              <a:t>Qasile</a:t>
            </a:r>
            <a:r>
              <a:rPr lang="en-US" sz="3200" dirty="0">
                <a:latin typeface="Berlin Sans FB" panose="020E0602020502020306" pitchFamily="34" charset="0"/>
              </a:rPr>
              <a:t>:  A Philistine and an Israelite Town on the </a:t>
            </a:r>
            <a:r>
              <a:rPr lang="en-US" sz="3200" dirty="0" err="1">
                <a:latin typeface="Berlin Sans FB" panose="020E0602020502020306" pitchFamily="34" charset="0"/>
              </a:rPr>
              <a:t>Yarkon</a:t>
            </a:r>
            <a:r>
              <a:rPr lang="en-US" sz="3200" dirty="0">
                <a:latin typeface="Berlin Sans FB" panose="020E0602020502020306" pitchFamily="34" charset="0"/>
              </a:rPr>
              <a:t> River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50" y="1712694"/>
            <a:ext cx="7697208" cy="513307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9207" y="3545284"/>
            <a:ext cx="4175314" cy="330048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86374" y="1082180"/>
            <a:ext cx="4208147" cy="2379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37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12192000" cy="847287"/>
          </a:xfrm>
        </p:spPr>
        <p:txBody>
          <a:bodyPr/>
          <a:lstStyle/>
          <a:p>
            <a:pPr algn="ctr"/>
            <a:r>
              <a:rPr lang="en-US" dirty="0" err="1">
                <a:latin typeface="Berlin Sans FB" panose="020E0602020502020306" pitchFamily="34" charset="0"/>
              </a:rPr>
              <a:t>Ras</a:t>
            </a:r>
            <a:r>
              <a:rPr lang="en-US" dirty="0">
                <a:latin typeface="Berlin Sans FB" panose="020E0602020502020306" pitchFamily="34" charset="0"/>
              </a:rPr>
              <a:t> al Ain and the </a:t>
            </a:r>
            <a:r>
              <a:rPr lang="en-US" dirty="0" err="1">
                <a:latin typeface="Berlin Sans FB" panose="020E0602020502020306" pitchFamily="34" charset="0"/>
              </a:rPr>
              <a:t>Yarkon</a:t>
            </a:r>
            <a:r>
              <a:rPr lang="en-US" dirty="0">
                <a:latin typeface="Berlin Sans FB" panose="020E0602020502020306" pitchFamily="34" charset="0"/>
              </a:rPr>
              <a:t> River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5357" y="3126045"/>
            <a:ext cx="5476613" cy="364194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7" y="3126046"/>
            <a:ext cx="6474574" cy="364194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90708" y="700988"/>
            <a:ext cx="3271262" cy="23634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/>
          <a:srcRect t="12775" b="6360"/>
          <a:stretch/>
        </p:blipFill>
        <p:spPr>
          <a:xfrm>
            <a:off x="4860324" y="700989"/>
            <a:ext cx="3902956" cy="236709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/>
          <a:srcRect l="4060" r="11651"/>
          <a:stretch/>
        </p:blipFill>
        <p:spPr>
          <a:xfrm>
            <a:off x="55927" y="700988"/>
            <a:ext cx="4777407" cy="2363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68657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536</TotalTime>
  <Words>119</Words>
  <Application>Microsoft Office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Arial</vt:lpstr>
      <vt:lpstr>Berlin Sans FB</vt:lpstr>
      <vt:lpstr>Calibri</vt:lpstr>
      <vt:lpstr>Calibri Light</vt:lpstr>
      <vt:lpstr>Office Theme</vt:lpstr>
      <vt:lpstr>The Plain of Sharon</vt:lpstr>
      <vt:lpstr>Atlit Castle (Pilgrim’s Castle) Erected in 1218 during the Fifth Crusade, but conquered by the Mamluks in 1291 after Acre.  Remained basically intact until the 1837 earthquake.</vt:lpstr>
      <vt:lpstr>Dor:  Sea People City, Solomon’s District Capital, Israelite Port and Persian City</vt:lpstr>
      <vt:lpstr>Caesarea Maritima (Caesarea by the Sea)</vt:lpstr>
      <vt:lpstr>PowerPoint Presentation</vt:lpstr>
      <vt:lpstr>Herod’s Palace at Caesarea</vt:lpstr>
      <vt:lpstr>Kurkar Ridges on the Sharon and Philistine Coast Fossilized sand dunes:  Both segmented and continuous that follow the shoreline</vt:lpstr>
      <vt:lpstr>Tel Qasile:  A Philistine and an Israelite Town on the Yarkon River</vt:lpstr>
      <vt:lpstr>Ras al Ain and the Yarkon River</vt:lpstr>
      <vt:lpstr>Joppa (Jaffa):  Egyptian Base and Solomon’s Seaport</vt:lpstr>
      <vt:lpstr>Joppa (Jaffa) Harbor</vt:lpstr>
    </vt:vector>
  </TitlesOfParts>
  <Company>Andrews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Jeff Hudon</dc:creator>
  <cp:lastModifiedBy>Ted</cp:lastModifiedBy>
  <cp:revision>39</cp:revision>
  <dcterms:created xsi:type="dcterms:W3CDTF">2017-01-24T16:29:05Z</dcterms:created>
  <dcterms:modified xsi:type="dcterms:W3CDTF">2023-08-20T18:43:49Z</dcterms:modified>
</cp:coreProperties>
</file>