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65" r:id="rId4"/>
    <p:sldId id="264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3" d="100"/>
          <a:sy n="73" d="100"/>
        </p:scale>
        <p:origin x="1422" y="9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5/16/2023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5/16/2023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5/16/2023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5/16/2023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5/16/2023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21" Type="http://schemas.openxmlformats.org/officeDocument/2006/relationships/slideLayout" Target="../slideLayouts/slideLayout2.xml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audio" Target="../media/media11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microsoft.com/office/2007/relationships/media" Target="../media/media11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p3"/><Relationship Id="rId13" Type="http://schemas.microsoft.com/office/2007/relationships/media" Target="../media/media18.mp3"/><Relationship Id="rId18" Type="http://schemas.openxmlformats.org/officeDocument/2006/relationships/image" Target="../media/image7.png"/><Relationship Id="rId3" Type="http://schemas.microsoft.com/office/2007/relationships/media" Target="../media/media13.mp3"/><Relationship Id="rId7" Type="http://schemas.microsoft.com/office/2007/relationships/media" Target="../media/media15.mp3"/><Relationship Id="rId12" Type="http://schemas.openxmlformats.org/officeDocument/2006/relationships/audio" Target="../media/media17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6" Type="http://schemas.openxmlformats.org/officeDocument/2006/relationships/audio" Target="../media/media19.mp3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microsoft.com/office/2007/relationships/media" Target="../media/media17.mp3"/><Relationship Id="rId5" Type="http://schemas.microsoft.com/office/2007/relationships/media" Target="../media/media14.mp3"/><Relationship Id="rId15" Type="http://schemas.microsoft.com/office/2007/relationships/media" Target="../media/media19.mp3"/><Relationship Id="rId10" Type="http://schemas.openxmlformats.org/officeDocument/2006/relationships/audio" Target="../media/media16.mp3"/><Relationship Id="rId4" Type="http://schemas.openxmlformats.org/officeDocument/2006/relationships/audio" Target="../media/media13.mp3"/><Relationship Id="rId9" Type="http://schemas.microsoft.com/office/2007/relationships/media" Target="../media/media16.mp3"/><Relationship Id="rId14" Type="http://schemas.openxmlformats.org/officeDocument/2006/relationships/audio" Target="../media/media18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Major Prophets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16: Servant of the Lord Theme Continued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Vannoy_MP16_Slide01_01">
            <a:hlinkClick r:id="" action="ppaction://media"/>
            <a:extLst>
              <a:ext uri="{FF2B5EF4-FFF2-40B4-BE49-F238E27FC236}">
                <a16:creationId xmlns:a16="http://schemas.microsoft.com/office/drawing/2014/main" id="{5D75C19E-E8F4-D12F-B6F3-6309A90CA5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32080" y="-4288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50" y="1547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8.  Isaiah 49:1-12 Text Read-thru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General Remarks on Isaiah 49:1-9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How Can the Servant Be Both Israel and Differentiated from Israel?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49:1 Connection of the Servant and His Mother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49:2 Servant’s Effectiveness and Protection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49:3-4 Servant Israel Individualized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49:5-6 Servant Clearly Distinguished from Israel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49:7 Humiliation and Exaltation of the Servant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49:8-9 Things Beyond the Capacity of Israel to Fulfill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49:10-11 Blessing to Those Who Follow the Servant</a:t>
            </a:r>
          </a:p>
        </p:txBody>
      </p:sp>
      <p:pic>
        <p:nvPicPr>
          <p:cNvPr id="12" name="Vannoy_MP16_Slide02_01">
            <a:hlinkClick r:id="" action="ppaction://media"/>
            <a:extLst>
              <a:ext uri="{FF2B5EF4-FFF2-40B4-BE49-F238E27FC236}">
                <a16:creationId xmlns:a16="http://schemas.microsoft.com/office/drawing/2014/main" id="{74DF2D57-A882-D226-79DA-8E105A6175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819017" y="-189539"/>
            <a:ext cx="609600" cy="609600"/>
          </a:xfrm>
          <a:prstGeom prst="rect">
            <a:avLst/>
          </a:prstGeom>
        </p:spPr>
      </p:pic>
      <p:pic>
        <p:nvPicPr>
          <p:cNvPr id="13" name="Vannoy_MP16_Slide02_02">
            <a:hlinkClick r:id="" action="ppaction://media"/>
            <a:extLst>
              <a:ext uri="{FF2B5EF4-FFF2-40B4-BE49-F238E27FC236}">
                <a16:creationId xmlns:a16="http://schemas.microsoft.com/office/drawing/2014/main" id="{F73ECF99-18F6-A061-F991-EAFEA639CB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819017" y="543383"/>
            <a:ext cx="609600" cy="609600"/>
          </a:xfrm>
          <a:prstGeom prst="rect">
            <a:avLst/>
          </a:prstGeom>
        </p:spPr>
      </p:pic>
      <p:pic>
        <p:nvPicPr>
          <p:cNvPr id="14" name="Vannoy_MP16_Slide02_03">
            <a:hlinkClick r:id="" action="ppaction://media"/>
            <a:extLst>
              <a:ext uri="{FF2B5EF4-FFF2-40B4-BE49-F238E27FC236}">
                <a16:creationId xmlns:a16="http://schemas.microsoft.com/office/drawing/2014/main" id="{2E97DF3A-3D12-88CA-3600-9A108AA4ECD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819017" y="1412965"/>
            <a:ext cx="609600" cy="609600"/>
          </a:xfrm>
          <a:prstGeom prst="rect">
            <a:avLst/>
          </a:prstGeom>
        </p:spPr>
      </p:pic>
      <p:pic>
        <p:nvPicPr>
          <p:cNvPr id="15" name="Vannoy_MP16_Slide02_04">
            <a:hlinkClick r:id="" action="ppaction://media"/>
            <a:extLst>
              <a:ext uri="{FF2B5EF4-FFF2-40B4-BE49-F238E27FC236}">
                <a16:creationId xmlns:a16="http://schemas.microsoft.com/office/drawing/2014/main" id="{D4D74EBD-D1B1-4442-245C-E1CDA10CE66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819017" y="2022565"/>
            <a:ext cx="609600" cy="609600"/>
          </a:xfrm>
          <a:prstGeom prst="rect">
            <a:avLst/>
          </a:prstGeom>
        </p:spPr>
      </p:pic>
      <p:pic>
        <p:nvPicPr>
          <p:cNvPr id="16" name="Vannoy_MP16_Slide02_05">
            <a:hlinkClick r:id="" action="ppaction://media"/>
            <a:extLst>
              <a:ext uri="{FF2B5EF4-FFF2-40B4-BE49-F238E27FC236}">
                <a16:creationId xmlns:a16="http://schemas.microsoft.com/office/drawing/2014/main" id="{5CCD9ACE-F94B-6F77-5039-A0E58644BF6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819017" y="2704011"/>
            <a:ext cx="609600" cy="609600"/>
          </a:xfrm>
          <a:prstGeom prst="rect">
            <a:avLst/>
          </a:prstGeom>
        </p:spPr>
      </p:pic>
      <p:pic>
        <p:nvPicPr>
          <p:cNvPr id="17" name="Vannoy_MP16_Slide02_06">
            <a:hlinkClick r:id="" action="ppaction://media"/>
            <a:extLst>
              <a:ext uri="{FF2B5EF4-FFF2-40B4-BE49-F238E27FC236}">
                <a16:creationId xmlns:a16="http://schemas.microsoft.com/office/drawing/2014/main" id="{577F5526-F9ED-1381-4342-E8AE5BF1DFA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88388" y="3422469"/>
            <a:ext cx="609600" cy="609600"/>
          </a:xfrm>
          <a:prstGeom prst="rect">
            <a:avLst/>
          </a:prstGeom>
        </p:spPr>
      </p:pic>
      <p:pic>
        <p:nvPicPr>
          <p:cNvPr id="18" name="Vannoy_MP16_Slide02_07">
            <a:hlinkClick r:id="" action="ppaction://media"/>
            <a:extLst>
              <a:ext uri="{FF2B5EF4-FFF2-40B4-BE49-F238E27FC236}">
                <a16:creationId xmlns:a16="http://schemas.microsoft.com/office/drawing/2014/main" id="{D896A73E-70D9-221A-504E-237D860C5C65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57908" y="4164099"/>
            <a:ext cx="609600" cy="609600"/>
          </a:xfrm>
          <a:prstGeom prst="rect">
            <a:avLst/>
          </a:prstGeom>
        </p:spPr>
      </p:pic>
      <p:pic>
        <p:nvPicPr>
          <p:cNvPr id="19" name="Vannoy_MP16_Slide02_08">
            <a:hlinkClick r:id="" action="ppaction://media"/>
            <a:extLst>
              <a:ext uri="{FF2B5EF4-FFF2-40B4-BE49-F238E27FC236}">
                <a16:creationId xmlns:a16="http://schemas.microsoft.com/office/drawing/2014/main" id="{787BB98E-E4A6-3979-48D5-E573A4773346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88388" y="5024973"/>
            <a:ext cx="609600" cy="609600"/>
          </a:xfrm>
          <a:prstGeom prst="rect">
            <a:avLst/>
          </a:prstGeom>
        </p:spPr>
      </p:pic>
      <p:pic>
        <p:nvPicPr>
          <p:cNvPr id="20" name="Vannoy_MP16_Slide02_09">
            <a:hlinkClick r:id="" action="ppaction://media"/>
            <a:extLst>
              <a:ext uri="{FF2B5EF4-FFF2-40B4-BE49-F238E27FC236}">
                <a16:creationId xmlns:a16="http://schemas.microsoft.com/office/drawing/2014/main" id="{E1B80382-2424-F96A-24E4-11C8C6F89E10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05805" y="5885847"/>
            <a:ext cx="609600" cy="609600"/>
          </a:xfrm>
          <a:prstGeom prst="rect">
            <a:avLst/>
          </a:prstGeom>
        </p:spPr>
      </p:pic>
      <p:pic>
        <p:nvPicPr>
          <p:cNvPr id="21" name="Vannoy_MP16_Slide02_10">
            <a:hlinkClick r:id="" action="ppaction://media"/>
            <a:extLst>
              <a:ext uri="{FF2B5EF4-FFF2-40B4-BE49-F238E27FC236}">
                <a16:creationId xmlns:a16="http://schemas.microsoft.com/office/drawing/2014/main" id="{314E9FF3-04A1-39EF-B60F-28285DCDB58E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75474" y="6692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272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223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67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63953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197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7924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63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46287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045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38744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2731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68056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9100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6106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5047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13531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9481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10343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070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50" y="1547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49:12 Worldwide Return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Summary of Isaiah 49:1-12 Servant Theme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Isaiah 50:4-11 Light to the Gentiles Theme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General Remarks on Isaiah 50:4-9 Individualized Servant’s Sufferings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50:4 Tongue of the Learned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50:5 Servant is Not Rebellious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50:6 Voluntary Suffering of the Servant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50:7 Set His Face Like a Flint – No Shame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MP16_Slide03_01">
            <a:hlinkClick r:id="" action="ppaction://media"/>
            <a:extLst>
              <a:ext uri="{FF2B5EF4-FFF2-40B4-BE49-F238E27FC236}">
                <a16:creationId xmlns:a16="http://schemas.microsoft.com/office/drawing/2014/main" id="{28434E9B-7BDF-D84A-5B85-A6121BE276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40640" y="-156882"/>
            <a:ext cx="609600" cy="609600"/>
          </a:xfrm>
          <a:prstGeom prst="rect">
            <a:avLst/>
          </a:prstGeom>
        </p:spPr>
      </p:pic>
      <p:pic>
        <p:nvPicPr>
          <p:cNvPr id="5" name="Vannoy_MP16_Slide03_02">
            <a:hlinkClick r:id="" action="ppaction://media"/>
            <a:extLst>
              <a:ext uri="{FF2B5EF4-FFF2-40B4-BE49-F238E27FC236}">
                <a16:creationId xmlns:a16="http://schemas.microsoft.com/office/drawing/2014/main" id="{28114B5D-5982-7CEA-C58A-FECE26E81B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10457" y="733697"/>
            <a:ext cx="609600" cy="609600"/>
          </a:xfrm>
          <a:prstGeom prst="rect">
            <a:avLst/>
          </a:prstGeom>
        </p:spPr>
      </p:pic>
      <p:pic>
        <p:nvPicPr>
          <p:cNvPr id="6" name="Vannoy_MP16_Slide03_03">
            <a:hlinkClick r:id="" action="ppaction://media"/>
            <a:extLst>
              <a:ext uri="{FF2B5EF4-FFF2-40B4-BE49-F238E27FC236}">
                <a16:creationId xmlns:a16="http://schemas.microsoft.com/office/drawing/2014/main" id="{51EFB3A8-619A-ABF9-E494-3837E26E04B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34507" y="1624276"/>
            <a:ext cx="609600" cy="609600"/>
          </a:xfrm>
          <a:prstGeom prst="rect">
            <a:avLst/>
          </a:prstGeom>
        </p:spPr>
      </p:pic>
      <p:pic>
        <p:nvPicPr>
          <p:cNvPr id="7" name="Vannoy_MP16_Slide03_04">
            <a:hlinkClick r:id="" action="ppaction://media"/>
            <a:extLst>
              <a:ext uri="{FF2B5EF4-FFF2-40B4-BE49-F238E27FC236}">
                <a16:creationId xmlns:a16="http://schemas.microsoft.com/office/drawing/2014/main" id="{43B58365-D867-2C10-8DF6-62F6BD41F04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40640" y="2627811"/>
            <a:ext cx="609600" cy="609600"/>
          </a:xfrm>
          <a:prstGeom prst="rect">
            <a:avLst/>
          </a:prstGeom>
        </p:spPr>
      </p:pic>
      <p:pic>
        <p:nvPicPr>
          <p:cNvPr id="8" name="Vannoy_MP16_Slide03_05">
            <a:hlinkClick r:id="" action="ppaction://media"/>
            <a:extLst>
              <a:ext uri="{FF2B5EF4-FFF2-40B4-BE49-F238E27FC236}">
                <a16:creationId xmlns:a16="http://schemas.microsoft.com/office/drawing/2014/main" id="{5AB36F31-CEF7-CACD-9585-17502763132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10457" y="3620590"/>
            <a:ext cx="609600" cy="609600"/>
          </a:xfrm>
          <a:prstGeom prst="rect">
            <a:avLst/>
          </a:prstGeom>
        </p:spPr>
      </p:pic>
      <p:pic>
        <p:nvPicPr>
          <p:cNvPr id="9" name="Vannoy_MP16_Slide03_06">
            <a:hlinkClick r:id="" action="ppaction://media"/>
            <a:extLst>
              <a:ext uri="{FF2B5EF4-FFF2-40B4-BE49-F238E27FC236}">
                <a16:creationId xmlns:a16="http://schemas.microsoft.com/office/drawing/2014/main" id="{A1E06D93-392E-FAC6-C7D0-5ACDDA6B320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10457" y="4552278"/>
            <a:ext cx="609600" cy="609600"/>
          </a:xfrm>
          <a:prstGeom prst="rect">
            <a:avLst/>
          </a:prstGeom>
        </p:spPr>
      </p:pic>
      <p:pic>
        <p:nvPicPr>
          <p:cNvPr id="10" name="Vannoy_MP16_Slide03_07">
            <a:hlinkClick r:id="" action="ppaction://media"/>
            <a:extLst>
              <a:ext uri="{FF2B5EF4-FFF2-40B4-BE49-F238E27FC236}">
                <a16:creationId xmlns:a16="http://schemas.microsoft.com/office/drawing/2014/main" id="{162F75EE-1B20-8CAF-E07D-E12C41FD8D3D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34507" y="5560424"/>
            <a:ext cx="609600" cy="609600"/>
          </a:xfrm>
          <a:prstGeom prst="rect">
            <a:avLst/>
          </a:prstGeom>
        </p:spPr>
      </p:pic>
      <p:pic>
        <p:nvPicPr>
          <p:cNvPr id="11" name="Vannoy_MP16_Slide03_08">
            <a:hlinkClick r:id="" action="ppaction://media"/>
            <a:extLst>
              <a:ext uri="{FF2B5EF4-FFF2-40B4-BE49-F238E27FC236}">
                <a16:creationId xmlns:a16="http://schemas.microsoft.com/office/drawing/2014/main" id="{37EF47D8-B84D-3593-AB3B-398FB076DA7E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10457" y="65074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4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22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4796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9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6725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53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4089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11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36789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46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23403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62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61606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26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3688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518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293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by Dr. Perry Phillips because the original audio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was scratchy 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MP16_Slide04_01">
            <a:hlinkClick r:id="" action="ppaction://media"/>
            <a:extLst>
              <a:ext uri="{FF2B5EF4-FFF2-40B4-BE49-F238E27FC236}">
                <a16:creationId xmlns:a16="http://schemas.microsoft.com/office/drawing/2014/main" id="{F755C25D-ACFB-A1CD-817A-469A472A9E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32526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37851</TotalTime>
  <Words>217</Words>
  <Application>Microsoft Office PowerPoint</Application>
  <PresentationFormat>Widescreen</PresentationFormat>
  <Paragraphs>27</Paragraphs>
  <Slides>4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Major Prophets</vt:lpstr>
      <vt:lpstr>Major Prophets</vt:lpstr>
      <vt:lpstr>Major Prophets</vt:lpstr>
      <vt:lpstr>Major Prophets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607</cp:revision>
  <dcterms:created xsi:type="dcterms:W3CDTF">2023-02-18T16:12:42Z</dcterms:created>
  <dcterms:modified xsi:type="dcterms:W3CDTF">2023-05-16T12:12:11Z</dcterms:modified>
</cp:coreProperties>
</file>