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2.xml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>
                <a:solidFill>
                  <a:schemeClr val="tx1"/>
                </a:solidFill>
              </a:rPr>
              <a:t>Lecture 7:  </a:t>
            </a:r>
            <a:r>
              <a:rPr lang="en-US" sz="3600" b="1" dirty="0">
                <a:solidFill>
                  <a:schemeClr val="tx1"/>
                </a:solidFill>
              </a:rPr>
              <a:t>Isaiah 8:11-10:32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MP06_Slide01_01">
            <a:hlinkClick r:id="" action="ppaction://media"/>
            <a:extLst>
              <a:ext uri="{FF2B5EF4-FFF2-40B4-BE49-F238E27FC236}">
                <a16:creationId xmlns:a16="http://schemas.microsoft.com/office/drawing/2014/main" id="{2F5F8E5C-800B-40F0-03A3-CE4694BE0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1932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8:11-9:3 Exhortation to the Israelites – Isa. 8:11-22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Distress to Joy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Historical Context – 2 Kings 15:29-30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9:2-3:  Immanuel’s Coming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Why joy in Isaiah 9:3? – 3 Reasons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9:7 Davidic Reign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How does it relate to the Millennium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9:8-10:4   4 Stanzas of Poetry each ending with “his anger…”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10:5 Judgment/Consolation cycles give way to Assyrians as God’s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Instrument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10:15 Boasting Ax Metaphor [Assyria]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Vannoy_MP06_Slide02_01">
            <a:hlinkClick r:id="" action="ppaction://media"/>
            <a:extLst>
              <a:ext uri="{FF2B5EF4-FFF2-40B4-BE49-F238E27FC236}">
                <a16:creationId xmlns:a16="http://schemas.microsoft.com/office/drawing/2014/main" id="{B76B9F54-A0FE-DBE0-AA4A-C1153CB4F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61383" y="-528234"/>
            <a:ext cx="609600" cy="609600"/>
          </a:xfrm>
          <a:prstGeom prst="rect">
            <a:avLst/>
          </a:prstGeom>
        </p:spPr>
      </p:pic>
      <p:pic>
        <p:nvPicPr>
          <p:cNvPr id="24" name="Vannoy_MP06_Slide02_02">
            <a:hlinkClick r:id="" action="ppaction://media"/>
            <a:extLst>
              <a:ext uri="{FF2B5EF4-FFF2-40B4-BE49-F238E27FC236}">
                <a16:creationId xmlns:a16="http://schemas.microsoft.com/office/drawing/2014/main" id="{36E56402-211C-2E1B-6AD1-BD770CD8E2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516261"/>
            <a:ext cx="609600" cy="609600"/>
          </a:xfrm>
          <a:prstGeom prst="rect">
            <a:avLst/>
          </a:prstGeom>
        </p:spPr>
      </p:pic>
      <p:pic>
        <p:nvPicPr>
          <p:cNvPr id="25" name="Vannoy_MP06_Slide02_03">
            <a:hlinkClick r:id="" action="ppaction://media"/>
            <a:extLst>
              <a:ext uri="{FF2B5EF4-FFF2-40B4-BE49-F238E27FC236}">
                <a16:creationId xmlns:a16="http://schemas.microsoft.com/office/drawing/2014/main" id="{95425648-A380-4A00-7614-5B824F5731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92746" y="1344008"/>
            <a:ext cx="609600" cy="609600"/>
          </a:xfrm>
          <a:prstGeom prst="rect">
            <a:avLst/>
          </a:prstGeom>
        </p:spPr>
      </p:pic>
      <p:pic>
        <p:nvPicPr>
          <p:cNvPr id="26" name="Vannoy_MP06_Slide02_04">
            <a:hlinkClick r:id="" action="ppaction://media"/>
            <a:extLst>
              <a:ext uri="{FF2B5EF4-FFF2-40B4-BE49-F238E27FC236}">
                <a16:creationId xmlns:a16="http://schemas.microsoft.com/office/drawing/2014/main" id="{33A46E12-3837-2AE6-0740-D36862D68B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2171755"/>
            <a:ext cx="609600" cy="609600"/>
          </a:xfrm>
          <a:prstGeom prst="rect">
            <a:avLst/>
          </a:prstGeom>
        </p:spPr>
      </p:pic>
      <p:pic>
        <p:nvPicPr>
          <p:cNvPr id="27" name="Vannoy_MP06_Slide02_05">
            <a:hlinkClick r:id="" action="ppaction://media"/>
            <a:extLst>
              <a:ext uri="{FF2B5EF4-FFF2-40B4-BE49-F238E27FC236}">
                <a16:creationId xmlns:a16="http://schemas.microsoft.com/office/drawing/2014/main" id="{9B257A2E-B6E5-7452-4603-7BEBE6FD80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1783" y="3124200"/>
            <a:ext cx="609600" cy="609600"/>
          </a:xfrm>
          <a:prstGeom prst="rect">
            <a:avLst/>
          </a:prstGeom>
        </p:spPr>
      </p:pic>
      <p:pic>
        <p:nvPicPr>
          <p:cNvPr id="28" name="Vannoy_MP06_Slide02_06">
            <a:hlinkClick r:id="" action="ppaction://media"/>
            <a:extLst>
              <a:ext uri="{FF2B5EF4-FFF2-40B4-BE49-F238E27FC236}">
                <a16:creationId xmlns:a16="http://schemas.microsoft.com/office/drawing/2014/main" id="{2CDEC36D-6307-17A7-FBD5-B2B77F47BDC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8942" y="3940323"/>
            <a:ext cx="609600" cy="609600"/>
          </a:xfrm>
          <a:prstGeom prst="rect">
            <a:avLst/>
          </a:prstGeom>
        </p:spPr>
      </p:pic>
      <p:pic>
        <p:nvPicPr>
          <p:cNvPr id="29" name="Vannoy_MP06_Slide02_07">
            <a:hlinkClick r:id="" action="ppaction://media"/>
            <a:extLst>
              <a:ext uri="{FF2B5EF4-FFF2-40B4-BE49-F238E27FC236}">
                <a16:creationId xmlns:a16="http://schemas.microsoft.com/office/drawing/2014/main" id="{C28D684B-6D3E-C108-4575-DC2DF3B8071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7946" y="4756446"/>
            <a:ext cx="609600" cy="609600"/>
          </a:xfrm>
          <a:prstGeom prst="rect">
            <a:avLst/>
          </a:prstGeom>
        </p:spPr>
      </p:pic>
      <p:pic>
        <p:nvPicPr>
          <p:cNvPr id="30" name="Vannoy_MP06_Slide02_08">
            <a:hlinkClick r:id="" action="ppaction://media"/>
            <a:extLst>
              <a:ext uri="{FF2B5EF4-FFF2-40B4-BE49-F238E27FC236}">
                <a16:creationId xmlns:a16="http://schemas.microsoft.com/office/drawing/2014/main" id="{EF95117D-387B-64A8-8A63-A725DB7D25E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5572569"/>
            <a:ext cx="609600" cy="609600"/>
          </a:xfrm>
          <a:prstGeom prst="rect">
            <a:avLst/>
          </a:prstGeom>
        </p:spPr>
      </p:pic>
      <p:pic>
        <p:nvPicPr>
          <p:cNvPr id="31" name="Vannoy_MP06_Slide02_09">
            <a:hlinkClick r:id="" action="ppaction://media"/>
            <a:extLst>
              <a:ext uri="{FF2B5EF4-FFF2-40B4-BE49-F238E27FC236}">
                <a16:creationId xmlns:a16="http://schemas.microsoft.com/office/drawing/2014/main" id="{DC058D4A-3D6B-3088-08A1-92934F04409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8942" y="6341739"/>
            <a:ext cx="609600" cy="609600"/>
          </a:xfrm>
          <a:prstGeom prst="rect">
            <a:avLst/>
          </a:prstGeom>
        </p:spPr>
      </p:pic>
      <p:pic>
        <p:nvPicPr>
          <p:cNvPr id="32" name="Vannoy_MP06_Slide02_10">
            <a:hlinkClick r:id="" action="ppaction://media"/>
            <a:extLst>
              <a:ext uri="{FF2B5EF4-FFF2-40B4-BE49-F238E27FC236}">
                <a16:creationId xmlns:a16="http://schemas.microsoft.com/office/drawing/2014/main" id="{CC14FEB7-740D-FAFF-6D9C-7E345FF9BCF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192000" y="7110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4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13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5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73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4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18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94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662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9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8362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80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363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1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60798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86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71449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69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10:16-19 Forest Image of Destruction of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10:20-23 Remnant Returns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10:24-27 Judah Will Not Be Conquered by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10:28-32 Closing in on Jerusalem but God Intercedes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Summary of Isaiah 10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MP06_Slide03_01">
            <a:hlinkClick r:id="" action="ppaction://media"/>
            <a:extLst>
              <a:ext uri="{FF2B5EF4-FFF2-40B4-BE49-F238E27FC236}">
                <a16:creationId xmlns:a16="http://schemas.microsoft.com/office/drawing/2014/main" id="{D0B5617A-17F8-C068-C52F-B12A837F8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7430" y="-122011"/>
            <a:ext cx="609600" cy="609600"/>
          </a:xfrm>
          <a:prstGeom prst="rect">
            <a:avLst/>
          </a:prstGeom>
        </p:spPr>
      </p:pic>
      <p:pic>
        <p:nvPicPr>
          <p:cNvPr id="13" name="Vannoy_MP06_Slide03_02">
            <a:hlinkClick r:id="" action="ppaction://media"/>
            <a:extLst>
              <a:ext uri="{FF2B5EF4-FFF2-40B4-BE49-F238E27FC236}">
                <a16:creationId xmlns:a16="http://schemas.microsoft.com/office/drawing/2014/main" id="{B0CB42C4-BEE6-3352-435D-FDA92A8DF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79091" y="848183"/>
            <a:ext cx="609600" cy="609600"/>
          </a:xfrm>
          <a:prstGeom prst="rect">
            <a:avLst/>
          </a:prstGeom>
        </p:spPr>
      </p:pic>
      <p:pic>
        <p:nvPicPr>
          <p:cNvPr id="14" name="Vannoy_MP06_Slide03_03">
            <a:hlinkClick r:id="" action="ppaction://media"/>
            <a:extLst>
              <a:ext uri="{FF2B5EF4-FFF2-40B4-BE49-F238E27FC236}">
                <a16:creationId xmlns:a16="http://schemas.microsoft.com/office/drawing/2014/main" id="{B7FE070C-794D-14B3-B604-C6C4DEFB36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15783" y="1818377"/>
            <a:ext cx="609600" cy="609600"/>
          </a:xfrm>
          <a:prstGeom prst="rect">
            <a:avLst/>
          </a:prstGeom>
        </p:spPr>
      </p:pic>
      <p:pic>
        <p:nvPicPr>
          <p:cNvPr id="15" name="Vannoy_MP06_Slide03_04">
            <a:hlinkClick r:id="" action="ppaction://media"/>
            <a:extLst>
              <a:ext uri="{FF2B5EF4-FFF2-40B4-BE49-F238E27FC236}">
                <a16:creationId xmlns:a16="http://schemas.microsoft.com/office/drawing/2014/main" id="{9AD0509E-4B16-E4D9-CBBD-C1EC871D8A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74291" y="2776780"/>
            <a:ext cx="609600" cy="609600"/>
          </a:xfrm>
          <a:prstGeom prst="rect">
            <a:avLst/>
          </a:prstGeom>
        </p:spPr>
      </p:pic>
      <p:pic>
        <p:nvPicPr>
          <p:cNvPr id="16" name="Vannoy_MP06_Slide03_05">
            <a:hlinkClick r:id="" action="ppaction://media"/>
            <a:extLst>
              <a:ext uri="{FF2B5EF4-FFF2-40B4-BE49-F238E27FC236}">
                <a16:creationId xmlns:a16="http://schemas.microsoft.com/office/drawing/2014/main" id="{78680F73-9822-92B6-0E69-116E1722FB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2630" y="3735183"/>
            <a:ext cx="609600" cy="609600"/>
          </a:xfrm>
          <a:prstGeom prst="rect">
            <a:avLst/>
          </a:prstGeom>
        </p:spPr>
      </p:pic>
      <p:pic>
        <p:nvPicPr>
          <p:cNvPr id="17" name="Vannoy_MP06_Slide03_06">
            <a:hlinkClick r:id="" action="ppaction://media"/>
            <a:extLst>
              <a:ext uri="{FF2B5EF4-FFF2-40B4-BE49-F238E27FC236}">
                <a16:creationId xmlns:a16="http://schemas.microsoft.com/office/drawing/2014/main" id="{332446C3-E3F1-C631-79D7-9D0497889A2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10983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4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93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9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84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16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246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00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452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2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937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9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35675</TotalTime>
  <Words>189</Words>
  <Application>Microsoft Office PowerPoint</Application>
  <PresentationFormat>Widescreen</PresentationFormat>
  <Paragraphs>23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562</cp:revision>
  <dcterms:created xsi:type="dcterms:W3CDTF">2023-02-18T16:12:42Z</dcterms:created>
  <dcterms:modified xsi:type="dcterms:W3CDTF">2023-05-10T18:07:16Z</dcterms:modified>
</cp:coreProperties>
</file>