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2.xml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18: Relation of Archaeology to Bible History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18_Slide01_01">
            <a:hlinkClick r:id="" action="ppaction://media"/>
            <a:extLst>
              <a:ext uri="{FF2B5EF4-FFF2-40B4-BE49-F238E27FC236}">
                <a16:creationId xmlns:a16="http://schemas.microsoft.com/office/drawing/2014/main" id="{CDECD04F-B488-80EE-D020-31B8426BB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-18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IV.  The Relation of Archaeology to Bible History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 General Survey of Biblical Archaeology, its History and Methods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Role of Archaeology in Assessing the Historical Statements of the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Bible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Archaeological Evidence is of Necessity Very Fragmentary in Nature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Fraction of Sites have been Identified or Surveyed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Only a Fraction of the Surveyed Sites have been Excavated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Only a Fraction of Any Excavated Sites Has Actually Been Examined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Hazor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Only a Fraction of the Material and Especially the Inscriptions Produced by an Excavation Have Been Published</a:t>
            </a:r>
          </a:p>
        </p:txBody>
      </p:sp>
      <p:pic>
        <p:nvPicPr>
          <p:cNvPr id="14" name="Vannoy_Gen_Lec18_Slide02_01">
            <a:hlinkClick r:id="" action="ppaction://media"/>
            <a:extLst>
              <a:ext uri="{FF2B5EF4-FFF2-40B4-BE49-F238E27FC236}">
                <a16:creationId xmlns:a16="http://schemas.microsoft.com/office/drawing/2014/main" id="{D39A194B-974C-0E2C-3A43-FEC634340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1709" y="-304800"/>
            <a:ext cx="609600" cy="609600"/>
          </a:xfrm>
          <a:prstGeom prst="rect">
            <a:avLst/>
          </a:prstGeom>
        </p:spPr>
      </p:pic>
      <p:pic>
        <p:nvPicPr>
          <p:cNvPr id="15" name="Vannoy_Gen_Lec18_Slide02_02">
            <a:hlinkClick r:id="" action="ppaction://media"/>
            <a:extLst>
              <a:ext uri="{FF2B5EF4-FFF2-40B4-BE49-F238E27FC236}">
                <a16:creationId xmlns:a16="http://schemas.microsoft.com/office/drawing/2014/main" id="{120F0AAC-D2CC-422F-0A04-575049E1B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86509" y="781024"/>
            <a:ext cx="609600" cy="609600"/>
          </a:xfrm>
          <a:prstGeom prst="rect">
            <a:avLst/>
          </a:prstGeom>
        </p:spPr>
      </p:pic>
      <p:pic>
        <p:nvPicPr>
          <p:cNvPr id="16" name="Vannoy_Gen_Lec18_Slide02_03">
            <a:hlinkClick r:id="" action="ppaction://media"/>
            <a:extLst>
              <a:ext uri="{FF2B5EF4-FFF2-40B4-BE49-F238E27FC236}">
                <a16:creationId xmlns:a16="http://schemas.microsoft.com/office/drawing/2014/main" id="{575B84BE-2D65-AF08-24A1-4E1F22EFD8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86509" y="1562048"/>
            <a:ext cx="609600" cy="609600"/>
          </a:xfrm>
          <a:prstGeom prst="rect">
            <a:avLst/>
          </a:prstGeom>
        </p:spPr>
      </p:pic>
      <p:pic>
        <p:nvPicPr>
          <p:cNvPr id="17" name="Vannoy_Gen_Lec18_Slide02_04">
            <a:hlinkClick r:id="" action="ppaction://media"/>
            <a:extLst>
              <a:ext uri="{FF2B5EF4-FFF2-40B4-BE49-F238E27FC236}">
                <a16:creationId xmlns:a16="http://schemas.microsoft.com/office/drawing/2014/main" id="{2C9FB2C1-70BD-7DB9-CEE9-0E3562C861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86509" y="2680855"/>
            <a:ext cx="609600" cy="609600"/>
          </a:xfrm>
          <a:prstGeom prst="rect">
            <a:avLst/>
          </a:prstGeom>
        </p:spPr>
      </p:pic>
      <p:pic>
        <p:nvPicPr>
          <p:cNvPr id="18" name="Vannoy_Gen_Lec18_Slide02_05">
            <a:hlinkClick r:id="" action="ppaction://media"/>
            <a:extLst>
              <a:ext uri="{FF2B5EF4-FFF2-40B4-BE49-F238E27FC236}">
                <a16:creationId xmlns:a16="http://schemas.microsoft.com/office/drawing/2014/main" id="{8F7A27C5-FE73-300B-4558-C9A9745C23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1709" y="3588328"/>
            <a:ext cx="609600" cy="609600"/>
          </a:xfrm>
          <a:prstGeom prst="rect">
            <a:avLst/>
          </a:prstGeom>
        </p:spPr>
      </p:pic>
      <p:pic>
        <p:nvPicPr>
          <p:cNvPr id="19" name="Vannoy_Gen_Lec18_Slide02_06">
            <a:hlinkClick r:id="" action="ppaction://media"/>
            <a:extLst>
              <a:ext uri="{FF2B5EF4-FFF2-40B4-BE49-F238E27FC236}">
                <a16:creationId xmlns:a16="http://schemas.microsoft.com/office/drawing/2014/main" id="{8CDB835D-C9A8-CC73-3998-88ECDB20EE2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7018" y="4402335"/>
            <a:ext cx="609600" cy="609600"/>
          </a:xfrm>
          <a:prstGeom prst="rect">
            <a:avLst/>
          </a:prstGeom>
        </p:spPr>
      </p:pic>
      <p:pic>
        <p:nvPicPr>
          <p:cNvPr id="20" name="Vannoy_Gen_Lec18_Slide02_07">
            <a:hlinkClick r:id="" action="ppaction://media"/>
            <a:extLst>
              <a:ext uri="{FF2B5EF4-FFF2-40B4-BE49-F238E27FC236}">
                <a16:creationId xmlns:a16="http://schemas.microsoft.com/office/drawing/2014/main" id="{329CFAD7-DBBF-222C-2960-F4BE571F942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1709" y="5183359"/>
            <a:ext cx="609600" cy="609600"/>
          </a:xfrm>
          <a:prstGeom prst="rect">
            <a:avLst/>
          </a:prstGeom>
        </p:spPr>
      </p:pic>
      <p:pic>
        <p:nvPicPr>
          <p:cNvPr id="21" name="Vannoy_Gen_Lec18_Slide02_08">
            <a:hlinkClick r:id="" action="ppaction://media"/>
            <a:extLst>
              <a:ext uri="{FF2B5EF4-FFF2-40B4-BE49-F238E27FC236}">
                <a16:creationId xmlns:a16="http://schemas.microsoft.com/office/drawing/2014/main" id="{9703E746-E96E-F27B-BC05-7FABA122769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7018" y="6076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69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8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257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58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0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0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51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1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450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89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6545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2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3960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32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Yamauchi’s Circles of Evidence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Darius the Mede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The Interpretation of Archaeological Evidence is in Many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Cases only</a:t>
            </a:r>
            <a:b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   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Tentative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Example from 1 Kings 9:15, 19 – Solomon’s Stables / Storehouses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Solomon’s Copper Mines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Gen_Lec18_Slide03_01">
            <a:hlinkClick r:id="" action="ppaction://media"/>
            <a:extLst>
              <a:ext uri="{FF2B5EF4-FFF2-40B4-BE49-F238E27FC236}">
                <a16:creationId xmlns:a16="http://schemas.microsoft.com/office/drawing/2014/main" id="{56667CD7-63A2-6DA2-7E5D-E028DF679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63600" y="-156882"/>
            <a:ext cx="609600" cy="609600"/>
          </a:xfrm>
          <a:prstGeom prst="rect">
            <a:avLst/>
          </a:prstGeom>
        </p:spPr>
      </p:pic>
      <p:pic>
        <p:nvPicPr>
          <p:cNvPr id="8" name="Vannoy_Gen_Lec18_Slide03_02">
            <a:hlinkClick r:id="" action="ppaction://media"/>
            <a:extLst>
              <a:ext uri="{FF2B5EF4-FFF2-40B4-BE49-F238E27FC236}">
                <a16:creationId xmlns:a16="http://schemas.microsoft.com/office/drawing/2014/main" id="{2B7BED73-345C-7366-F732-3EDCE73E7E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83491" y="1085824"/>
            <a:ext cx="609600" cy="609600"/>
          </a:xfrm>
          <a:prstGeom prst="rect">
            <a:avLst/>
          </a:prstGeom>
        </p:spPr>
      </p:pic>
      <p:pic>
        <p:nvPicPr>
          <p:cNvPr id="9" name="Vannoy_Gen_Lec18_Slide03_03">
            <a:hlinkClick r:id="" action="ppaction://media"/>
            <a:extLst>
              <a:ext uri="{FF2B5EF4-FFF2-40B4-BE49-F238E27FC236}">
                <a16:creationId xmlns:a16="http://schemas.microsoft.com/office/drawing/2014/main" id="{A5C72584-A8ED-D5EA-39AD-59521B2CCC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35910" y="2328530"/>
            <a:ext cx="609600" cy="609600"/>
          </a:xfrm>
          <a:prstGeom prst="rect">
            <a:avLst/>
          </a:prstGeom>
        </p:spPr>
      </p:pic>
      <p:pic>
        <p:nvPicPr>
          <p:cNvPr id="10" name="Vannoy_Gen_Lec18_Slide03_04">
            <a:hlinkClick r:id="" action="ppaction://media"/>
            <a:extLst>
              <a:ext uri="{FF2B5EF4-FFF2-40B4-BE49-F238E27FC236}">
                <a16:creationId xmlns:a16="http://schemas.microsoft.com/office/drawing/2014/main" id="{4127ADE3-32C5-2A5F-D3E0-2FDCA96DB2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1110" y="3124200"/>
            <a:ext cx="609600" cy="609600"/>
          </a:xfrm>
          <a:prstGeom prst="rect">
            <a:avLst/>
          </a:prstGeom>
        </p:spPr>
      </p:pic>
      <p:pic>
        <p:nvPicPr>
          <p:cNvPr id="11" name="Vannoy_Gen_Lec18_Slide03_05">
            <a:hlinkClick r:id="" action="ppaction://media"/>
            <a:extLst>
              <a:ext uri="{FF2B5EF4-FFF2-40B4-BE49-F238E27FC236}">
                <a16:creationId xmlns:a16="http://schemas.microsoft.com/office/drawing/2014/main" id="{A1F054D6-5E08-0425-309A-AED6E19435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78691" y="4105309"/>
            <a:ext cx="609600" cy="609600"/>
          </a:xfrm>
          <a:prstGeom prst="rect">
            <a:avLst/>
          </a:prstGeom>
        </p:spPr>
      </p:pic>
      <p:pic>
        <p:nvPicPr>
          <p:cNvPr id="12" name="Vannoy_Gen_Lec18_Slide03_06">
            <a:hlinkClick r:id="" action="ppaction://media"/>
            <a:extLst>
              <a:ext uri="{FF2B5EF4-FFF2-40B4-BE49-F238E27FC236}">
                <a16:creationId xmlns:a16="http://schemas.microsoft.com/office/drawing/2014/main" id="{F2D9602F-2A45-2513-6906-7A48742DCD7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83491" y="5162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74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3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1237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6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93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3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487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44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34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30386</TotalTime>
  <Words>212</Words>
  <Application>Microsoft Office PowerPoint</Application>
  <PresentationFormat>Widescreen</PresentationFormat>
  <Paragraphs>20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468</cp:revision>
  <dcterms:created xsi:type="dcterms:W3CDTF">2023-02-18T16:12:42Z</dcterms:created>
  <dcterms:modified xsi:type="dcterms:W3CDTF">2023-05-03T12:25:18Z</dcterms:modified>
</cp:coreProperties>
</file>