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4" r:id="rId4"/>
    <p:sldId id="30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7" d="100"/>
          <a:sy n="77" d="100"/>
        </p:scale>
        <p:origin x="1302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audio" Target="../media/media18.mp3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microsoft.com/office/2007/relationships/media" Target="../media/media18.mp3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20" Type="http://schemas.openxmlformats.org/officeDocument/2006/relationships/image" Target="../media/image7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2:  Form Criticism – Gerhard Von Rad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Gen_Lec02_Slide01_01">
            <a:hlinkClick r:id="" action="ppaction://media"/>
            <a:extLst>
              <a:ext uri="{FF2B5EF4-FFF2-40B4-BE49-F238E27FC236}">
                <a16:creationId xmlns:a16="http://schemas.microsoft.com/office/drawing/2014/main" id="{86AAABF7-B2DA-D676-29A3-C890101D5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2625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“Statements of Belief” Stand Behind the Hexateuch as a Whole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The Hexateuch is an Aggregation of Diverse Materials, which Have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Been </a:t>
            </a:r>
            <a:b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          Changed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to the Present Form under the Guidance of the Credo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The Hexateuch as a Whole Must Be Understood as 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Gattung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/Sitz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Elaborate the Third Point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Those Statements of Belief in Passages Such as the Credo in Deut. 26:5-9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Relation to JEDP and the Hexateuch’s Final Form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Historie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&amp;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Heilgeschichte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Saving History that Was Drawn Up by Faith and Is Accordingly Confessional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in Character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f.  How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Heilsgeschichte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was Built Up</a:t>
            </a:r>
          </a:p>
        </p:txBody>
      </p:sp>
      <p:pic>
        <p:nvPicPr>
          <p:cNvPr id="22" name="Vannoy_Gen_Lec02_Slide02_01">
            <a:hlinkClick r:id="" action="ppaction://media"/>
            <a:extLst>
              <a:ext uri="{FF2B5EF4-FFF2-40B4-BE49-F238E27FC236}">
                <a16:creationId xmlns:a16="http://schemas.microsoft.com/office/drawing/2014/main" id="{7C628FCB-0B02-2426-2B96-ACD1F85FE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5672" y="0"/>
            <a:ext cx="609600" cy="609600"/>
          </a:xfrm>
          <a:prstGeom prst="rect">
            <a:avLst/>
          </a:prstGeom>
        </p:spPr>
      </p:pic>
      <p:pic>
        <p:nvPicPr>
          <p:cNvPr id="23" name="Vannoy_Gen_Lec02_Slide02_02">
            <a:hlinkClick r:id="" action="ppaction://media"/>
            <a:extLst>
              <a:ext uri="{FF2B5EF4-FFF2-40B4-BE49-F238E27FC236}">
                <a16:creationId xmlns:a16="http://schemas.microsoft.com/office/drawing/2014/main" id="{609AA962-115B-9219-2805-B4A085F2A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5672" y="1013253"/>
            <a:ext cx="609600" cy="609600"/>
          </a:xfrm>
          <a:prstGeom prst="rect">
            <a:avLst/>
          </a:prstGeom>
        </p:spPr>
      </p:pic>
      <p:pic>
        <p:nvPicPr>
          <p:cNvPr id="24" name="Vannoy_Gen_Lec02_Slide02_03">
            <a:hlinkClick r:id="" action="ppaction://media"/>
            <a:extLst>
              <a:ext uri="{FF2B5EF4-FFF2-40B4-BE49-F238E27FC236}">
                <a16:creationId xmlns:a16="http://schemas.microsoft.com/office/drawing/2014/main" id="{BEEB8A58-DB1C-FC19-73A8-47669C5E7D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9179" y="1853248"/>
            <a:ext cx="609600" cy="609600"/>
          </a:xfrm>
          <a:prstGeom prst="rect">
            <a:avLst/>
          </a:prstGeom>
        </p:spPr>
      </p:pic>
      <p:pic>
        <p:nvPicPr>
          <p:cNvPr id="25" name="Vannoy_Gen_Lec02_Slide02_04">
            <a:hlinkClick r:id="" action="ppaction://media"/>
            <a:extLst>
              <a:ext uri="{FF2B5EF4-FFF2-40B4-BE49-F238E27FC236}">
                <a16:creationId xmlns:a16="http://schemas.microsoft.com/office/drawing/2014/main" id="{20190F4F-4DB4-A040-F1E1-E5538186E34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5672" y="2819400"/>
            <a:ext cx="609600" cy="609600"/>
          </a:xfrm>
          <a:prstGeom prst="rect">
            <a:avLst/>
          </a:prstGeom>
        </p:spPr>
      </p:pic>
      <p:pic>
        <p:nvPicPr>
          <p:cNvPr id="26" name="Vannoy_Gen_Lec02_Slide02_05">
            <a:hlinkClick r:id="" action="ppaction://media"/>
            <a:extLst>
              <a:ext uri="{FF2B5EF4-FFF2-40B4-BE49-F238E27FC236}">
                <a16:creationId xmlns:a16="http://schemas.microsoft.com/office/drawing/2014/main" id="{E2389134-BE52-0FC5-E0CD-59C5D44D291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1497" y="3832525"/>
            <a:ext cx="609600" cy="609600"/>
          </a:xfrm>
          <a:prstGeom prst="rect">
            <a:avLst/>
          </a:prstGeom>
        </p:spPr>
      </p:pic>
      <p:pic>
        <p:nvPicPr>
          <p:cNvPr id="27" name="Vannoy_Gen_Lec02_Slide02_06">
            <a:hlinkClick r:id="" action="ppaction://media"/>
            <a:extLst>
              <a:ext uri="{FF2B5EF4-FFF2-40B4-BE49-F238E27FC236}">
                <a16:creationId xmlns:a16="http://schemas.microsoft.com/office/drawing/2014/main" id="{265C5062-9E15-CEBB-F5A8-E2979F21E3A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85108" y="4540850"/>
            <a:ext cx="609600" cy="609600"/>
          </a:xfrm>
          <a:prstGeom prst="rect">
            <a:avLst/>
          </a:prstGeom>
        </p:spPr>
      </p:pic>
      <p:pic>
        <p:nvPicPr>
          <p:cNvPr id="28" name="Vannoy_Gen_Lec02_Slide02_07">
            <a:hlinkClick r:id="" action="ppaction://media"/>
            <a:extLst>
              <a:ext uri="{FF2B5EF4-FFF2-40B4-BE49-F238E27FC236}">
                <a16:creationId xmlns:a16="http://schemas.microsoft.com/office/drawing/2014/main" id="{CB2B66CA-9EB8-83B1-6D87-2CB9803B2BD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1497" y="5507002"/>
            <a:ext cx="609600" cy="609600"/>
          </a:xfrm>
          <a:prstGeom prst="rect">
            <a:avLst/>
          </a:prstGeom>
        </p:spPr>
      </p:pic>
      <p:pic>
        <p:nvPicPr>
          <p:cNvPr id="29" name="Vannoy_Gen_Lec02_Slide02_08">
            <a:hlinkClick r:id="" action="ppaction://media"/>
            <a:extLst>
              <a:ext uri="{FF2B5EF4-FFF2-40B4-BE49-F238E27FC236}">
                <a16:creationId xmlns:a16="http://schemas.microsoft.com/office/drawing/2014/main" id="{AF5F0FFD-E315-F01A-5BFB-614042C6809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1497" y="6116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4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24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56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980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07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188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303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692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956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848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9184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22335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232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76661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08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h.  Exodus 14 Example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Heilsgeschichte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and Biblical Faith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Concessionary Evangelicalism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Analysis of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Kuitert’s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Work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Examples of Problems and Solutions in OT History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Burial of Uzziah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Cities Traded Between Solomon and Hiram 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Who Killed Goliath?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Kuitert’s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Improper Conclusions </a:t>
            </a:r>
          </a:p>
        </p:txBody>
      </p:sp>
      <p:pic>
        <p:nvPicPr>
          <p:cNvPr id="4" name="Vannoy_Gen_Lec02_Slide03_01">
            <a:hlinkClick r:id="" action="ppaction://media"/>
            <a:extLst>
              <a:ext uri="{FF2B5EF4-FFF2-40B4-BE49-F238E27FC236}">
                <a16:creationId xmlns:a16="http://schemas.microsoft.com/office/drawing/2014/main" id="{BC4B6C50-4E40-0400-69BA-8CDAF2523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8093" y="-304800"/>
            <a:ext cx="609600" cy="609600"/>
          </a:xfrm>
          <a:prstGeom prst="rect">
            <a:avLst/>
          </a:prstGeom>
        </p:spPr>
      </p:pic>
      <p:pic>
        <p:nvPicPr>
          <p:cNvPr id="5" name="Vannoy_Gen_Lec02_Slide03_02">
            <a:hlinkClick r:id="" action="ppaction://media"/>
            <a:extLst>
              <a:ext uri="{FF2B5EF4-FFF2-40B4-BE49-F238E27FC236}">
                <a16:creationId xmlns:a16="http://schemas.microsoft.com/office/drawing/2014/main" id="{B608C6FD-EB19-3C07-A195-E66520E117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26444" y="577830"/>
            <a:ext cx="609600" cy="609600"/>
          </a:xfrm>
          <a:prstGeom prst="rect">
            <a:avLst/>
          </a:prstGeom>
        </p:spPr>
      </p:pic>
      <p:pic>
        <p:nvPicPr>
          <p:cNvPr id="6" name="Vannoy_Gen_Lec02_Slide03_03">
            <a:hlinkClick r:id="" action="ppaction://media"/>
            <a:extLst>
              <a:ext uri="{FF2B5EF4-FFF2-40B4-BE49-F238E27FC236}">
                <a16:creationId xmlns:a16="http://schemas.microsoft.com/office/drawing/2014/main" id="{85A56829-360B-8265-5DE5-D24EFA79F2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7885" y="1318053"/>
            <a:ext cx="609600" cy="609600"/>
          </a:xfrm>
          <a:prstGeom prst="rect">
            <a:avLst/>
          </a:prstGeom>
        </p:spPr>
      </p:pic>
      <p:pic>
        <p:nvPicPr>
          <p:cNvPr id="7" name="Vannoy_Gen_Lec02_Slide03_04">
            <a:hlinkClick r:id="" action="ppaction://media"/>
            <a:extLst>
              <a:ext uri="{FF2B5EF4-FFF2-40B4-BE49-F238E27FC236}">
                <a16:creationId xmlns:a16="http://schemas.microsoft.com/office/drawing/2014/main" id="{23E8ED1B-D681-9080-D3D0-4A0A55FBD7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7885" y="2200683"/>
            <a:ext cx="609600" cy="609600"/>
          </a:xfrm>
          <a:prstGeom prst="rect">
            <a:avLst/>
          </a:prstGeom>
        </p:spPr>
      </p:pic>
      <p:pic>
        <p:nvPicPr>
          <p:cNvPr id="8" name="Vannoy_Gen_Lec02_Slide03_05">
            <a:hlinkClick r:id="" action="ppaction://media"/>
            <a:extLst>
              <a:ext uri="{FF2B5EF4-FFF2-40B4-BE49-F238E27FC236}">
                <a16:creationId xmlns:a16="http://schemas.microsoft.com/office/drawing/2014/main" id="{0C334EF6-3424-2D02-1EAB-2501BAE5AE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7425" y="2912722"/>
            <a:ext cx="609600" cy="609600"/>
          </a:xfrm>
          <a:prstGeom prst="rect">
            <a:avLst/>
          </a:prstGeom>
        </p:spPr>
      </p:pic>
      <p:pic>
        <p:nvPicPr>
          <p:cNvPr id="9" name="Vannoy_Gen_Lec02_Slide03_06">
            <a:hlinkClick r:id="" action="ppaction://media"/>
            <a:extLst>
              <a:ext uri="{FF2B5EF4-FFF2-40B4-BE49-F238E27FC236}">
                <a16:creationId xmlns:a16="http://schemas.microsoft.com/office/drawing/2014/main" id="{5BBB0AC5-2300-0655-3E5C-EB4C55F042C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2685" y="3795352"/>
            <a:ext cx="609600" cy="609600"/>
          </a:xfrm>
          <a:prstGeom prst="rect">
            <a:avLst/>
          </a:prstGeom>
        </p:spPr>
      </p:pic>
      <p:pic>
        <p:nvPicPr>
          <p:cNvPr id="10" name="Vannoy_Gen_Lec02_Slide03_07">
            <a:hlinkClick r:id="" action="ppaction://media"/>
            <a:extLst>
              <a:ext uri="{FF2B5EF4-FFF2-40B4-BE49-F238E27FC236}">
                <a16:creationId xmlns:a16="http://schemas.microsoft.com/office/drawing/2014/main" id="{07D44FCB-F6C0-F6E5-21C1-CD47D2905D7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9951" y="4677982"/>
            <a:ext cx="609600" cy="609600"/>
          </a:xfrm>
          <a:prstGeom prst="rect">
            <a:avLst/>
          </a:prstGeom>
        </p:spPr>
      </p:pic>
      <p:pic>
        <p:nvPicPr>
          <p:cNvPr id="11" name="Vannoy_Gen_Lec02_Slide03_08">
            <a:hlinkClick r:id="" action="ppaction://media"/>
            <a:extLst>
              <a:ext uri="{FF2B5EF4-FFF2-40B4-BE49-F238E27FC236}">
                <a16:creationId xmlns:a16="http://schemas.microsoft.com/office/drawing/2014/main" id="{58524654-B734-365F-6909-3D28CF97852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8093" y="5322029"/>
            <a:ext cx="609600" cy="609600"/>
          </a:xfrm>
          <a:prstGeom prst="rect">
            <a:avLst/>
          </a:prstGeom>
        </p:spPr>
      </p:pic>
      <p:pic>
        <p:nvPicPr>
          <p:cNvPr id="12" name="Vannoy_Gen_Lec02_Slide03_09">
            <a:hlinkClick r:id="" action="ppaction://media"/>
            <a:extLst>
              <a:ext uri="{FF2B5EF4-FFF2-40B4-BE49-F238E27FC236}">
                <a16:creationId xmlns:a16="http://schemas.microsoft.com/office/drawing/2014/main" id="{644BD5A5-1700-A4CF-53E1-7972B37E9AA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09951" y="6443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47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144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68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30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9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221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26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1683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29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1811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01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63953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23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1832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7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Vannoy_Gen_Lec02_Slide04_01">
            <a:hlinkClick r:id="" action="ppaction://media"/>
            <a:extLst>
              <a:ext uri="{FF2B5EF4-FFF2-40B4-BE49-F238E27FC236}">
                <a16:creationId xmlns:a16="http://schemas.microsoft.com/office/drawing/2014/main" id="{E0424CA7-C364-D090-5D1C-F93C0B6F9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55463" y="-72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25059</TotalTime>
  <Words>251</Words>
  <Application>Microsoft Office PowerPoint</Application>
  <PresentationFormat>Widescreen</PresentationFormat>
  <Paragraphs>28</Paragraphs>
  <Slides>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389</cp:revision>
  <dcterms:created xsi:type="dcterms:W3CDTF">2023-02-18T16:12:42Z</dcterms:created>
  <dcterms:modified xsi:type="dcterms:W3CDTF">2023-04-25T20:19:01Z</dcterms:modified>
</cp:coreProperties>
</file>