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95" r:id="rId4"/>
    <p:sldId id="296" r:id="rId5"/>
    <p:sldId id="297" r:id="rId6"/>
    <p:sldId id="294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3" d="100"/>
          <a:sy n="73" d="100"/>
        </p:scale>
        <p:origin x="1422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3/26/2023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3/26/2023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microsoft.com/office/2007/relationships/media" Target="../media/media15.mp3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audio" Target="../media/media14.mp3"/><Relationship Id="rId2" Type="http://schemas.openxmlformats.org/officeDocument/2006/relationships/audio" Target="../media/media9.mp3"/><Relationship Id="rId16" Type="http://schemas.openxmlformats.org/officeDocument/2006/relationships/image" Target="../media/image7.png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microsoft.com/office/2007/relationships/media" Target="../media/media14.mp3"/><Relationship Id="rId5" Type="http://schemas.microsoft.com/office/2007/relationships/media" Target="../media/media11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3.mp3"/><Relationship Id="rId4" Type="http://schemas.openxmlformats.org/officeDocument/2006/relationships/audio" Target="../media/media10.mp3"/><Relationship Id="rId9" Type="http://schemas.microsoft.com/office/2007/relationships/media" Target="../media/media13.mp3"/><Relationship Id="rId14" Type="http://schemas.openxmlformats.org/officeDocument/2006/relationships/audio" Target="../media/media15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p3"/><Relationship Id="rId13" Type="http://schemas.microsoft.com/office/2007/relationships/media" Target="../media/media22.mp3"/><Relationship Id="rId18" Type="http://schemas.openxmlformats.org/officeDocument/2006/relationships/audio" Target="../media/media24.mp3"/><Relationship Id="rId3" Type="http://schemas.microsoft.com/office/2007/relationships/media" Target="../media/media17.mp3"/><Relationship Id="rId7" Type="http://schemas.microsoft.com/office/2007/relationships/media" Target="../media/media19.mp3"/><Relationship Id="rId12" Type="http://schemas.openxmlformats.org/officeDocument/2006/relationships/audio" Target="../media/media21.mp3"/><Relationship Id="rId17" Type="http://schemas.microsoft.com/office/2007/relationships/media" Target="../media/media24.mp3"/><Relationship Id="rId2" Type="http://schemas.openxmlformats.org/officeDocument/2006/relationships/audio" Target="../media/media16.mp3"/><Relationship Id="rId16" Type="http://schemas.openxmlformats.org/officeDocument/2006/relationships/audio" Target="../media/media23.mp3"/><Relationship Id="rId20" Type="http://schemas.openxmlformats.org/officeDocument/2006/relationships/image" Target="../media/image7.png"/><Relationship Id="rId1" Type="http://schemas.microsoft.com/office/2007/relationships/media" Target="../media/media16.mp3"/><Relationship Id="rId6" Type="http://schemas.openxmlformats.org/officeDocument/2006/relationships/audio" Target="../media/media18.mp3"/><Relationship Id="rId11" Type="http://schemas.microsoft.com/office/2007/relationships/media" Target="../media/media21.mp3"/><Relationship Id="rId5" Type="http://schemas.microsoft.com/office/2007/relationships/media" Target="../media/media18.mp3"/><Relationship Id="rId15" Type="http://schemas.microsoft.com/office/2007/relationships/media" Target="../media/media23.mp3"/><Relationship Id="rId10" Type="http://schemas.openxmlformats.org/officeDocument/2006/relationships/audio" Target="../media/media20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17.mp3"/><Relationship Id="rId9" Type="http://schemas.microsoft.com/office/2007/relationships/media" Target="../media/media20.mp3"/><Relationship Id="rId14" Type="http://schemas.openxmlformats.org/officeDocument/2006/relationships/audio" Target="../media/media22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8.mp3"/><Relationship Id="rId13" Type="http://schemas.microsoft.com/office/2007/relationships/media" Target="../media/media31.mp3"/><Relationship Id="rId3" Type="http://schemas.microsoft.com/office/2007/relationships/media" Target="../media/media26.mp3"/><Relationship Id="rId7" Type="http://schemas.microsoft.com/office/2007/relationships/media" Target="../media/media28.mp3"/><Relationship Id="rId12" Type="http://schemas.openxmlformats.org/officeDocument/2006/relationships/audio" Target="../media/media30.mp3"/><Relationship Id="rId2" Type="http://schemas.openxmlformats.org/officeDocument/2006/relationships/audio" Target="../media/media25.mp3"/><Relationship Id="rId16" Type="http://schemas.openxmlformats.org/officeDocument/2006/relationships/image" Target="../media/image7.png"/><Relationship Id="rId1" Type="http://schemas.microsoft.com/office/2007/relationships/media" Target="../media/media25.mp3"/><Relationship Id="rId6" Type="http://schemas.openxmlformats.org/officeDocument/2006/relationships/audio" Target="../media/media27.mp3"/><Relationship Id="rId11" Type="http://schemas.microsoft.com/office/2007/relationships/media" Target="../media/media30.mp3"/><Relationship Id="rId5" Type="http://schemas.microsoft.com/office/2007/relationships/media" Target="../media/media27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29.mp3"/><Relationship Id="rId4" Type="http://schemas.openxmlformats.org/officeDocument/2006/relationships/audio" Target="../media/media26.mp3"/><Relationship Id="rId9" Type="http://schemas.microsoft.com/office/2007/relationships/media" Target="../media/media29.mp3"/><Relationship Id="rId14" Type="http://schemas.openxmlformats.org/officeDocument/2006/relationships/audio" Target="../media/media31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Exodus to Exile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3161211"/>
            <a:ext cx="7938361" cy="98268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4A: Exodus 21 and Following and the Covenant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Ex_Exile_L4A_Slide01_01">
            <a:hlinkClick r:id="" action="ppaction://media"/>
            <a:extLst>
              <a:ext uri="{FF2B5EF4-FFF2-40B4-BE49-F238E27FC236}">
                <a16:creationId xmlns:a16="http://schemas.microsoft.com/office/drawing/2014/main" id="{47250093-9970-EDAE-4C8B-0AC6596B5D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53703" y="-89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267" y="1461796"/>
            <a:ext cx="11268430" cy="529735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Review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II. Israel in the Wilderness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D.  At Sinai – Exodus 19 to Numbers 10:10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	1.  The Establishment of the Sinai Covenant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	e.  The Book of the Covenant Exodus 20:22-23:33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f.  Contra Borrowing from ANE [Ancient Near Eastern] Law Codes:  Differences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God, not the king, as Lawgiver.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Idolatry Condemned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Life is Respected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Punishments Show Restraint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Class Distinctions not prominent -- Equity</a:t>
            </a:r>
          </a:p>
        </p:txBody>
      </p:sp>
      <p:pic>
        <p:nvPicPr>
          <p:cNvPr id="4" name="Vannoy_Ex_Exile_L4A_Slide02_01">
            <a:hlinkClick r:id="" action="ppaction://media"/>
            <a:extLst>
              <a:ext uri="{FF2B5EF4-FFF2-40B4-BE49-F238E27FC236}">
                <a16:creationId xmlns:a16="http://schemas.microsoft.com/office/drawing/2014/main" id="{4462BF91-945A-18C3-774B-A6098B2172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97394" y="-304800"/>
            <a:ext cx="609600" cy="609600"/>
          </a:xfrm>
          <a:prstGeom prst="rect">
            <a:avLst/>
          </a:prstGeom>
        </p:spPr>
      </p:pic>
      <p:pic>
        <p:nvPicPr>
          <p:cNvPr id="5" name="Vannoy_Ex_Exile_L4A_Slide02_02">
            <a:hlinkClick r:id="" action="ppaction://media"/>
            <a:extLst>
              <a:ext uri="{FF2B5EF4-FFF2-40B4-BE49-F238E27FC236}">
                <a16:creationId xmlns:a16="http://schemas.microsoft.com/office/drawing/2014/main" id="{3D0785C2-B4F2-CFA4-A9AB-F902CD3ED2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45291" y="543383"/>
            <a:ext cx="609600" cy="609600"/>
          </a:xfrm>
          <a:prstGeom prst="rect">
            <a:avLst/>
          </a:prstGeom>
        </p:spPr>
      </p:pic>
      <p:pic>
        <p:nvPicPr>
          <p:cNvPr id="6" name="Vannoy_Ex_Exile_L4A_Slide02_03">
            <a:hlinkClick r:id="" action="ppaction://media"/>
            <a:extLst>
              <a:ext uri="{FF2B5EF4-FFF2-40B4-BE49-F238E27FC236}">
                <a16:creationId xmlns:a16="http://schemas.microsoft.com/office/drawing/2014/main" id="{F3AD1CCF-5C20-BED4-1C5C-8B8694AB4CE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67211" y="1548448"/>
            <a:ext cx="609600" cy="609600"/>
          </a:xfrm>
          <a:prstGeom prst="rect">
            <a:avLst/>
          </a:prstGeom>
        </p:spPr>
      </p:pic>
      <p:pic>
        <p:nvPicPr>
          <p:cNvPr id="8" name="Vannoy_Ex_Exile_L4A_Slide02_05">
            <a:hlinkClick r:id="" action="ppaction://media"/>
            <a:extLst>
              <a:ext uri="{FF2B5EF4-FFF2-40B4-BE49-F238E27FC236}">
                <a16:creationId xmlns:a16="http://schemas.microsoft.com/office/drawing/2014/main" id="{BF7478C3-91C4-B207-5428-4FF258738EC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02045" y="3429000"/>
            <a:ext cx="609600" cy="609600"/>
          </a:xfrm>
          <a:prstGeom prst="rect">
            <a:avLst/>
          </a:prstGeom>
        </p:spPr>
      </p:pic>
      <p:pic>
        <p:nvPicPr>
          <p:cNvPr id="9" name="Vannoy_Ex_Exile_L4A_Slide02_06">
            <a:hlinkClick r:id="" action="ppaction://media"/>
            <a:extLst>
              <a:ext uri="{FF2B5EF4-FFF2-40B4-BE49-F238E27FC236}">
                <a16:creationId xmlns:a16="http://schemas.microsoft.com/office/drawing/2014/main" id="{BEE7271B-F64B-5458-2275-1021BC610EF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554891" y="4861560"/>
            <a:ext cx="609600" cy="609600"/>
          </a:xfrm>
          <a:prstGeom prst="rect">
            <a:avLst/>
          </a:prstGeom>
        </p:spPr>
      </p:pic>
      <p:pic>
        <p:nvPicPr>
          <p:cNvPr id="10" name="Vannoy_Ex_Exile_L4A_Slide02_04">
            <a:hlinkClick r:id="" action="ppaction://media"/>
            <a:extLst>
              <a:ext uri="{FF2B5EF4-FFF2-40B4-BE49-F238E27FC236}">
                <a16:creationId xmlns:a16="http://schemas.microsoft.com/office/drawing/2014/main" id="{8C55A726-7D39-A7CA-97F0-D07D9DF1E45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19016" y="2534444"/>
            <a:ext cx="609600" cy="609600"/>
          </a:xfrm>
          <a:prstGeom prst="rect">
            <a:avLst/>
          </a:prstGeom>
        </p:spPr>
      </p:pic>
      <p:pic>
        <p:nvPicPr>
          <p:cNvPr id="11" name="Vannoy_Ex_Exile_L4A_Slide02_04B">
            <a:hlinkClick r:id="" action="ppaction://media"/>
            <a:extLst>
              <a:ext uri="{FF2B5EF4-FFF2-40B4-BE49-F238E27FC236}">
                <a16:creationId xmlns:a16="http://schemas.microsoft.com/office/drawing/2014/main" id="{F2A2FE7E-0C89-5DA4-1C91-C9801B4E63E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50091" y="58282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62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8794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68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7661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07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0415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93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61774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21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459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235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148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943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267" y="1461796"/>
            <a:ext cx="11268430" cy="5297350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5.  Immorality Condemned – Marriage Protected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6.  WORA [Widows, Orphans, &amp; Resident Aliens] Protected [Vid. Harbin’s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     videos]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7.  High Degree of Humanitarian Concern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8.  Indirect rather than Direct Relationship with ANE Law Codes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f.  The Covenant Formally Ratified:  Exodus 24:1-11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Key Elements of the Covenant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Sprinkling of the Blood </a:t>
            </a:r>
          </a:p>
        </p:txBody>
      </p:sp>
      <p:pic>
        <p:nvPicPr>
          <p:cNvPr id="4" name="Vannoy_Ex_Exile_L4A_Slide03_01">
            <a:hlinkClick r:id="" action="ppaction://media"/>
            <a:extLst>
              <a:ext uri="{FF2B5EF4-FFF2-40B4-BE49-F238E27FC236}">
                <a16:creationId xmlns:a16="http://schemas.microsoft.com/office/drawing/2014/main" id="{44E7A49B-37ED-0BA0-2C5D-FA263E285A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01897" y="147918"/>
            <a:ext cx="609600" cy="609600"/>
          </a:xfrm>
          <a:prstGeom prst="rect">
            <a:avLst/>
          </a:prstGeom>
        </p:spPr>
      </p:pic>
      <p:pic>
        <p:nvPicPr>
          <p:cNvPr id="5" name="Vannoy_Ex_Exile_L4A_Slide03_02">
            <a:hlinkClick r:id="" action="ppaction://media"/>
            <a:extLst>
              <a:ext uri="{FF2B5EF4-FFF2-40B4-BE49-F238E27FC236}">
                <a16:creationId xmlns:a16="http://schemas.microsoft.com/office/drawing/2014/main" id="{6E96F3DD-B63A-D277-FD13-0F32686343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12784182" y="1152983"/>
            <a:ext cx="1045029" cy="609600"/>
          </a:xfrm>
          <a:prstGeom prst="rect">
            <a:avLst/>
          </a:prstGeom>
        </p:spPr>
      </p:pic>
      <p:pic>
        <p:nvPicPr>
          <p:cNvPr id="6" name="Vannoy_Ex_Exile_L4A_Slide03_03">
            <a:hlinkClick r:id="" action="ppaction://media"/>
            <a:extLst>
              <a:ext uri="{FF2B5EF4-FFF2-40B4-BE49-F238E27FC236}">
                <a16:creationId xmlns:a16="http://schemas.microsoft.com/office/drawing/2014/main" id="{A610F5F9-599F-89E8-7A34-7F7BC9EAE2E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01896" y="2216831"/>
            <a:ext cx="609600" cy="609600"/>
          </a:xfrm>
          <a:prstGeom prst="rect">
            <a:avLst/>
          </a:prstGeom>
        </p:spPr>
      </p:pic>
      <p:pic>
        <p:nvPicPr>
          <p:cNvPr id="7" name="Vannoy_Ex_Exile_L4A_Slide03_04">
            <a:hlinkClick r:id="" action="ppaction://media"/>
            <a:extLst>
              <a:ext uri="{FF2B5EF4-FFF2-40B4-BE49-F238E27FC236}">
                <a16:creationId xmlns:a16="http://schemas.microsoft.com/office/drawing/2014/main" id="{4D96CC23-5F5D-F01B-4205-2B038DB893B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84182" y="3500871"/>
            <a:ext cx="609600" cy="609600"/>
          </a:xfrm>
          <a:prstGeom prst="rect">
            <a:avLst/>
          </a:prstGeom>
        </p:spPr>
      </p:pic>
      <p:pic>
        <p:nvPicPr>
          <p:cNvPr id="8" name="Vannoy_Ex_Exile_L4A_Slide03_05">
            <a:hlinkClick r:id="" action="ppaction://media"/>
            <a:extLst>
              <a:ext uri="{FF2B5EF4-FFF2-40B4-BE49-F238E27FC236}">
                <a16:creationId xmlns:a16="http://schemas.microsoft.com/office/drawing/2014/main" id="{E70AEA82-EE08-6E8B-7C72-F405A049031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92891" y="4480111"/>
            <a:ext cx="609600" cy="609600"/>
          </a:xfrm>
          <a:prstGeom prst="rect">
            <a:avLst/>
          </a:prstGeom>
        </p:spPr>
      </p:pic>
      <p:pic>
        <p:nvPicPr>
          <p:cNvPr id="9" name="Vannoy_Ex_Exile_L4A_Slide03_06">
            <a:hlinkClick r:id="" action="ppaction://media"/>
            <a:extLst>
              <a:ext uri="{FF2B5EF4-FFF2-40B4-BE49-F238E27FC236}">
                <a16:creationId xmlns:a16="http://schemas.microsoft.com/office/drawing/2014/main" id="{8CD4B9F4-7CFD-0F9E-2AB0-35558E257AB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97691" y="5400217"/>
            <a:ext cx="609600" cy="609600"/>
          </a:xfrm>
          <a:prstGeom prst="rect">
            <a:avLst/>
          </a:prstGeom>
        </p:spPr>
      </p:pic>
      <p:pic>
        <p:nvPicPr>
          <p:cNvPr id="10" name="Vannoy_Ex_Exile_L4A_Slide03_07">
            <a:hlinkClick r:id="" action="ppaction://media"/>
            <a:extLst>
              <a:ext uri="{FF2B5EF4-FFF2-40B4-BE49-F238E27FC236}">
                <a16:creationId xmlns:a16="http://schemas.microsoft.com/office/drawing/2014/main" id="{32AD53AD-21F4-9EC4-DB03-CE8B6FDE91F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71714" y="6261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5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47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724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04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9656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13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3004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01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5149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204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7627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285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8191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480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267" y="1461796"/>
            <a:ext cx="11268430" cy="529735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International Treaties Comparison – Mendenhall/Kline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a. The Hittite Treaties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b.  Hittite Suzerain/Vassal Treaties and the Covenant Treaty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c.  Form of Hittite Treaties:  6 Elements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1.  Preamble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2.  Historical Prologue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3.  Basic Stipulations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4.  Detailed Stipulations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5.  Gods as Witnesses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6.  Blessings and Curses</a:t>
            </a:r>
          </a:p>
        </p:txBody>
      </p:sp>
      <p:pic>
        <p:nvPicPr>
          <p:cNvPr id="4" name="Vannoy_Ex_Exile_L4A_Slide04_01">
            <a:hlinkClick r:id="" action="ppaction://media"/>
            <a:extLst>
              <a:ext uri="{FF2B5EF4-FFF2-40B4-BE49-F238E27FC236}">
                <a16:creationId xmlns:a16="http://schemas.microsoft.com/office/drawing/2014/main" id="{AE1864A2-18D3-2D6A-F8FC-645F69B9CA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97394" y="-156882"/>
            <a:ext cx="609600" cy="609600"/>
          </a:xfrm>
          <a:prstGeom prst="rect">
            <a:avLst/>
          </a:prstGeom>
        </p:spPr>
      </p:pic>
      <p:pic>
        <p:nvPicPr>
          <p:cNvPr id="5" name="Vannoy_Ex_Exile_L4A_Slide04_02">
            <a:hlinkClick r:id="" action="ppaction://media"/>
            <a:extLst>
              <a:ext uri="{FF2B5EF4-FFF2-40B4-BE49-F238E27FC236}">
                <a16:creationId xmlns:a16="http://schemas.microsoft.com/office/drawing/2014/main" id="{9128C95A-DC22-2D1A-9B4F-431BCC241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97394" y="848183"/>
            <a:ext cx="609600" cy="609600"/>
          </a:xfrm>
          <a:prstGeom prst="rect">
            <a:avLst/>
          </a:prstGeom>
        </p:spPr>
      </p:pic>
      <p:pic>
        <p:nvPicPr>
          <p:cNvPr id="6" name="Vannoy_Ex_Exile_L4A_Slide04_03">
            <a:hlinkClick r:id="" action="ppaction://media"/>
            <a:extLst>
              <a:ext uri="{FF2B5EF4-FFF2-40B4-BE49-F238E27FC236}">
                <a16:creationId xmlns:a16="http://schemas.microsoft.com/office/drawing/2014/main" id="{33824F72-1255-5F05-C77A-57226BCC76C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202194" y="1898968"/>
            <a:ext cx="609600" cy="609600"/>
          </a:xfrm>
          <a:prstGeom prst="rect">
            <a:avLst/>
          </a:prstGeom>
        </p:spPr>
      </p:pic>
      <p:pic>
        <p:nvPicPr>
          <p:cNvPr id="7" name="Vannoy_Ex_Exile_L4A_Slide04_04">
            <a:hlinkClick r:id="" action="ppaction://media"/>
            <a:extLst>
              <a:ext uri="{FF2B5EF4-FFF2-40B4-BE49-F238E27FC236}">
                <a16:creationId xmlns:a16="http://schemas.microsoft.com/office/drawing/2014/main" id="{2DE84BA8-54F1-8B68-0DB7-31F319EF7C2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341531" y="2949753"/>
            <a:ext cx="609600" cy="609600"/>
          </a:xfrm>
          <a:prstGeom prst="rect">
            <a:avLst/>
          </a:prstGeom>
        </p:spPr>
      </p:pic>
      <p:pic>
        <p:nvPicPr>
          <p:cNvPr id="8" name="Vannoy_Ex_Exile_L4A_Slide04_05">
            <a:hlinkClick r:id="" action="ppaction://media"/>
            <a:extLst>
              <a:ext uri="{FF2B5EF4-FFF2-40B4-BE49-F238E27FC236}">
                <a16:creationId xmlns:a16="http://schemas.microsoft.com/office/drawing/2014/main" id="{D07C96B7-B304-2561-D3EA-F9328E63ADE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341531" y="3805671"/>
            <a:ext cx="609600" cy="609600"/>
          </a:xfrm>
          <a:prstGeom prst="rect">
            <a:avLst/>
          </a:prstGeom>
        </p:spPr>
      </p:pic>
      <p:pic>
        <p:nvPicPr>
          <p:cNvPr id="9" name="Vannoy_Ex_Exile_L4A_Slide04_06">
            <a:hlinkClick r:id="" action="ppaction://media"/>
            <a:extLst>
              <a:ext uri="{FF2B5EF4-FFF2-40B4-BE49-F238E27FC236}">
                <a16:creationId xmlns:a16="http://schemas.microsoft.com/office/drawing/2014/main" id="{C7898AD6-9C72-E57E-C744-BE5A834B108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45440" y="4598176"/>
            <a:ext cx="609600" cy="609600"/>
          </a:xfrm>
          <a:prstGeom prst="rect">
            <a:avLst/>
          </a:prstGeom>
        </p:spPr>
      </p:pic>
      <p:pic>
        <p:nvPicPr>
          <p:cNvPr id="10" name="Vannoy_Ex_Exile_L4A_Slide04_07">
            <a:hlinkClick r:id="" action="ppaction://media"/>
            <a:extLst>
              <a:ext uri="{FF2B5EF4-FFF2-40B4-BE49-F238E27FC236}">
                <a16:creationId xmlns:a16="http://schemas.microsoft.com/office/drawing/2014/main" id="{E2F9A0F5-736D-ECEB-3AEF-1684F362884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67211" y="5434500"/>
            <a:ext cx="609600" cy="609600"/>
          </a:xfrm>
          <a:prstGeom prst="rect">
            <a:avLst/>
          </a:prstGeom>
        </p:spPr>
      </p:pic>
      <p:pic>
        <p:nvPicPr>
          <p:cNvPr id="11" name="Vannoy_Ex_Exile_L4A_Slide04_08">
            <a:hlinkClick r:id="" action="ppaction://media"/>
            <a:extLst>
              <a:ext uri="{FF2B5EF4-FFF2-40B4-BE49-F238E27FC236}">
                <a16:creationId xmlns:a16="http://schemas.microsoft.com/office/drawing/2014/main" id="{797C7C5F-4AD9-7FEB-0251-7517EE787F4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45440" y="6149546"/>
            <a:ext cx="609600" cy="609600"/>
          </a:xfrm>
          <a:prstGeom prst="rect">
            <a:avLst/>
          </a:prstGeom>
        </p:spPr>
      </p:pic>
      <p:pic>
        <p:nvPicPr>
          <p:cNvPr id="12" name="Vannoy_Ex_Exile_L4A_Slide04_09">
            <a:hlinkClick r:id="" action="ppaction://media"/>
            <a:extLst>
              <a:ext uri="{FF2B5EF4-FFF2-40B4-BE49-F238E27FC236}">
                <a16:creationId xmlns:a16="http://schemas.microsoft.com/office/drawing/2014/main" id="{5D75B7BD-1371-88FB-CF90-B0A90F2044BD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31931" y="70279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0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8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1012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98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286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19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96783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49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43698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418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87591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73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96923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74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46368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21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70512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80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267" y="1461796"/>
            <a:ext cx="11268430" cy="529735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The Hittite Treaties of the Second Millennium Differ in Form from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Later Treaties [Assyrian]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 The Treaties and the Biblical Covenant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Covenant Renewal in Deuteronomy, Joshua 24 and 1 Samuel 11-12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Witnesses Differentiation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Kline’s </a:t>
            </a:r>
            <a:r>
              <a:rPr lang="en-US" sz="2400" i="1" dirty="0">
                <a:latin typeface="Roboto" panose="02000000000000000000" pitchFamily="2" charset="0"/>
                <a:ea typeface="Roboto" panose="02000000000000000000" pitchFamily="2" charset="0"/>
              </a:rPr>
              <a:t>Treaty of the Great King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i="1" dirty="0">
                <a:latin typeface="Roboto" panose="02000000000000000000" pitchFamily="2" charset="0"/>
                <a:ea typeface="Roboto" panose="02000000000000000000" pitchFamily="2" charset="0"/>
              </a:rPr>
              <a:t>         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Kline and Deuteronomy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i="1" dirty="0">
                <a:latin typeface="Roboto" panose="02000000000000000000" pitchFamily="2" charset="0"/>
                <a:ea typeface="Roboto" panose="02000000000000000000" pitchFamily="2" charset="0"/>
              </a:rPr>
              <a:t>         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Treaties</a:t>
            </a:r>
            <a:r>
              <a:rPr lang="en-US" sz="2400" i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the Date of Deuteronomy</a:t>
            </a:r>
          </a:p>
        </p:txBody>
      </p:sp>
      <p:pic>
        <p:nvPicPr>
          <p:cNvPr id="4" name="Vannoy_Ex_Exile_L4A_Slide05_01">
            <a:hlinkClick r:id="" action="ppaction://media"/>
            <a:extLst>
              <a:ext uri="{FF2B5EF4-FFF2-40B4-BE49-F238E27FC236}">
                <a16:creationId xmlns:a16="http://schemas.microsoft.com/office/drawing/2014/main" id="{922B5C8D-CD61-B0BC-C16E-8ABEA1AB32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75771" y="-156882"/>
            <a:ext cx="609600" cy="609600"/>
          </a:xfrm>
          <a:prstGeom prst="rect">
            <a:avLst/>
          </a:prstGeom>
        </p:spPr>
      </p:pic>
      <p:pic>
        <p:nvPicPr>
          <p:cNvPr id="5" name="Vannoy_Ex_Exile_L4A_Slide05_02">
            <a:hlinkClick r:id="" action="ppaction://media"/>
            <a:extLst>
              <a:ext uri="{FF2B5EF4-FFF2-40B4-BE49-F238E27FC236}">
                <a16:creationId xmlns:a16="http://schemas.microsoft.com/office/drawing/2014/main" id="{30A1CD03-C105-354C-4AE1-C5F24D6477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58651" y="852196"/>
            <a:ext cx="609600" cy="609600"/>
          </a:xfrm>
          <a:prstGeom prst="rect">
            <a:avLst/>
          </a:prstGeom>
        </p:spPr>
      </p:pic>
      <p:pic>
        <p:nvPicPr>
          <p:cNvPr id="6" name="Vannoy_Ex_Exile_L4A_Slide05_03">
            <a:hlinkClick r:id="" action="ppaction://media"/>
            <a:extLst>
              <a:ext uri="{FF2B5EF4-FFF2-40B4-BE49-F238E27FC236}">
                <a16:creationId xmlns:a16="http://schemas.microsoft.com/office/drawing/2014/main" id="{2951B21E-0B6C-56B3-D6BB-C09AF02599B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06548" y="1861274"/>
            <a:ext cx="609600" cy="609600"/>
          </a:xfrm>
          <a:prstGeom prst="rect">
            <a:avLst/>
          </a:prstGeom>
        </p:spPr>
      </p:pic>
      <p:pic>
        <p:nvPicPr>
          <p:cNvPr id="7" name="Vannoy_Ex_Exile_L4A_Slide05_04">
            <a:hlinkClick r:id="" action="ppaction://media"/>
            <a:extLst>
              <a:ext uri="{FF2B5EF4-FFF2-40B4-BE49-F238E27FC236}">
                <a16:creationId xmlns:a16="http://schemas.microsoft.com/office/drawing/2014/main" id="{396A6100-C895-57E9-7738-D08D3F854DE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10605" y="2799806"/>
            <a:ext cx="609600" cy="609600"/>
          </a:xfrm>
          <a:prstGeom prst="rect">
            <a:avLst/>
          </a:prstGeom>
        </p:spPr>
      </p:pic>
      <p:pic>
        <p:nvPicPr>
          <p:cNvPr id="8" name="Vannoy_Ex_Exile_L4A_Slide05_05">
            <a:hlinkClick r:id="" action="ppaction://media"/>
            <a:extLst>
              <a:ext uri="{FF2B5EF4-FFF2-40B4-BE49-F238E27FC236}">
                <a16:creationId xmlns:a16="http://schemas.microsoft.com/office/drawing/2014/main" id="{F25B1933-6F4D-C4C9-CD0E-19CEEF4D3DB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06548" y="3808884"/>
            <a:ext cx="609600" cy="609600"/>
          </a:xfrm>
          <a:prstGeom prst="rect">
            <a:avLst/>
          </a:prstGeom>
        </p:spPr>
      </p:pic>
      <p:pic>
        <p:nvPicPr>
          <p:cNvPr id="9" name="Vannoy_Ex_Exile_L4A_Slide05_06">
            <a:hlinkClick r:id="" action="ppaction://media"/>
            <a:extLst>
              <a:ext uri="{FF2B5EF4-FFF2-40B4-BE49-F238E27FC236}">
                <a16:creationId xmlns:a16="http://schemas.microsoft.com/office/drawing/2014/main" id="{369B0A06-B7C2-15D0-D600-6E45CF5044A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80571" y="4740885"/>
            <a:ext cx="609600" cy="609600"/>
          </a:xfrm>
          <a:prstGeom prst="rect">
            <a:avLst/>
          </a:prstGeom>
        </p:spPr>
      </p:pic>
      <p:pic>
        <p:nvPicPr>
          <p:cNvPr id="10" name="Vannoy_Ex_Exile_L4A_Slide05_07">
            <a:hlinkClick r:id="" action="ppaction://media"/>
            <a:extLst>
              <a:ext uri="{FF2B5EF4-FFF2-40B4-BE49-F238E27FC236}">
                <a16:creationId xmlns:a16="http://schemas.microsoft.com/office/drawing/2014/main" id="{8C858972-C75B-D1FE-530B-1699AB8B686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06548" y="56728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2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2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5318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03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77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25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32231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62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482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66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99172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305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31673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708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554" y="2178488"/>
            <a:ext cx="10680955" cy="4012247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Ex_Exile_L4A_Slide06_01">
            <a:hlinkClick r:id="" action="ppaction://media"/>
            <a:extLst>
              <a:ext uri="{FF2B5EF4-FFF2-40B4-BE49-F238E27FC236}">
                <a16:creationId xmlns:a16="http://schemas.microsoft.com/office/drawing/2014/main" id="{2829462A-175B-E7DC-F90A-72AB087D69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48754" y="-1568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5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4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20264</TotalTime>
  <Words>364</Words>
  <Application>Microsoft Office PowerPoint</Application>
  <PresentationFormat>Widescreen</PresentationFormat>
  <Paragraphs>41</Paragraphs>
  <Slides>6</Slides>
  <Notes>0</Notes>
  <HiddenSlides>0</HiddenSlides>
  <MMClips>32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Exodus to Exile</vt:lpstr>
      <vt:lpstr>Exodus to Exile</vt:lpstr>
      <vt:lpstr>Exodus to Exile</vt:lpstr>
      <vt:lpstr>Exodus to Exile</vt:lpstr>
      <vt:lpstr>Exodus to Exile</vt:lpstr>
      <vt:lpstr>Exodus to Exile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307</cp:revision>
  <dcterms:created xsi:type="dcterms:W3CDTF">2023-02-18T16:12:42Z</dcterms:created>
  <dcterms:modified xsi:type="dcterms:W3CDTF">2023-03-27T05:05:59Z</dcterms:modified>
</cp:coreProperties>
</file>