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130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slideLayout" Target="../slideLayouts/slideLayout2.xml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microsoft.com/office/2007/relationships/media" Target="../media/media20.mp3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audio" Target="../media/media19.mp3"/><Relationship Id="rId2" Type="http://schemas.openxmlformats.org/officeDocument/2006/relationships/audio" Target="../media/media14.mp3"/><Relationship Id="rId16" Type="http://schemas.openxmlformats.org/officeDocument/2006/relationships/image" Target="../media/image7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microsoft.com/office/2007/relationships/media" Target="../media/media19.mp3"/><Relationship Id="rId5" Type="http://schemas.microsoft.com/office/2007/relationships/media" Target="../media/media16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8.mp3"/><Relationship Id="rId4" Type="http://schemas.openxmlformats.org/officeDocument/2006/relationships/audio" Target="../media/media15.mp3"/><Relationship Id="rId9" Type="http://schemas.microsoft.com/office/2007/relationships/media" Target="../media/media18.mp3"/><Relationship Id="rId14" Type="http://schemas.openxmlformats.org/officeDocument/2006/relationships/audio" Target="../media/media20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microsoft.com/office/2007/relationships/media" Target="../media/media27.mp3"/><Relationship Id="rId3" Type="http://schemas.microsoft.com/office/2007/relationships/media" Target="../media/media22.mp3"/><Relationship Id="rId7" Type="http://schemas.microsoft.com/office/2007/relationships/media" Target="../media/media24.mp3"/><Relationship Id="rId12" Type="http://schemas.openxmlformats.org/officeDocument/2006/relationships/audio" Target="../media/media26.mp3"/><Relationship Id="rId2" Type="http://schemas.openxmlformats.org/officeDocument/2006/relationships/audio" Target="../media/media21.mp3"/><Relationship Id="rId16" Type="http://schemas.openxmlformats.org/officeDocument/2006/relationships/image" Target="../media/image7.png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microsoft.com/office/2007/relationships/media" Target="../media/media26.mp3"/><Relationship Id="rId5" Type="http://schemas.microsoft.com/office/2007/relationships/media" Target="../media/media2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5.mp3"/><Relationship Id="rId4" Type="http://schemas.openxmlformats.org/officeDocument/2006/relationships/audio" Target="../media/media22.mp3"/><Relationship Id="rId9" Type="http://schemas.microsoft.com/office/2007/relationships/media" Target="../media/media25.mp3"/><Relationship Id="rId14" Type="http://schemas.openxmlformats.org/officeDocument/2006/relationships/audio" Target="../media/media27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Lecture 1B  Prophetism in Ancient 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Israel – Some General Remarks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FBP_Lecture1B_Session02_Slide01_Clip01A">
            <a:hlinkClick r:id="" action="ppaction://media"/>
            <a:extLst>
              <a:ext uri="{FF2B5EF4-FFF2-40B4-BE49-F238E27FC236}">
                <a16:creationId xmlns:a16="http://schemas.microsoft.com/office/drawing/2014/main" id="{02387734-3309-4569-A381-10752573E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5151" y="2706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r>
              <a:rPr lang="en-US" sz="2800" dirty="0"/>
              <a:t>1. Prophetism In Ancient Israel – Some General Remarks</a:t>
            </a:r>
          </a:p>
          <a:p>
            <a:r>
              <a:rPr lang="en-US" sz="2800" dirty="0"/>
              <a:t>A. Prophetism in Israel is a Unique Phenomenon</a:t>
            </a:r>
          </a:p>
          <a:p>
            <a:pPr lvl="1"/>
            <a:r>
              <a:rPr lang="en-US" sz="2600" dirty="0"/>
              <a:t>1. Various Country’s Unique Aptitudes</a:t>
            </a:r>
          </a:p>
          <a:p>
            <a:pPr lvl="1"/>
            <a:r>
              <a:rPr lang="en-US" sz="2600" dirty="0"/>
              <a:t>2. Israel’s Genius at Producing Prophets</a:t>
            </a:r>
          </a:p>
          <a:p>
            <a:pPr lvl="1"/>
            <a:r>
              <a:rPr lang="en-US" sz="2600" dirty="0"/>
              <a:t>3. Divine Revelation</a:t>
            </a:r>
          </a:p>
          <a:p>
            <a:pPr lvl="1"/>
            <a:r>
              <a:rPr lang="en-US" sz="2600" dirty="0"/>
              <a:t>4. Prophets endowed by God</a:t>
            </a:r>
          </a:p>
          <a:p>
            <a:pPr lvl="1"/>
            <a:endParaRPr lang="en-US" sz="2600" dirty="0"/>
          </a:p>
        </p:txBody>
      </p:sp>
      <p:pic>
        <p:nvPicPr>
          <p:cNvPr id="11" name="Vannoy_FBP_Lecture1B_Session02_Slide02_Clip01">
            <a:hlinkClick r:id="" action="ppaction://media"/>
            <a:extLst>
              <a:ext uri="{FF2B5EF4-FFF2-40B4-BE49-F238E27FC236}">
                <a16:creationId xmlns:a16="http://schemas.microsoft.com/office/drawing/2014/main" id="{EA8840F7-4900-A6CC-1F7B-C83BDA008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19134" y="1240516"/>
            <a:ext cx="609600" cy="609600"/>
          </a:xfrm>
          <a:prstGeom prst="rect">
            <a:avLst/>
          </a:prstGeom>
        </p:spPr>
      </p:pic>
      <p:pic>
        <p:nvPicPr>
          <p:cNvPr id="12" name="Vannoy_FBP_Lecture1B_Session02_Slide02_Clip02">
            <a:hlinkClick r:id="" action="ppaction://media"/>
            <a:extLst>
              <a:ext uri="{FF2B5EF4-FFF2-40B4-BE49-F238E27FC236}">
                <a16:creationId xmlns:a16="http://schemas.microsoft.com/office/drawing/2014/main" id="{2FAC3547-BA23-BDEC-AC7B-1FD7E538D3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19134" y="2485373"/>
            <a:ext cx="609600" cy="609600"/>
          </a:xfrm>
          <a:prstGeom prst="rect">
            <a:avLst/>
          </a:prstGeom>
        </p:spPr>
      </p:pic>
      <p:pic>
        <p:nvPicPr>
          <p:cNvPr id="13" name="Vannoy_FBP_Lecture1B_Session02_Slide02_Clip03">
            <a:hlinkClick r:id="" action="ppaction://media"/>
            <a:extLst>
              <a:ext uri="{FF2B5EF4-FFF2-40B4-BE49-F238E27FC236}">
                <a16:creationId xmlns:a16="http://schemas.microsoft.com/office/drawing/2014/main" id="{51D8BE1A-E3BD-68E8-93B3-3B2215453B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44395" y="3512958"/>
            <a:ext cx="609600" cy="609600"/>
          </a:xfrm>
          <a:prstGeom prst="rect">
            <a:avLst/>
          </a:prstGeom>
        </p:spPr>
      </p:pic>
      <p:pic>
        <p:nvPicPr>
          <p:cNvPr id="14" name="Vannoy_FBP_Lecture1B_Session02_Slide02_Clip04">
            <a:hlinkClick r:id="" action="ppaction://media"/>
            <a:extLst>
              <a:ext uri="{FF2B5EF4-FFF2-40B4-BE49-F238E27FC236}">
                <a16:creationId xmlns:a16="http://schemas.microsoft.com/office/drawing/2014/main" id="{66BA9E16-76FF-F44F-E06D-B6742D7364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19134" y="4235743"/>
            <a:ext cx="609600" cy="609600"/>
          </a:xfrm>
          <a:prstGeom prst="rect">
            <a:avLst/>
          </a:prstGeom>
        </p:spPr>
      </p:pic>
      <p:pic>
        <p:nvPicPr>
          <p:cNvPr id="15" name="Vannoy_FBP_Lecture1B_Session02_Slide02_Clip05">
            <a:hlinkClick r:id="" action="ppaction://media"/>
            <a:extLst>
              <a:ext uri="{FF2B5EF4-FFF2-40B4-BE49-F238E27FC236}">
                <a16:creationId xmlns:a16="http://schemas.microsoft.com/office/drawing/2014/main" id="{E2587AB8-5114-CD73-2132-3D0AF5C01BD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23934" y="5376513"/>
            <a:ext cx="609600" cy="609600"/>
          </a:xfrm>
          <a:prstGeom prst="rect">
            <a:avLst/>
          </a:prstGeom>
        </p:spPr>
      </p:pic>
      <p:pic>
        <p:nvPicPr>
          <p:cNvPr id="16" name="Vannoy_FBP_Lecture1B_Session02_Slide02_Clip06">
            <a:hlinkClick r:id="" action="ppaction://media"/>
            <a:extLst>
              <a:ext uri="{FF2B5EF4-FFF2-40B4-BE49-F238E27FC236}">
                <a16:creationId xmlns:a16="http://schemas.microsoft.com/office/drawing/2014/main" id="{569388FA-50E1-D04F-6EAF-49645C0CB7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1913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7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81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1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98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6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767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3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799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9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r>
              <a:rPr lang="en-US" sz="2800" dirty="0"/>
              <a:t>B. Prophets were Servants of God invested with the Prophetic Function -- </a:t>
            </a:r>
            <a:r>
              <a:rPr lang="en-US" sz="2400" dirty="0"/>
              <a:t>Prophets were Servants of God</a:t>
            </a:r>
          </a:p>
          <a:p>
            <a:pPr lvl="1"/>
            <a:r>
              <a:rPr lang="en-US" sz="2400" dirty="0"/>
              <a:t>1. Some of the Prophets Received a Special Call to the Prophetic Task</a:t>
            </a:r>
          </a:p>
          <a:p>
            <a:pPr lvl="2"/>
            <a:r>
              <a:rPr lang="en-US" sz="2200" dirty="0"/>
              <a:t>a.  Isaiah’s Call (Isa. 6)</a:t>
            </a:r>
          </a:p>
          <a:p>
            <a:pPr lvl="2"/>
            <a:r>
              <a:rPr lang="en-US" sz="2200" dirty="0"/>
              <a:t>b.  Jeremiah’s Call (Jer. 1)</a:t>
            </a:r>
          </a:p>
          <a:p>
            <a:pPr lvl="2"/>
            <a:r>
              <a:rPr lang="en-US" sz="2200" dirty="0"/>
              <a:t>c.  Ezekiel’s Call (Ezek. 1-3)</a:t>
            </a:r>
          </a:p>
          <a:p>
            <a:pPr lvl="2"/>
            <a:r>
              <a:rPr lang="en-US" sz="2200" dirty="0"/>
              <a:t>d.  Amos’ Call (Amos 7)</a:t>
            </a:r>
          </a:p>
          <a:p>
            <a:pPr lvl="2"/>
            <a:endParaRPr lang="en-US" sz="2200" dirty="0"/>
          </a:p>
        </p:txBody>
      </p:sp>
      <p:pic>
        <p:nvPicPr>
          <p:cNvPr id="4" name="Vannoy_FBP_Lecture1B_Session02_Slide03_Clip01">
            <a:hlinkClick r:id="" action="ppaction://media"/>
            <a:extLst>
              <a:ext uri="{FF2B5EF4-FFF2-40B4-BE49-F238E27FC236}">
                <a16:creationId xmlns:a16="http://schemas.microsoft.com/office/drawing/2014/main" id="{82D92F09-DFFA-061B-B35B-45E2C1010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18718" y="305843"/>
            <a:ext cx="609600" cy="609600"/>
          </a:xfrm>
          <a:prstGeom prst="rect">
            <a:avLst/>
          </a:prstGeom>
        </p:spPr>
      </p:pic>
      <p:pic>
        <p:nvPicPr>
          <p:cNvPr id="5" name="Vannoy_FBP_Lecture1B_Session02_Slide03_Clip02">
            <a:hlinkClick r:id="" action="ppaction://media"/>
            <a:extLst>
              <a:ext uri="{FF2B5EF4-FFF2-40B4-BE49-F238E27FC236}">
                <a16:creationId xmlns:a16="http://schemas.microsoft.com/office/drawing/2014/main" id="{A387BA9C-8DD1-ECE1-FCA8-8B852E474A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6342" y="1548448"/>
            <a:ext cx="609600" cy="609600"/>
          </a:xfrm>
          <a:prstGeom prst="rect">
            <a:avLst/>
          </a:prstGeom>
        </p:spPr>
      </p:pic>
      <p:pic>
        <p:nvPicPr>
          <p:cNvPr id="6" name="Vannoy_FBP_Lecture1B_Session02_Slide03_Clip03">
            <a:hlinkClick r:id="" action="ppaction://media"/>
            <a:extLst>
              <a:ext uri="{FF2B5EF4-FFF2-40B4-BE49-F238E27FC236}">
                <a16:creationId xmlns:a16="http://schemas.microsoft.com/office/drawing/2014/main" id="{775E63D3-6983-B609-2B04-FB722FC65E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71142" y="2486253"/>
            <a:ext cx="609600" cy="609600"/>
          </a:xfrm>
          <a:prstGeom prst="rect">
            <a:avLst/>
          </a:prstGeom>
        </p:spPr>
      </p:pic>
      <p:pic>
        <p:nvPicPr>
          <p:cNvPr id="7" name="Vannoy_FBP_Lecture1B_Session02_Slide03_Clip04">
            <a:hlinkClick r:id="" action="ppaction://media"/>
            <a:extLst>
              <a:ext uri="{FF2B5EF4-FFF2-40B4-BE49-F238E27FC236}">
                <a16:creationId xmlns:a16="http://schemas.microsoft.com/office/drawing/2014/main" id="{3C85C1F1-1AF9-4831-EB1D-229A173C7DD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82181" y="3696386"/>
            <a:ext cx="609600" cy="609600"/>
          </a:xfrm>
          <a:prstGeom prst="rect">
            <a:avLst/>
          </a:prstGeom>
        </p:spPr>
      </p:pic>
      <p:pic>
        <p:nvPicPr>
          <p:cNvPr id="8" name="Vannoy_FBP_Lecture1B_Session02_Slide03_Clip05">
            <a:hlinkClick r:id="" action="ppaction://media"/>
            <a:extLst>
              <a:ext uri="{FF2B5EF4-FFF2-40B4-BE49-F238E27FC236}">
                <a16:creationId xmlns:a16="http://schemas.microsoft.com/office/drawing/2014/main" id="{63E76976-3347-BF45-DF4B-C93D6BB2DB2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8154" y="4699952"/>
            <a:ext cx="609600" cy="609600"/>
          </a:xfrm>
          <a:prstGeom prst="rect">
            <a:avLst/>
          </a:prstGeom>
        </p:spPr>
      </p:pic>
      <p:pic>
        <p:nvPicPr>
          <p:cNvPr id="9" name="Vannoy_FBP_Lecture1B_Session02_Slide03_Clip06">
            <a:hlinkClick r:id="" action="ppaction://media"/>
            <a:extLst>
              <a:ext uri="{FF2B5EF4-FFF2-40B4-BE49-F238E27FC236}">
                <a16:creationId xmlns:a16="http://schemas.microsoft.com/office/drawing/2014/main" id="{5DC919B8-D376-63EB-8B29-169633707AE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10784" y="5722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2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56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86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174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844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31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1364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8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956355"/>
          </a:xfrm>
        </p:spPr>
        <p:txBody>
          <a:bodyPr>
            <a:noAutofit/>
          </a:bodyPr>
          <a:lstStyle/>
          <a:p>
            <a:r>
              <a:rPr lang="en-US" sz="2600" dirty="0"/>
              <a:t>	2. For some prophets, no special calling is recorded</a:t>
            </a:r>
          </a:p>
          <a:p>
            <a:pPr lvl="1"/>
            <a:r>
              <a:rPr lang="en-US" sz="2600" dirty="0"/>
              <a:t>a.  Balaam – no official call narrative</a:t>
            </a:r>
          </a:p>
          <a:p>
            <a:pPr lvl="1"/>
            <a:r>
              <a:rPr lang="en-US" sz="2600" dirty="0"/>
              <a:t>b.   David – performed other functions as well</a:t>
            </a:r>
          </a:p>
          <a:p>
            <a:pPr lvl="1"/>
            <a:r>
              <a:rPr lang="en-US" sz="2600" dirty="0"/>
              <a:t>c.   Prophets were aware that they had been endowed by God</a:t>
            </a:r>
            <a:br>
              <a:rPr lang="en-US" sz="2600" dirty="0"/>
            </a:br>
            <a:r>
              <a:rPr lang="en-US" sz="2600" dirty="0"/>
              <a:t>            with the prophetic function</a:t>
            </a:r>
          </a:p>
          <a:p>
            <a:r>
              <a:rPr lang="en-US" sz="2600" dirty="0"/>
              <a:t>3.  The Endowment of Prophetic Function was a Power no Prophet</a:t>
            </a:r>
            <a:br>
              <a:rPr lang="en-US" sz="2600" dirty="0"/>
            </a:br>
            <a:r>
              <a:rPr lang="en-US" sz="2600" dirty="0"/>
              <a:t>          Could Resist</a:t>
            </a:r>
          </a:p>
          <a:p>
            <a:pPr lvl="1"/>
            <a:r>
              <a:rPr lang="en-US" sz="2600" dirty="0"/>
              <a:t>a.  Amos</a:t>
            </a:r>
          </a:p>
          <a:p>
            <a:pPr lvl="1"/>
            <a:r>
              <a:rPr lang="en-US" sz="2600" dirty="0"/>
              <a:t>b.  Jeremiah</a:t>
            </a:r>
          </a:p>
        </p:txBody>
      </p:sp>
      <p:pic>
        <p:nvPicPr>
          <p:cNvPr id="4" name="Vannoy_FBP_Lecture1B_Session02_Slide04_Clip01">
            <a:hlinkClick r:id="" action="ppaction://media"/>
            <a:extLst>
              <a:ext uri="{FF2B5EF4-FFF2-40B4-BE49-F238E27FC236}">
                <a16:creationId xmlns:a16="http://schemas.microsoft.com/office/drawing/2014/main" id="{1495E01A-8690-1350-3CDF-17474C438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0723" y="147918"/>
            <a:ext cx="609600" cy="609600"/>
          </a:xfrm>
          <a:prstGeom prst="rect">
            <a:avLst/>
          </a:prstGeom>
        </p:spPr>
      </p:pic>
      <p:pic>
        <p:nvPicPr>
          <p:cNvPr id="5" name="Vannoy_FBP_Lecture1B_Session02_Slide04_Clip02">
            <a:hlinkClick r:id="" action="ppaction://media"/>
            <a:extLst>
              <a:ext uri="{FF2B5EF4-FFF2-40B4-BE49-F238E27FC236}">
                <a16:creationId xmlns:a16="http://schemas.microsoft.com/office/drawing/2014/main" id="{51A3B9F0-1E2A-EAB8-247A-6DCA70E46B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0723" y="1548448"/>
            <a:ext cx="609600" cy="609600"/>
          </a:xfrm>
          <a:prstGeom prst="rect">
            <a:avLst/>
          </a:prstGeom>
        </p:spPr>
      </p:pic>
      <p:pic>
        <p:nvPicPr>
          <p:cNvPr id="6" name="Vannoy_FBP_Lecture1B_Session02_Slide04_Clip03">
            <a:hlinkClick r:id="" action="ppaction://media"/>
            <a:extLst>
              <a:ext uri="{FF2B5EF4-FFF2-40B4-BE49-F238E27FC236}">
                <a16:creationId xmlns:a16="http://schemas.microsoft.com/office/drawing/2014/main" id="{CE30BF5F-A629-E09A-267D-5DFF68BF5F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42937" y="2644178"/>
            <a:ext cx="609600" cy="609600"/>
          </a:xfrm>
          <a:prstGeom prst="rect">
            <a:avLst/>
          </a:prstGeom>
        </p:spPr>
      </p:pic>
      <p:pic>
        <p:nvPicPr>
          <p:cNvPr id="8" name="Vannoy_FBP_Lecture1B_Session02_Slide04_Clip04">
            <a:hlinkClick r:id="" action="ppaction://media"/>
            <a:extLst>
              <a:ext uri="{FF2B5EF4-FFF2-40B4-BE49-F238E27FC236}">
                <a16:creationId xmlns:a16="http://schemas.microsoft.com/office/drawing/2014/main" id="{2F4843C7-2215-AED9-52B4-789C0CB803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47737" y="3444503"/>
            <a:ext cx="609600" cy="609600"/>
          </a:xfrm>
          <a:prstGeom prst="rect">
            <a:avLst/>
          </a:prstGeom>
        </p:spPr>
      </p:pic>
      <p:pic>
        <p:nvPicPr>
          <p:cNvPr id="9" name="Vannoy_FBP_Lecture1B_Session02_Slide04_Clip05">
            <a:hlinkClick r:id="" action="ppaction://media"/>
            <a:extLst>
              <a:ext uri="{FF2B5EF4-FFF2-40B4-BE49-F238E27FC236}">
                <a16:creationId xmlns:a16="http://schemas.microsoft.com/office/drawing/2014/main" id="{089A363A-156A-50E1-C079-339CB95693C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1600" y="4316853"/>
            <a:ext cx="609600" cy="609600"/>
          </a:xfrm>
          <a:prstGeom prst="rect">
            <a:avLst/>
          </a:prstGeom>
        </p:spPr>
      </p:pic>
      <p:pic>
        <p:nvPicPr>
          <p:cNvPr id="10" name="Vannoy_FBP_Lecture1B_Session02_Slide04_Clip06">
            <a:hlinkClick r:id="" action="ppaction://media"/>
            <a:extLst>
              <a:ext uri="{FF2B5EF4-FFF2-40B4-BE49-F238E27FC236}">
                <a16:creationId xmlns:a16="http://schemas.microsoft.com/office/drawing/2014/main" id="{076359DC-E421-1EEA-47C7-A9B15B6D1E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47737" y="5189203"/>
            <a:ext cx="609600" cy="609600"/>
          </a:xfrm>
          <a:prstGeom prst="rect">
            <a:avLst/>
          </a:prstGeom>
        </p:spPr>
      </p:pic>
      <p:pic>
        <p:nvPicPr>
          <p:cNvPr id="11" name="Vannoy_FBP_Lecture1B_Session02_Slide04_Clip07">
            <a:hlinkClick r:id="" action="ppaction://media"/>
            <a:extLst>
              <a:ext uri="{FF2B5EF4-FFF2-40B4-BE49-F238E27FC236}">
                <a16:creationId xmlns:a16="http://schemas.microsoft.com/office/drawing/2014/main" id="{61BFCB11-5387-E92D-6D44-39E41B92D53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47737" y="6170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70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619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230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771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78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752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9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557179"/>
            <a:ext cx="11705806" cy="4956355"/>
          </a:xfrm>
        </p:spPr>
        <p:txBody>
          <a:bodyPr>
            <a:noAutofit/>
          </a:bodyPr>
          <a:lstStyle/>
          <a:p>
            <a:r>
              <a:rPr lang="en-US" sz="2600" dirty="0"/>
              <a:t>C. The Function of the Prophet is the Proclamation of the Word</a:t>
            </a:r>
            <a:br>
              <a:rPr lang="en-US" sz="2600" dirty="0"/>
            </a:br>
            <a:r>
              <a:rPr lang="en-US" sz="2600" dirty="0"/>
              <a:t>        of God</a:t>
            </a:r>
          </a:p>
          <a:p>
            <a:r>
              <a:rPr lang="en-US" sz="2600" dirty="0"/>
              <a:t>            Deuteronomy 18</a:t>
            </a:r>
          </a:p>
          <a:p>
            <a:r>
              <a:rPr lang="en-US" sz="2600" dirty="0"/>
              <a:t>            Jeremiah 1:9</a:t>
            </a:r>
          </a:p>
          <a:p>
            <a:r>
              <a:rPr lang="en-US" sz="2600" dirty="0"/>
              <a:t>            Jeremiah 23:16 </a:t>
            </a:r>
          </a:p>
          <a:p>
            <a:r>
              <a:rPr lang="en-US" sz="2600" dirty="0"/>
              <a:t>1.	Expressions with which the Prophets Introduced Their Sermons </a:t>
            </a:r>
            <a:br>
              <a:rPr lang="en-US" sz="2600" dirty="0"/>
            </a:br>
            <a:r>
              <a:rPr lang="en-US" sz="2600" dirty="0"/>
              <a:t>              are Indicative that the Message is God’s, not Their Own</a:t>
            </a:r>
          </a:p>
          <a:p>
            <a:r>
              <a:rPr lang="en-US" sz="2600" dirty="0"/>
              <a:t>2. The Prophets Must Declare God’s Word Regardless of Whether or </a:t>
            </a:r>
            <a:br>
              <a:rPr lang="en-US" sz="2600" dirty="0"/>
            </a:br>
            <a:r>
              <a:rPr lang="en-US" sz="2600" dirty="0"/>
              <a:t>              Not It was Pleasant to Him</a:t>
            </a:r>
          </a:p>
          <a:p>
            <a:pPr lvl="1"/>
            <a:r>
              <a:rPr lang="en-US" sz="2400" dirty="0"/>
              <a:t>a.   Samuel Anointing Saul</a:t>
            </a:r>
          </a:p>
          <a:p>
            <a:pPr lvl="1"/>
            <a:r>
              <a:rPr lang="en-US" sz="2400" dirty="0"/>
              <a:t>b.   Balaam</a:t>
            </a:r>
            <a:r>
              <a:rPr lang="en-US" sz="2600" dirty="0"/>
              <a:t> 	</a:t>
            </a:r>
          </a:p>
        </p:txBody>
      </p:sp>
      <p:pic>
        <p:nvPicPr>
          <p:cNvPr id="4" name="Vannoy_FBP_Lecture1B_Session02_Slide05_Clip01">
            <a:hlinkClick r:id="" action="ppaction://media"/>
            <a:extLst>
              <a:ext uri="{FF2B5EF4-FFF2-40B4-BE49-F238E27FC236}">
                <a16:creationId xmlns:a16="http://schemas.microsoft.com/office/drawing/2014/main" id="{515E21E8-176A-3CA8-D2CA-61029665C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19134" y="-147487"/>
            <a:ext cx="609600" cy="609600"/>
          </a:xfrm>
          <a:prstGeom prst="rect">
            <a:avLst/>
          </a:prstGeom>
        </p:spPr>
      </p:pic>
      <p:pic>
        <p:nvPicPr>
          <p:cNvPr id="5" name="Vannoy_FBP_Lecture1B_Session02_Slide05_Clip02">
            <a:hlinkClick r:id="" action="ppaction://media"/>
            <a:extLst>
              <a:ext uri="{FF2B5EF4-FFF2-40B4-BE49-F238E27FC236}">
                <a16:creationId xmlns:a16="http://schemas.microsoft.com/office/drawing/2014/main" id="{AEBF6110-934B-3D02-3A80-0A7287D5B9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14334" y="848183"/>
            <a:ext cx="609600" cy="609600"/>
          </a:xfrm>
          <a:prstGeom prst="rect">
            <a:avLst/>
          </a:prstGeom>
        </p:spPr>
      </p:pic>
      <p:pic>
        <p:nvPicPr>
          <p:cNvPr id="6" name="Vannoy_FBP_Lecture1B_Session02_Slide05_Clip03">
            <a:hlinkClick r:id="" action="ppaction://media"/>
            <a:extLst>
              <a:ext uri="{FF2B5EF4-FFF2-40B4-BE49-F238E27FC236}">
                <a16:creationId xmlns:a16="http://schemas.microsoft.com/office/drawing/2014/main" id="{41FE0EC5-C0A8-3937-534A-1A2F6D73A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4150" y="1853248"/>
            <a:ext cx="609600" cy="609600"/>
          </a:xfrm>
          <a:prstGeom prst="rect">
            <a:avLst/>
          </a:prstGeom>
        </p:spPr>
      </p:pic>
      <p:pic>
        <p:nvPicPr>
          <p:cNvPr id="7" name="Vannoy_FBP_Lecture1B_Session02_Slide05_Clip04">
            <a:hlinkClick r:id="" action="ppaction://media"/>
            <a:extLst>
              <a:ext uri="{FF2B5EF4-FFF2-40B4-BE49-F238E27FC236}">
                <a16:creationId xmlns:a16="http://schemas.microsoft.com/office/drawing/2014/main" id="{ACF8E216-14FE-67BB-83BC-9080E33CF4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14334" y="2867708"/>
            <a:ext cx="609600" cy="609600"/>
          </a:xfrm>
          <a:prstGeom prst="rect">
            <a:avLst/>
          </a:prstGeom>
        </p:spPr>
      </p:pic>
      <p:pic>
        <p:nvPicPr>
          <p:cNvPr id="8" name="Vannoy_FBP_Lecture1B_Session02_Slide05_Clip05">
            <a:hlinkClick r:id="" action="ppaction://media"/>
            <a:extLst>
              <a:ext uri="{FF2B5EF4-FFF2-40B4-BE49-F238E27FC236}">
                <a16:creationId xmlns:a16="http://schemas.microsoft.com/office/drawing/2014/main" id="{E944CD01-D447-3A63-0AC3-A9DC400BE6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19134" y="4035356"/>
            <a:ext cx="609600" cy="609600"/>
          </a:xfrm>
          <a:prstGeom prst="rect">
            <a:avLst/>
          </a:prstGeom>
        </p:spPr>
      </p:pic>
      <p:pic>
        <p:nvPicPr>
          <p:cNvPr id="9" name="Vannoy_FBP_Lecture1B_Session02_Slide05_Clip06">
            <a:hlinkClick r:id="" action="ppaction://media"/>
            <a:extLst>
              <a:ext uri="{FF2B5EF4-FFF2-40B4-BE49-F238E27FC236}">
                <a16:creationId xmlns:a16="http://schemas.microsoft.com/office/drawing/2014/main" id="{B43B777F-8E94-38CC-1DE1-0E8BC76CAC2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82181" y="5049816"/>
            <a:ext cx="609600" cy="609600"/>
          </a:xfrm>
          <a:prstGeom prst="rect">
            <a:avLst/>
          </a:prstGeom>
        </p:spPr>
      </p:pic>
      <p:pic>
        <p:nvPicPr>
          <p:cNvPr id="10" name="Vannoy_FBP_Lecture1B_Session02_Slide05_Clip07">
            <a:hlinkClick r:id="" action="ppaction://media"/>
            <a:extLst>
              <a:ext uri="{FF2B5EF4-FFF2-40B4-BE49-F238E27FC236}">
                <a16:creationId xmlns:a16="http://schemas.microsoft.com/office/drawing/2014/main" id="{C8DA780A-C20B-2CC2-8998-DBFD2338068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77381" y="6036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88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97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372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816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182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32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7105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853248"/>
            <a:ext cx="11705806" cy="4234401"/>
          </a:xfrm>
        </p:spPr>
        <p:txBody>
          <a:bodyPr>
            <a:noAutofit/>
          </a:bodyPr>
          <a:lstStyle/>
          <a:p>
            <a:r>
              <a:rPr lang="en-US" sz="2600" dirty="0"/>
              <a:t>3. There is a distinction between the Prophet’s Own Word and the</a:t>
            </a:r>
            <a:br>
              <a:rPr lang="en-US" sz="2600" dirty="0"/>
            </a:br>
            <a:r>
              <a:rPr lang="en-US" sz="2600" dirty="0"/>
              <a:t>    Word of God and He Spoke; and the prophets were aware of </a:t>
            </a:r>
            <a:br>
              <a:rPr lang="en-US" sz="2600" dirty="0"/>
            </a:br>
            <a:r>
              <a:rPr lang="en-US" sz="2600" dirty="0"/>
              <a:t>    that distinction – discuss next time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turned into video by Ted Hildebrandt for Biblicalelearning.org.   </a:t>
            </a:r>
            <a:endParaRPr lang="en-US" sz="2800" dirty="0"/>
          </a:p>
          <a:p>
            <a:endParaRPr lang="en-US" sz="2600" dirty="0"/>
          </a:p>
          <a:p>
            <a:endParaRPr lang="en-US" sz="2600" dirty="0"/>
          </a:p>
        </p:txBody>
      </p:sp>
      <p:pic>
        <p:nvPicPr>
          <p:cNvPr id="4" name="Vannoy_FBP_Lecture1B_Session02_Slide06_Clip01">
            <a:hlinkClick r:id="" action="ppaction://media"/>
            <a:extLst>
              <a:ext uri="{FF2B5EF4-FFF2-40B4-BE49-F238E27FC236}">
                <a16:creationId xmlns:a16="http://schemas.microsoft.com/office/drawing/2014/main" id="{04C3A747-9080-1052-44F5-D5CE77D5F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7783" y="1124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20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922</TotalTime>
  <Words>381</Words>
  <Application>Microsoft Office PowerPoint</Application>
  <PresentationFormat>Widescreen</PresentationFormat>
  <Paragraphs>39</Paragraphs>
  <Slides>6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AA Times New Roman</vt:lpstr>
      <vt:lpstr>Arial</vt:lpstr>
      <vt:lpstr>Century Gothic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28</cp:revision>
  <dcterms:created xsi:type="dcterms:W3CDTF">2023-02-18T16:12:42Z</dcterms:created>
  <dcterms:modified xsi:type="dcterms:W3CDTF">2023-02-19T18:09:20Z</dcterms:modified>
</cp:coreProperties>
</file>