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88" r:id="rId4"/>
    <p:sldId id="28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338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openxmlformats.org/officeDocument/2006/relationships/image" Target="../media/image7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6" Type="http://schemas.openxmlformats.org/officeDocument/2006/relationships/audio" Target="../media/media18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microsoft.com/office/2007/relationships/media" Target="../media/media18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image" Target="../media/image7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slideLayout" Target="../slideLayouts/slideLayout2.xml"/><Relationship Id="rId5" Type="http://schemas.microsoft.com/office/2007/relationships/media" Target="../media/media21.mp3"/><Relationship Id="rId10" Type="http://schemas.openxmlformats.org/officeDocument/2006/relationships/audio" Target="../media/media23.mp3"/><Relationship Id="rId4" Type="http://schemas.openxmlformats.org/officeDocument/2006/relationships/audio" Target="../media/media20.mp3"/><Relationship Id="rId9" Type="http://schemas.microsoft.com/office/2007/relationships/media" Target="../media/media2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19:  Joel 2-3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19_Session21_Slide01_Clip01">
            <a:hlinkClick r:id="" action="ppaction://media"/>
            <a:extLst>
              <a:ext uri="{FF2B5EF4-FFF2-40B4-BE49-F238E27FC236}">
                <a16:creationId xmlns:a16="http://schemas.microsoft.com/office/drawing/2014/main" id="{F4C18732-164C-3AE2-A8B2-D625DB55D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28600" y="-136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97" y="1335685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1.  Joel 2:17-18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2.  Joel 2:23b Rain or Teacher of Righteousness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Dittography – Moreh (teacher) written instead of </a:t>
            </a:r>
            <a:r>
              <a:rPr lang="en-US" sz="2400" dirty="0" err="1"/>
              <a:t>Yoreh</a:t>
            </a:r>
            <a:r>
              <a:rPr lang="en-US" sz="2400" dirty="0"/>
              <a:t> (rain)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Messianic Prophecy cf. Qumran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Payne Sees it as a Self-Reference to Joel Himself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/>
              <a:t>Vannoy’s</a:t>
            </a:r>
            <a:r>
              <a:rPr lang="en-US" sz="2400" dirty="0"/>
              <a:t> Analysis:  Covenant way, Teacher, Rain Connections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3. Joel 2:28-32 and its Connection to Acts 2:14ff—Different Approaches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Joel 2:28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 “Afterwards” and/or “in the last day”</a:t>
            </a:r>
          </a:p>
        </p:txBody>
      </p:sp>
      <p:pic>
        <p:nvPicPr>
          <p:cNvPr id="4" name="Vannoy_FBP_Lecture19_Session21_Slide02_Clip01">
            <a:hlinkClick r:id="" action="ppaction://media"/>
            <a:extLst>
              <a:ext uri="{FF2B5EF4-FFF2-40B4-BE49-F238E27FC236}">
                <a16:creationId xmlns:a16="http://schemas.microsoft.com/office/drawing/2014/main" id="{9ACB503C-8F76-31EA-7619-0887F0815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8900" y="-444500"/>
            <a:ext cx="609600" cy="609600"/>
          </a:xfrm>
          <a:prstGeom prst="rect">
            <a:avLst/>
          </a:prstGeom>
        </p:spPr>
      </p:pic>
      <p:pic>
        <p:nvPicPr>
          <p:cNvPr id="5" name="Vannoy_FBP_Lecture19_Session21_Slide02_Clip02">
            <a:hlinkClick r:id="" action="ppaction://media"/>
            <a:extLst>
              <a:ext uri="{FF2B5EF4-FFF2-40B4-BE49-F238E27FC236}">
                <a16:creationId xmlns:a16="http://schemas.microsoft.com/office/drawing/2014/main" id="{A9652B6F-0AC6-3D9C-62CB-E03C133931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5900" y="543383"/>
            <a:ext cx="609600" cy="609600"/>
          </a:xfrm>
          <a:prstGeom prst="rect">
            <a:avLst/>
          </a:prstGeom>
        </p:spPr>
      </p:pic>
      <p:pic>
        <p:nvPicPr>
          <p:cNvPr id="6" name="Vannoy_FBP_Lecture19_Session21_Slide02_Clip03">
            <a:hlinkClick r:id="" action="ppaction://media"/>
            <a:extLst>
              <a:ext uri="{FF2B5EF4-FFF2-40B4-BE49-F238E27FC236}">
                <a16:creationId xmlns:a16="http://schemas.microsoft.com/office/drawing/2014/main" id="{2A3882BE-43B4-5D67-37F5-74085C3479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1600" y="1531266"/>
            <a:ext cx="609600" cy="609600"/>
          </a:xfrm>
          <a:prstGeom prst="rect">
            <a:avLst/>
          </a:prstGeom>
        </p:spPr>
      </p:pic>
      <p:pic>
        <p:nvPicPr>
          <p:cNvPr id="7" name="Vannoy_FBP_Lecture19_Session21_Slide02_Clip04">
            <a:hlinkClick r:id="" action="ppaction://media"/>
            <a:extLst>
              <a:ext uri="{FF2B5EF4-FFF2-40B4-BE49-F238E27FC236}">
                <a16:creationId xmlns:a16="http://schemas.microsoft.com/office/drawing/2014/main" id="{D8A08510-5950-F1C5-2C5A-147CAD713A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8900" y="2519149"/>
            <a:ext cx="609600" cy="609600"/>
          </a:xfrm>
          <a:prstGeom prst="rect">
            <a:avLst/>
          </a:prstGeom>
        </p:spPr>
      </p:pic>
      <p:pic>
        <p:nvPicPr>
          <p:cNvPr id="8" name="Vannoy_FBP_Lecture19_Session21_Slide02_Clip05">
            <a:hlinkClick r:id="" action="ppaction://media"/>
            <a:extLst>
              <a:ext uri="{FF2B5EF4-FFF2-40B4-BE49-F238E27FC236}">
                <a16:creationId xmlns:a16="http://schemas.microsoft.com/office/drawing/2014/main" id="{DE68D195-F16B-BBE8-267F-E87D44DD25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3700" y="3507032"/>
            <a:ext cx="609600" cy="609600"/>
          </a:xfrm>
          <a:prstGeom prst="rect">
            <a:avLst/>
          </a:prstGeom>
        </p:spPr>
      </p:pic>
      <p:pic>
        <p:nvPicPr>
          <p:cNvPr id="9" name="Vannoy_FBP_Lecture19_Session21_Slide02_Clip06">
            <a:hlinkClick r:id="" action="ppaction://media"/>
            <a:extLst>
              <a:ext uri="{FF2B5EF4-FFF2-40B4-BE49-F238E27FC236}">
                <a16:creationId xmlns:a16="http://schemas.microsoft.com/office/drawing/2014/main" id="{76F63FE0-5D3F-F79C-7AD2-15939A505CC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06400" y="4704434"/>
            <a:ext cx="609600" cy="609600"/>
          </a:xfrm>
          <a:prstGeom prst="rect">
            <a:avLst/>
          </a:prstGeom>
        </p:spPr>
      </p:pic>
      <p:pic>
        <p:nvPicPr>
          <p:cNvPr id="10" name="Vannoy_FBP_Lecture19_Session21_Slide02_Clip07">
            <a:hlinkClick r:id="" action="ppaction://media"/>
            <a:extLst>
              <a:ext uri="{FF2B5EF4-FFF2-40B4-BE49-F238E27FC236}">
                <a16:creationId xmlns:a16="http://schemas.microsoft.com/office/drawing/2014/main" id="{D8DA6B60-8421-BDE3-FFBD-7C82A019550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5900" y="5402934"/>
            <a:ext cx="609600" cy="609600"/>
          </a:xfrm>
          <a:prstGeom prst="rect">
            <a:avLst/>
          </a:prstGeom>
        </p:spPr>
      </p:pic>
      <p:pic>
        <p:nvPicPr>
          <p:cNvPr id="11" name="Vannoy_FBP_Lecture19_Session21_Slide02_Clip08">
            <a:hlinkClick r:id="" action="ppaction://media"/>
            <a:extLst>
              <a:ext uri="{FF2B5EF4-FFF2-40B4-BE49-F238E27FC236}">
                <a16:creationId xmlns:a16="http://schemas.microsoft.com/office/drawing/2014/main" id="{245DED0C-BAE8-95BC-A460-C4712C442BF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61300" y="6165881"/>
            <a:ext cx="609600" cy="609600"/>
          </a:xfrm>
          <a:prstGeom prst="rect">
            <a:avLst/>
          </a:prstGeom>
        </p:spPr>
      </p:pic>
      <p:pic>
        <p:nvPicPr>
          <p:cNvPr id="20" name="Vannoy_FBP_Lecture19_Session21_Slide02_Clip09">
            <a:hlinkClick r:id="" action="ppaction://media"/>
            <a:extLst>
              <a:ext uri="{FF2B5EF4-FFF2-40B4-BE49-F238E27FC236}">
                <a16:creationId xmlns:a16="http://schemas.microsoft.com/office/drawing/2014/main" id="{197F585A-6465-2E2E-13C0-714E39A24B3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84100" y="7011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66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7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61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9723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7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625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07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901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4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4550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57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7325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08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2612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82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97" y="1335685"/>
            <a:ext cx="11705806" cy="540206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Pouring out of the Spirit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Holy Spirit in the Old Testament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Difference of the Work of the Spirit in the OT and NT [Leon Wood]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Baptism of the Spirit in 1 Cor 12:13-14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Return to Joel 2:28a and the Work of the Spirit in Acts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4. Joel 2:30-32 Signs and the Spirit at Pentecost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Bavinck (</a:t>
            </a:r>
            <a:r>
              <a:rPr lang="en-US" sz="2200" i="1" dirty="0"/>
              <a:t>Reformed Dogmatics</a:t>
            </a:r>
            <a:r>
              <a:rPr lang="en-US" sz="2200" dirty="0"/>
              <a:t>) on the Spirit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Joel 2:31 and the Work of the Spirit in Acts </a:t>
            </a:r>
          </a:p>
          <a:p>
            <a:pPr marL="0" indent="0">
              <a:buNone/>
            </a:pP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5" name="Vannoy_FBP_Lecture19_Session21_Slide03_Clip02">
            <a:hlinkClick r:id="" action="ppaction://media"/>
            <a:extLst>
              <a:ext uri="{FF2B5EF4-FFF2-40B4-BE49-F238E27FC236}">
                <a16:creationId xmlns:a16="http://schemas.microsoft.com/office/drawing/2014/main" id="{D0ADA206-0FE9-5839-A1F5-7A1A4E9F5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22487" y="-447217"/>
            <a:ext cx="609600" cy="609600"/>
          </a:xfrm>
          <a:prstGeom prst="rect">
            <a:avLst/>
          </a:prstGeom>
        </p:spPr>
      </p:pic>
      <p:pic>
        <p:nvPicPr>
          <p:cNvPr id="6" name="Vannoy_FBP_Lecture19_Session21_Slide03_Clip03">
            <a:hlinkClick r:id="" action="ppaction://media"/>
            <a:extLst>
              <a:ext uri="{FF2B5EF4-FFF2-40B4-BE49-F238E27FC236}">
                <a16:creationId xmlns:a16="http://schemas.microsoft.com/office/drawing/2014/main" id="{23DFB1B0-D72A-C528-5E7F-6BE2D3D627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46100" y="705766"/>
            <a:ext cx="609600" cy="609600"/>
          </a:xfrm>
          <a:prstGeom prst="rect">
            <a:avLst/>
          </a:prstGeom>
        </p:spPr>
      </p:pic>
      <p:pic>
        <p:nvPicPr>
          <p:cNvPr id="7" name="Vannoy_FBP_Lecture19_Session21_Slide03_Clip04">
            <a:hlinkClick r:id="" action="ppaction://media"/>
            <a:extLst>
              <a:ext uri="{FF2B5EF4-FFF2-40B4-BE49-F238E27FC236}">
                <a16:creationId xmlns:a16="http://schemas.microsoft.com/office/drawing/2014/main" id="{8633991F-1DC7-851F-4B2A-F690D3BD12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22487" y="1553949"/>
            <a:ext cx="609600" cy="609600"/>
          </a:xfrm>
          <a:prstGeom prst="rect">
            <a:avLst/>
          </a:prstGeom>
        </p:spPr>
      </p:pic>
      <p:pic>
        <p:nvPicPr>
          <p:cNvPr id="8" name="Vannoy_FBP_Lecture19_Session21_Slide03_Clip05">
            <a:hlinkClick r:id="" action="ppaction://media"/>
            <a:extLst>
              <a:ext uri="{FF2B5EF4-FFF2-40B4-BE49-F238E27FC236}">
                <a16:creationId xmlns:a16="http://schemas.microsoft.com/office/drawing/2014/main" id="{1EBB7FD8-82F2-8E81-45EC-B4F6FFF1EF8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27287" y="2478332"/>
            <a:ext cx="609600" cy="609600"/>
          </a:xfrm>
          <a:prstGeom prst="rect">
            <a:avLst/>
          </a:prstGeom>
        </p:spPr>
      </p:pic>
      <p:pic>
        <p:nvPicPr>
          <p:cNvPr id="9" name="Vannoy_FBP_Lecture19_Session21_Slide03_Clip06">
            <a:hlinkClick r:id="" action="ppaction://media"/>
            <a:extLst>
              <a:ext uri="{FF2B5EF4-FFF2-40B4-BE49-F238E27FC236}">
                <a16:creationId xmlns:a16="http://schemas.microsoft.com/office/drawing/2014/main" id="{7AA212A1-38E2-A372-07FA-13CCA833233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512800" y="3555115"/>
            <a:ext cx="609600" cy="609600"/>
          </a:xfrm>
          <a:prstGeom prst="rect">
            <a:avLst/>
          </a:prstGeom>
        </p:spPr>
      </p:pic>
      <p:pic>
        <p:nvPicPr>
          <p:cNvPr id="10" name="Vannoy_FBP_Lecture19_Session21_Slide03_Clip07">
            <a:hlinkClick r:id="" action="ppaction://media"/>
            <a:extLst>
              <a:ext uri="{FF2B5EF4-FFF2-40B4-BE49-F238E27FC236}">
                <a16:creationId xmlns:a16="http://schemas.microsoft.com/office/drawing/2014/main" id="{0FAEE617-CDA9-B900-9CC1-5F38328A15C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85987" y="4409617"/>
            <a:ext cx="609600" cy="609600"/>
          </a:xfrm>
          <a:prstGeom prst="rect">
            <a:avLst/>
          </a:prstGeom>
        </p:spPr>
      </p:pic>
      <p:pic>
        <p:nvPicPr>
          <p:cNvPr id="11" name="Vannoy_FBP_Lecture19_Session21_Slide03_Clip08">
            <a:hlinkClick r:id="" action="ppaction://media"/>
            <a:extLst>
              <a:ext uri="{FF2B5EF4-FFF2-40B4-BE49-F238E27FC236}">
                <a16:creationId xmlns:a16="http://schemas.microsoft.com/office/drawing/2014/main" id="{FC33D3AD-98CB-9D03-6931-19CF7FCA28C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5137545"/>
            <a:ext cx="609600" cy="609600"/>
          </a:xfrm>
          <a:prstGeom prst="rect">
            <a:avLst/>
          </a:prstGeom>
        </p:spPr>
      </p:pic>
      <p:pic>
        <p:nvPicPr>
          <p:cNvPr id="20" name="Vannoy_FBP_Lecture19_Session21_Slide03_Clip09">
            <a:hlinkClick r:id="" action="ppaction://media"/>
            <a:extLst>
              <a:ext uri="{FF2B5EF4-FFF2-40B4-BE49-F238E27FC236}">
                <a16:creationId xmlns:a16="http://schemas.microsoft.com/office/drawing/2014/main" id="{B7829C57-CD31-CA3B-4A21-0AF742C4BC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865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164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6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49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3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604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5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313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52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39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88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127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753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7866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7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97" y="1335685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5. Comments on Joel 3 Judging of the Nations and Salvation of God’s </a:t>
            </a:r>
            <a:br>
              <a:rPr lang="en-US" sz="2400" dirty="0"/>
            </a:br>
            <a:r>
              <a:rPr lang="en-US" sz="2400" dirty="0"/>
              <a:t>         People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Joel 3:1 in those days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Valley of Jehoshaphat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Joel 3:2 Judgment on the Nations 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</a:t>
            </a:r>
            <a:br>
              <a:rPr lang="en-US" sz="2400" dirty="0"/>
            </a:br>
            <a:r>
              <a:rPr lang="en-US" sz="2400" dirty="0"/>
              <a:t>and it was turned into video by Ted Hildebrandt for Biblicalelearning.org.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19_Session21_Slide04_Clip01">
            <a:hlinkClick r:id="" action="ppaction://media"/>
            <a:extLst>
              <a:ext uri="{FF2B5EF4-FFF2-40B4-BE49-F238E27FC236}">
                <a16:creationId xmlns:a16="http://schemas.microsoft.com/office/drawing/2014/main" id="{1054371A-2D01-DDBB-E2F6-416628FB6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88900" y="-207682"/>
            <a:ext cx="609600" cy="609600"/>
          </a:xfrm>
          <a:prstGeom prst="rect">
            <a:avLst/>
          </a:prstGeom>
        </p:spPr>
      </p:pic>
      <p:pic>
        <p:nvPicPr>
          <p:cNvPr id="5" name="Vannoy_FBP_Lecture19_Session21_Slide04_Clip02">
            <a:hlinkClick r:id="" action="ppaction://media"/>
            <a:extLst>
              <a:ext uri="{FF2B5EF4-FFF2-40B4-BE49-F238E27FC236}">
                <a16:creationId xmlns:a16="http://schemas.microsoft.com/office/drawing/2014/main" id="{E744B36B-D041-0A16-96D8-817DC7E533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88900" y="848183"/>
            <a:ext cx="609600" cy="609600"/>
          </a:xfrm>
          <a:prstGeom prst="rect">
            <a:avLst/>
          </a:prstGeom>
        </p:spPr>
      </p:pic>
      <p:pic>
        <p:nvPicPr>
          <p:cNvPr id="6" name="Vannoy_FBP_Lecture19_Session21_Slide04_Clip03">
            <a:hlinkClick r:id="" action="ppaction://media"/>
            <a:extLst>
              <a:ext uri="{FF2B5EF4-FFF2-40B4-BE49-F238E27FC236}">
                <a16:creationId xmlns:a16="http://schemas.microsoft.com/office/drawing/2014/main" id="{A5358568-12B5-A6CC-7988-60D5C8F4CF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88900" y="1865948"/>
            <a:ext cx="609600" cy="609600"/>
          </a:xfrm>
          <a:prstGeom prst="rect">
            <a:avLst/>
          </a:prstGeom>
        </p:spPr>
      </p:pic>
      <p:pic>
        <p:nvPicPr>
          <p:cNvPr id="7" name="Vannoy_FBP_Lecture19_Session21_Slide04_Clip04">
            <a:hlinkClick r:id="" action="ppaction://media"/>
            <a:extLst>
              <a:ext uri="{FF2B5EF4-FFF2-40B4-BE49-F238E27FC236}">
                <a16:creationId xmlns:a16="http://schemas.microsoft.com/office/drawing/2014/main" id="{681C7C07-0630-6A46-2A77-E6D9052BE8C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66700" y="2895600"/>
            <a:ext cx="609600" cy="609600"/>
          </a:xfrm>
          <a:prstGeom prst="rect">
            <a:avLst/>
          </a:prstGeom>
        </p:spPr>
      </p:pic>
      <p:pic>
        <p:nvPicPr>
          <p:cNvPr id="8" name="Vannoy_FBP_Lecture19_Session21_Slide04_Clip05">
            <a:hlinkClick r:id="" action="ppaction://media"/>
            <a:extLst>
              <a:ext uri="{FF2B5EF4-FFF2-40B4-BE49-F238E27FC236}">
                <a16:creationId xmlns:a16="http://schemas.microsoft.com/office/drawing/2014/main" id="{71D96883-73A6-B3AC-29EB-794EC05B960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66700" y="3951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034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89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1915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7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118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14129</TotalTime>
  <Words>262</Words>
  <Application>Microsoft Office PowerPoint</Application>
  <PresentationFormat>Widescreen</PresentationFormat>
  <Paragraphs>30</Paragraphs>
  <Slides>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215</cp:revision>
  <dcterms:created xsi:type="dcterms:W3CDTF">2023-02-18T16:12:42Z</dcterms:created>
  <dcterms:modified xsi:type="dcterms:W3CDTF">2023-03-10T13:30:58Z</dcterms:modified>
</cp:coreProperties>
</file>