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0" r:id="rId4"/>
    <p:sldId id="281" r:id="rId5"/>
    <p:sldId id="282" r:id="rId6"/>
    <p:sldId id="27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09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audio" Target="../media/media15.mp3"/><Relationship Id="rId3" Type="http://schemas.microsoft.com/office/2007/relationships/media" Target="../media/media8.mp3"/><Relationship Id="rId21" Type="http://schemas.microsoft.com/office/2007/relationships/media" Target="../media/media17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microsoft.com/office/2007/relationships/media" Target="../media/media15.mp3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audio" Target="../media/media16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24" Type="http://schemas.openxmlformats.org/officeDocument/2006/relationships/image" Target="../media/image7.png"/><Relationship Id="rId5" Type="http://schemas.microsoft.com/office/2007/relationships/media" Target="../media/media9.mp3"/><Relationship Id="rId15" Type="http://schemas.microsoft.com/office/2007/relationships/media" Target="../media/media14.mp3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11.mp3"/><Relationship Id="rId19" Type="http://schemas.microsoft.com/office/2007/relationships/media" Target="../media/media16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audio" Target="../media/media17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slideLayout" Target="../slideLayouts/slideLayout2.xml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0" Type="http://schemas.openxmlformats.org/officeDocument/2006/relationships/audio" Target="../media/media22.mp3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microsoft.com/office/2007/relationships/media" Target="../media/media30.mp3"/><Relationship Id="rId3" Type="http://schemas.microsoft.com/office/2007/relationships/media" Target="../media/media25.mp3"/><Relationship Id="rId7" Type="http://schemas.microsoft.com/office/2007/relationships/media" Target="../media/media27.mp3"/><Relationship Id="rId12" Type="http://schemas.openxmlformats.org/officeDocument/2006/relationships/audio" Target="../media/media29.mp3"/><Relationship Id="rId2" Type="http://schemas.openxmlformats.org/officeDocument/2006/relationships/audio" Target="../media/media24.mp3"/><Relationship Id="rId16" Type="http://schemas.openxmlformats.org/officeDocument/2006/relationships/image" Target="../media/image7.png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microsoft.com/office/2007/relationships/media" Target="../media/media29.mp3"/><Relationship Id="rId5" Type="http://schemas.microsoft.com/office/2007/relationships/media" Target="../media/media26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8.mp3"/><Relationship Id="rId4" Type="http://schemas.openxmlformats.org/officeDocument/2006/relationships/audio" Target="../media/media25.mp3"/><Relationship Id="rId9" Type="http://schemas.microsoft.com/office/2007/relationships/media" Target="../media/media28.mp3"/><Relationship Id="rId14" Type="http://schemas.openxmlformats.org/officeDocument/2006/relationships/audio" Target="../media/media30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11  Literary Critics on Isaiah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and Daniel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11_Session12_Slide01_Clip01">
            <a:hlinkClick r:id="" action="ppaction://media"/>
            <a:extLst>
              <a:ext uri="{FF2B5EF4-FFF2-40B4-BE49-F238E27FC236}">
                <a16:creationId xmlns:a16="http://schemas.microsoft.com/office/drawing/2014/main" id="{85AEAE91-AA7F-30AA-2B98-8FA3158D0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0246" y="1268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Were the Prophets Writers? </a:t>
            </a:r>
            <a:br>
              <a:rPr lang="en-US" sz="2400" dirty="0"/>
            </a:br>
            <a:r>
              <a:rPr lang="en-US" sz="2400" dirty="0"/>
              <a:t>    B. The Literary Critical School Continued</a:t>
            </a:r>
            <a:br>
              <a:rPr lang="en-US" sz="2400" dirty="0"/>
            </a:br>
            <a:r>
              <a:rPr lang="en-US" sz="2400" dirty="0"/>
              <a:t>        1. Isaiah 40-66 – continued </a:t>
            </a:r>
            <a:br>
              <a:rPr lang="en-US" sz="2400" dirty="0"/>
            </a:br>
            <a:r>
              <a:rPr lang="en-US" sz="2400" dirty="0"/>
              <a:t>            a) The Concepts and Ideas in Isaiah 40-66 are different from </a:t>
            </a:r>
            <a:br>
              <a:rPr lang="en-US" sz="2400" dirty="0"/>
            </a:br>
            <a:r>
              <a:rPr lang="en-US" sz="2400" dirty="0"/>
              <a:t>                       those of Isa. 1-39</a:t>
            </a:r>
            <a:br>
              <a:rPr lang="en-US" sz="2400" dirty="0"/>
            </a:br>
            <a:r>
              <a:rPr lang="en-US" sz="2400" dirty="0"/>
              <a:t>         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             b) There are differences in language and in style in the two </a:t>
            </a:r>
            <a:br>
              <a:rPr lang="en-US" sz="2400" dirty="0"/>
            </a:br>
            <a:r>
              <a:rPr lang="en-US" sz="2400" dirty="0"/>
              <a:t>                     parts of the book – ani/</a:t>
            </a:r>
            <a:r>
              <a:rPr lang="en-US" sz="2400" dirty="0" err="1"/>
              <a:t>anoki</a:t>
            </a:r>
            <a:r>
              <a:rPr lang="en-US" sz="2400" dirty="0"/>
              <a:t> and </a:t>
            </a:r>
            <a:r>
              <a:rPr lang="en-US" sz="2400" dirty="0" err="1"/>
              <a:t>amar</a:t>
            </a:r>
            <a:r>
              <a:rPr lang="en-US" sz="2400" dirty="0"/>
              <a:t> examples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en-US" sz="2400" dirty="0"/>
              <a:t>1. Rachel </a:t>
            </a:r>
            <a:r>
              <a:rPr lang="en-US" sz="2400" dirty="0" err="1"/>
              <a:t>Margalioth</a:t>
            </a:r>
            <a:r>
              <a:rPr lang="en-US" sz="2400" dirty="0"/>
              <a:t> refuting the argument from style and language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en-US" sz="2400" dirty="0"/>
              <a:t>2. </a:t>
            </a:r>
            <a:r>
              <a:rPr lang="en-US" sz="2400" dirty="0" err="1"/>
              <a:t>Margalioth’s</a:t>
            </a:r>
            <a:r>
              <a:rPr lang="en-US" sz="2400" dirty="0"/>
              <a:t> arguments for the Unity of Isaiah – NT quotes</a:t>
            </a:r>
          </a:p>
        </p:txBody>
      </p:sp>
      <p:pic>
        <p:nvPicPr>
          <p:cNvPr id="4" name="Vannoy_FBP_Lecture11_Session12_Slide02_Clip01">
            <a:hlinkClick r:id="" action="ppaction://media"/>
            <a:extLst>
              <a:ext uri="{FF2B5EF4-FFF2-40B4-BE49-F238E27FC236}">
                <a16:creationId xmlns:a16="http://schemas.microsoft.com/office/drawing/2014/main" id="{11665793-BEFA-DF65-BC72-45CF641A3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1969" y="-439615"/>
            <a:ext cx="609600" cy="609600"/>
          </a:xfrm>
          <a:prstGeom prst="rect">
            <a:avLst/>
          </a:prstGeom>
        </p:spPr>
      </p:pic>
      <p:pic>
        <p:nvPicPr>
          <p:cNvPr id="5" name="Vannoy_FBP_Lecture11_Session12_Slide02_Clip02">
            <a:hlinkClick r:id="" action="ppaction://media"/>
            <a:extLst>
              <a:ext uri="{FF2B5EF4-FFF2-40B4-BE49-F238E27FC236}">
                <a16:creationId xmlns:a16="http://schemas.microsoft.com/office/drawing/2014/main" id="{F7E6D167-5E42-ACDC-70B5-F6D35B92B7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1969" y="452718"/>
            <a:ext cx="609600" cy="609600"/>
          </a:xfrm>
          <a:prstGeom prst="rect">
            <a:avLst/>
          </a:prstGeom>
        </p:spPr>
      </p:pic>
      <p:pic>
        <p:nvPicPr>
          <p:cNvPr id="6" name="Vannoy_FBP_Lecture11_Session12_Slide02_Clip03">
            <a:hlinkClick r:id="" action="ppaction://media"/>
            <a:extLst>
              <a:ext uri="{FF2B5EF4-FFF2-40B4-BE49-F238E27FC236}">
                <a16:creationId xmlns:a16="http://schemas.microsoft.com/office/drawing/2014/main" id="{4A07006D-AC3B-38F0-A478-E4CED674E0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38021" y="1345051"/>
            <a:ext cx="609600" cy="609600"/>
          </a:xfrm>
          <a:prstGeom prst="rect">
            <a:avLst/>
          </a:prstGeom>
        </p:spPr>
      </p:pic>
      <p:pic>
        <p:nvPicPr>
          <p:cNvPr id="7" name="Vannoy_FBP_Lecture11_Session12_Slide02_Clip04">
            <a:hlinkClick r:id="" action="ppaction://media"/>
            <a:extLst>
              <a:ext uri="{FF2B5EF4-FFF2-40B4-BE49-F238E27FC236}">
                <a16:creationId xmlns:a16="http://schemas.microsoft.com/office/drawing/2014/main" id="{E3C8DD88-9370-2399-0838-A8259EBB5EC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5628" y="2266692"/>
            <a:ext cx="609600" cy="609600"/>
          </a:xfrm>
          <a:prstGeom prst="rect">
            <a:avLst/>
          </a:prstGeom>
        </p:spPr>
      </p:pic>
      <p:pic>
        <p:nvPicPr>
          <p:cNvPr id="8" name="Vannoy_FBP_Lecture11_Session12_Slide02_Clip05">
            <a:hlinkClick r:id="" action="ppaction://media"/>
            <a:extLst>
              <a:ext uri="{FF2B5EF4-FFF2-40B4-BE49-F238E27FC236}">
                <a16:creationId xmlns:a16="http://schemas.microsoft.com/office/drawing/2014/main" id="{FF293AF9-23DC-6319-63BE-61CCAC8D6D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36769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91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3269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941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4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2905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03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6549"/>
            <a:ext cx="11705806" cy="5243882"/>
          </a:xfrm>
        </p:spPr>
        <p:txBody>
          <a:bodyPr>
            <a:noAutofit/>
          </a:bodyPr>
          <a:lstStyle/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3) Redactional Unity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4) Mark </a:t>
            </a:r>
            <a:r>
              <a:rPr lang="en-US" sz="2400" dirty="0" err="1"/>
              <a:t>Rooker</a:t>
            </a:r>
            <a:endParaRPr lang="en-US" sz="2400" dirty="0"/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5) Computer Analysis of Linguistic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3. The Argument from Historical Background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 Explanations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1) Second Isaiah Historically Divergent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 Problems with this View – Need for words of Comfort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 Summary Conclusion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d)  Some Final Arguments for the Unity of Isaiah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e)  Longman and Dillard’s Intro to OT and the Unity of Isaiah</a:t>
            </a:r>
          </a:p>
        </p:txBody>
      </p:sp>
      <p:pic>
        <p:nvPicPr>
          <p:cNvPr id="4" name="Vannoy_FBP_Lecture11_Session12_Slide03_Clip01">
            <a:hlinkClick r:id="" action="ppaction://media"/>
            <a:extLst>
              <a:ext uri="{FF2B5EF4-FFF2-40B4-BE49-F238E27FC236}">
                <a16:creationId xmlns:a16="http://schemas.microsoft.com/office/drawing/2014/main" id="{B78F78B2-1DFA-104B-8781-2A7E212C5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78862" y="-404447"/>
            <a:ext cx="609600" cy="609600"/>
          </a:xfrm>
          <a:prstGeom prst="rect">
            <a:avLst/>
          </a:prstGeom>
        </p:spPr>
      </p:pic>
      <p:pic>
        <p:nvPicPr>
          <p:cNvPr id="5" name="Vannoy_FBP_Lecture11_Session12_Slide03_Clip02">
            <a:hlinkClick r:id="" action="ppaction://media"/>
            <a:extLst>
              <a:ext uri="{FF2B5EF4-FFF2-40B4-BE49-F238E27FC236}">
                <a16:creationId xmlns:a16="http://schemas.microsoft.com/office/drawing/2014/main" id="{82A9926C-B813-D3D0-FBA1-86ECAA867F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78862" y="478906"/>
            <a:ext cx="609600" cy="609600"/>
          </a:xfrm>
          <a:prstGeom prst="rect">
            <a:avLst/>
          </a:prstGeom>
        </p:spPr>
      </p:pic>
      <p:pic>
        <p:nvPicPr>
          <p:cNvPr id="6" name="Vannoy_FBP_Lecture11_Session12_Slide03_Clip03">
            <a:hlinkClick r:id="" action="ppaction://media"/>
            <a:extLst>
              <a:ext uri="{FF2B5EF4-FFF2-40B4-BE49-F238E27FC236}">
                <a16:creationId xmlns:a16="http://schemas.microsoft.com/office/drawing/2014/main" id="{B7C439AD-44F1-5EC4-5751-AC2A561B4B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01600" y="1362259"/>
            <a:ext cx="609600" cy="609600"/>
          </a:xfrm>
          <a:prstGeom prst="rect">
            <a:avLst/>
          </a:prstGeom>
        </p:spPr>
      </p:pic>
      <p:pic>
        <p:nvPicPr>
          <p:cNvPr id="7" name="Vannoy_FBP_Lecture11_Session12_Slide03_Clip04">
            <a:hlinkClick r:id="" action="ppaction://media"/>
            <a:extLst>
              <a:ext uri="{FF2B5EF4-FFF2-40B4-BE49-F238E27FC236}">
                <a16:creationId xmlns:a16="http://schemas.microsoft.com/office/drawing/2014/main" id="{B6E7DE0C-615D-D2A8-2509-61877D3476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07816" y="2245612"/>
            <a:ext cx="609600" cy="609600"/>
          </a:xfrm>
          <a:prstGeom prst="rect">
            <a:avLst/>
          </a:prstGeom>
        </p:spPr>
      </p:pic>
      <p:pic>
        <p:nvPicPr>
          <p:cNvPr id="8" name="Vannoy_FBP_Lecture11_Session12_Slide03_Clip05">
            <a:hlinkClick r:id="" action="ppaction://media"/>
            <a:extLst>
              <a:ext uri="{FF2B5EF4-FFF2-40B4-BE49-F238E27FC236}">
                <a16:creationId xmlns:a16="http://schemas.microsoft.com/office/drawing/2014/main" id="{8E71E12F-6533-ADBA-7501-006752C10F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96093" y="3128965"/>
            <a:ext cx="609600" cy="609600"/>
          </a:xfrm>
          <a:prstGeom prst="rect">
            <a:avLst/>
          </a:prstGeom>
        </p:spPr>
      </p:pic>
      <p:pic>
        <p:nvPicPr>
          <p:cNvPr id="9" name="Vannoy_FBP_Lecture11_Session12_Slide03_Clip06">
            <a:hlinkClick r:id="" action="ppaction://media"/>
            <a:extLst>
              <a:ext uri="{FF2B5EF4-FFF2-40B4-BE49-F238E27FC236}">
                <a16:creationId xmlns:a16="http://schemas.microsoft.com/office/drawing/2014/main" id="{9B38EC3A-5FCE-4A2C-BB00-D68EDEDD36B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72647" y="3886200"/>
            <a:ext cx="609600" cy="609600"/>
          </a:xfrm>
          <a:prstGeom prst="rect">
            <a:avLst/>
          </a:prstGeom>
        </p:spPr>
      </p:pic>
      <p:pic>
        <p:nvPicPr>
          <p:cNvPr id="10" name="Vannoy_FBP_Lecture11_Session12_Slide03_Clip06B">
            <a:hlinkClick r:id="" action="ppaction://media"/>
            <a:extLst>
              <a:ext uri="{FF2B5EF4-FFF2-40B4-BE49-F238E27FC236}">
                <a16:creationId xmlns:a16="http://schemas.microsoft.com/office/drawing/2014/main" id="{2547848D-ED63-7FAF-76FD-7E7CDBFA68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72647" y="4590871"/>
            <a:ext cx="609600" cy="609600"/>
          </a:xfrm>
          <a:prstGeom prst="rect">
            <a:avLst/>
          </a:prstGeom>
        </p:spPr>
      </p:pic>
      <p:pic>
        <p:nvPicPr>
          <p:cNvPr id="11" name="Vannoy_FBP_Lecture11_Session12_Slide03_Clip07">
            <a:hlinkClick r:id="" action="ppaction://media"/>
            <a:extLst>
              <a:ext uri="{FF2B5EF4-FFF2-40B4-BE49-F238E27FC236}">
                <a16:creationId xmlns:a16="http://schemas.microsoft.com/office/drawing/2014/main" id="{0746C4DD-2BD6-F684-5350-CE07D22B2AD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78862" y="5348106"/>
            <a:ext cx="609600" cy="609600"/>
          </a:xfrm>
          <a:prstGeom prst="rect">
            <a:avLst/>
          </a:prstGeom>
        </p:spPr>
      </p:pic>
      <p:pic>
        <p:nvPicPr>
          <p:cNvPr id="12" name="Vannoy_FBP_Lecture11_Session12_Slide03_Clip08">
            <a:hlinkClick r:id="" action="ppaction://media"/>
            <a:extLst>
              <a:ext uri="{FF2B5EF4-FFF2-40B4-BE49-F238E27FC236}">
                <a16:creationId xmlns:a16="http://schemas.microsoft.com/office/drawing/2014/main" id="{2745BAC5-E74A-28A8-EAD0-C7D850844CD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37478" y="6052777"/>
            <a:ext cx="609600" cy="609600"/>
          </a:xfrm>
          <a:prstGeom prst="rect">
            <a:avLst/>
          </a:prstGeom>
        </p:spPr>
      </p:pic>
      <p:pic>
        <p:nvPicPr>
          <p:cNvPr id="13" name="Vannoy_FBP_Lecture11_Session12_Slide03_Clip09">
            <a:hlinkClick r:id="" action="ppaction://media"/>
            <a:extLst>
              <a:ext uri="{FF2B5EF4-FFF2-40B4-BE49-F238E27FC236}">
                <a16:creationId xmlns:a16="http://schemas.microsoft.com/office/drawing/2014/main" id="{0B6A8743-6B1B-AB25-88B1-4577CC2788E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55416" y="6757448"/>
            <a:ext cx="609600" cy="609600"/>
          </a:xfrm>
          <a:prstGeom prst="rect">
            <a:avLst/>
          </a:prstGeom>
        </p:spPr>
      </p:pic>
      <p:pic>
        <p:nvPicPr>
          <p:cNvPr id="14" name="Vannoy_FBP_Lecture11_Session12_Slide03_Clip10">
            <a:hlinkClick r:id="" action="ppaction://media"/>
            <a:extLst>
              <a:ext uri="{FF2B5EF4-FFF2-40B4-BE49-F238E27FC236}">
                <a16:creationId xmlns:a16="http://schemas.microsoft.com/office/drawing/2014/main" id="{57F203DF-8215-6706-9072-784AE5018EC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50616" y="7367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12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7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49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1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881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5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603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6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68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1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23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2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3495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3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49315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5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81832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37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47609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712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6549"/>
            <a:ext cx="12086492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f)  Final Arguments Continued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1)  God and the Prediction of the Future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2)  Comparison to Deut. 34 and Isa. 40-66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3)  Contra Deut. 34 Comparison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4)  Longman/Dillard argument - Isaiah not mentioned in Isa. 40-66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5)  Richard Schultz’s Response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/>
              <a:t>6)  </a:t>
            </a:r>
            <a:r>
              <a:rPr lang="en-US" sz="2600" dirty="0" err="1"/>
              <a:t>Vannoy’s</a:t>
            </a:r>
            <a:r>
              <a:rPr lang="en-US" sz="2600" dirty="0"/>
              <a:t> Response to Longman/Dillard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600" dirty="0"/>
          </a:p>
        </p:txBody>
      </p:sp>
      <p:pic>
        <p:nvPicPr>
          <p:cNvPr id="4" name="Vannoy_FBP_Lecture11_Session12_Slide04_Clip01">
            <a:hlinkClick r:id="" action="ppaction://media"/>
            <a:extLst>
              <a:ext uri="{FF2B5EF4-FFF2-40B4-BE49-F238E27FC236}">
                <a16:creationId xmlns:a16="http://schemas.microsoft.com/office/drawing/2014/main" id="{1D5355A4-2864-01A1-88D2-57A58C296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7108" y="-304800"/>
            <a:ext cx="609600" cy="609600"/>
          </a:xfrm>
          <a:prstGeom prst="rect">
            <a:avLst/>
          </a:prstGeom>
        </p:spPr>
      </p:pic>
      <p:pic>
        <p:nvPicPr>
          <p:cNvPr id="5" name="Vannoy_FBP_Lecture11_Session12_Slide04_Clip02">
            <a:hlinkClick r:id="" action="ppaction://media"/>
            <a:extLst>
              <a:ext uri="{FF2B5EF4-FFF2-40B4-BE49-F238E27FC236}">
                <a16:creationId xmlns:a16="http://schemas.microsoft.com/office/drawing/2014/main" id="{1B70A2F4-445B-6228-5FB8-1D3957E613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1600" y="543383"/>
            <a:ext cx="609600" cy="609600"/>
          </a:xfrm>
          <a:prstGeom prst="rect">
            <a:avLst/>
          </a:prstGeom>
        </p:spPr>
      </p:pic>
      <p:pic>
        <p:nvPicPr>
          <p:cNvPr id="6" name="Vannoy_FBP_Lecture11_Session12_Slide04_Clip03">
            <a:hlinkClick r:id="" action="ppaction://media"/>
            <a:extLst>
              <a:ext uri="{FF2B5EF4-FFF2-40B4-BE49-F238E27FC236}">
                <a16:creationId xmlns:a16="http://schemas.microsoft.com/office/drawing/2014/main" id="{D20BD3CB-E0A8-4E43-5DDC-D71D0A2992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39149" y="1426549"/>
            <a:ext cx="609600" cy="609600"/>
          </a:xfrm>
          <a:prstGeom prst="rect">
            <a:avLst/>
          </a:prstGeom>
        </p:spPr>
      </p:pic>
      <p:pic>
        <p:nvPicPr>
          <p:cNvPr id="7" name="Vannoy_FBP_Lecture11_Session12_Slide04_Clip04">
            <a:hlinkClick r:id="" action="ppaction://media"/>
            <a:extLst>
              <a:ext uri="{FF2B5EF4-FFF2-40B4-BE49-F238E27FC236}">
                <a16:creationId xmlns:a16="http://schemas.microsoft.com/office/drawing/2014/main" id="{5A4ECE0A-9453-5EF5-4EF6-1F7672B4F2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54000" y="2274732"/>
            <a:ext cx="609600" cy="609600"/>
          </a:xfrm>
          <a:prstGeom prst="rect">
            <a:avLst/>
          </a:prstGeom>
        </p:spPr>
      </p:pic>
      <p:pic>
        <p:nvPicPr>
          <p:cNvPr id="8" name="Vannoy_FBP_Lecture11_Session12_Slide04_Clip05">
            <a:hlinkClick r:id="" action="ppaction://media"/>
            <a:extLst>
              <a:ext uri="{FF2B5EF4-FFF2-40B4-BE49-F238E27FC236}">
                <a16:creationId xmlns:a16="http://schemas.microsoft.com/office/drawing/2014/main" id="{CDE4DB4E-3C68-4630-25F0-560624C990A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7446" y="3157898"/>
            <a:ext cx="609600" cy="609600"/>
          </a:xfrm>
          <a:prstGeom prst="rect">
            <a:avLst/>
          </a:prstGeom>
        </p:spPr>
      </p:pic>
      <p:pic>
        <p:nvPicPr>
          <p:cNvPr id="9" name="Vannoy_FBP_Lecture11_Session12_Slide04_Clip06">
            <a:hlinkClick r:id="" action="ppaction://media"/>
            <a:extLst>
              <a:ext uri="{FF2B5EF4-FFF2-40B4-BE49-F238E27FC236}">
                <a16:creationId xmlns:a16="http://schemas.microsoft.com/office/drawing/2014/main" id="{CFCC17A8-029F-2DAE-59C1-25E66A621DA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4657" y="4070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8628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7409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872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43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83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63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1347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9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6549"/>
            <a:ext cx="11705806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2.  Daniel:   There’s a General Consensus Among Mainstream </a:t>
            </a:r>
            <a:br>
              <a:rPr lang="en-US" sz="2800" dirty="0"/>
            </a:br>
            <a:r>
              <a:rPr lang="en-US" sz="2800" dirty="0"/>
              <a:t>             Critical Scholar’s that the Book of Daniel is Fictional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a.  Predictive Prophecy Does Not Happen They Maintain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1) Daniel 2 &amp; 7 and Critical Theories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2) Response to Critical Theories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200" dirty="0"/>
              <a:t>a) </a:t>
            </a:r>
            <a:r>
              <a:rPr lang="en-US" sz="2200" dirty="0" err="1"/>
              <a:t>Nabonidas</a:t>
            </a:r>
            <a:r>
              <a:rPr lang="en-US" sz="2200" dirty="0"/>
              <a:t> and Belshazzar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200" dirty="0"/>
              <a:t>b)  Darius the Mede – who was he?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200" dirty="0"/>
              <a:t>c)  Nebuchadnezzar as the Father instead of Grandfather of Belshazzar</a:t>
            </a:r>
          </a:p>
        </p:txBody>
      </p:sp>
      <p:pic>
        <p:nvPicPr>
          <p:cNvPr id="4" name="Vannoy_FBP_Lecture11_Session12_Slide05_Clip01">
            <a:hlinkClick r:id="" action="ppaction://media"/>
            <a:extLst>
              <a:ext uri="{FF2B5EF4-FFF2-40B4-BE49-F238E27FC236}">
                <a16:creationId xmlns:a16="http://schemas.microsoft.com/office/drawing/2014/main" id="{EA5AD90F-16FC-2EDE-2B10-DDAB082CA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48492" y="-509954"/>
            <a:ext cx="609600" cy="609600"/>
          </a:xfrm>
          <a:prstGeom prst="rect">
            <a:avLst/>
          </a:prstGeom>
        </p:spPr>
      </p:pic>
      <p:pic>
        <p:nvPicPr>
          <p:cNvPr id="5" name="Vannoy_FBP_Lecture11_Session12_Slide05_Clip02">
            <a:hlinkClick r:id="" action="ppaction://media"/>
            <a:extLst>
              <a:ext uri="{FF2B5EF4-FFF2-40B4-BE49-F238E27FC236}">
                <a16:creationId xmlns:a16="http://schemas.microsoft.com/office/drawing/2014/main" id="{81953433-7691-C9E5-1177-DE311C8EE5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8133" y="543383"/>
            <a:ext cx="609600" cy="609600"/>
          </a:xfrm>
          <a:prstGeom prst="rect">
            <a:avLst/>
          </a:prstGeom>
        </p:spPr>
      </p:pic>
      <p:pic>
        <p:nvPicPr>
          <p:cNvPr id="6" name="Vannoy_FBP_Lecture11_Session12_Slide05_Clip03">
            <a:hlinkClick r:id="" action="ppaction://media"/>
            <a:extLst>
              <a:ext uri="{FF2B5EF4-FFF2-40B4-BE49-F238E27FC236}">
                <a16:creationId xmlns:a16="http://schemas.microsoft.com/office/drawing/2014/main" id="{9E1C8782-1D31-347F-638B-8966E99480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9655" y="1444134"/>
            <a:ext cx="609600" cy="609600"/>
          </a:xfrm>
          <a:prstGeom prst="rect">
            <a:avLst/>
          </a:prstGeom>
        </p:spPr>
      </p:pic>
      <p:pic>
        <p:nvPicPr>
          <p:cNvPr id="7" name="Vannoy_FBP_Lecture11_Session12_Slide05_Clip04">
            <a:hlinkClick r:id="" action="ppaction://media"/>
            <a:extLst>
              <a:ext uri="{FF2B5EF4-FFF2-40B4-BE49-F238E27FC236}">
                <a16:creationId xmlns:a16="http://schemas.microsoft.com/office/drawing/2014/main" id="{9C58E1DA-90AE-ACBF-18D2-F0B7D44197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3692" y="2344885"/>
            <a:ext cx="609600" cy="609600"/>
          </a:xfrm>
          <a:prstGeom prst="rect">
            <a:avLst/>
          </a:prstGeom>
        </p:spPr>
      </p:pic>
      <p:pic>
        <p:nvPicPr>
          <p:cNvPr id="8" name="Vannoy_FBP_Lecture11_Session12_Slide05_Clip05">
            <a:hlinkClick r:id="" action="ppaction://media"/>
            <a:extLst>
              <a:ext uri="{FF2B5EF4-FFF2-40B4-BE49-F238E27FC236}">
                <a16:creationId xmlns:a16="http://schemas.microsoft.com/office/drawing/2014/main" id="{14122AAD-A5B7-4E8F-E4E2-F588663854C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3692" y="3245636"/>
            <a:ext cx="609600" cy="609600"/>
          </a:xfrm>
          <a:prstGeom prst="rect">
            <a:avLst/>
          </a:prstGeom>
        </p:spPr>
      </p:pic>
      <p:pic>
        <p:nvPicPr>
          <p:cNvPr id="9" name="Vannoy_FBP_Lecture11_Session12_Slide05_Clip06">
            <a:hlinkClick r:id="" action="ppaction://media"/>
            <a:extLst>
              <a:ext uri="{FF2B5EF4-FFF2-40B4-BE49-F238E27FC236}">
                <a16:creationId xmlns:a16="http://schemas.microsoft.com/office/drawing/2014/main" id="{82B970AD-C97B-5AE6-1BA9-EA5811CC73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9655" y="4054352"/>
            <a:ext cx="609600" cy="609600"/>
          </a:xfrm>
          <a:prstGeom prst="rect">
            <a:avLst/>
          </a:prstGeom>
        </p:spPr>
      </p:pic>
      <p:pic>
        <p:nvPicPr>
          <p:cNvPr id="10" name="Vannoy_FBP_Lecture11_Session12_Slide05_Clip07">
            <a:hlinkClick r:id="" action="ppaction://media"/>
            <a:extLst>
              <a:ext uri="{FF2B5EF4-FFF2-40B4-BE49-F238E27FC236}">
                <a16:creationId xmlns:a16="http://schemas.microsoft.com/office/drawing/2014/main" id="{C1DABCA6-88AE-B377-7688-DC885CF444A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0215" y="4955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01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238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705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6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44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675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2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113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24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11_Session12_Slide06_Clip01">
            <a:hlinkClick r:id="" action="ppaction://media"/>
            <a:extLst>
              <a:ext uri="{FF2B5EF4-FFF2-40B4-BE49-F238E27FC236}">
                <a16:creationId xmlns:a16="http://schemas.microsoft.com/office/drawing/2014/main" id="{1DCF20BE-5A16-07B6-13A1-0976562AF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31969" y="1548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7221</TotalTime>
  <Words>384</Words>
  <Application>Microsoft Office PowerPoint</Application>
  <PresentationFormat>Widescreen</PresentationFormat>
  <Paragraphs>41</Paragraphs>
  <Slides>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141</cp:revision>
  <dcterms:created xsi:type="dcterms:W3CDTF">2023-02-18T16:12:42Z</dcterms:created>
  <dcterms:modified xsi:type="dcterms:W3CDTF">2023-03-02T21:48:57Z</dcterms:modified>
</cp:coreProperties>
</file>