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7" r:id="rId4"/>
    <p:sldId id="296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3/19/2023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3/19/2023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3/19/2023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3/19/2023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3/19/2023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18" Type="http://schemas.openxmlformats.org/officeDocument/2006/relationships/image" Target="../media/image7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6" Type="http://schemas.openxmlformats.org/officeDocument/2006/relationships/audio" Target="../media/media16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microsoft.com/office/2007/relationships/media" Target="../media/media16.mp3"/><Relationship Id="rId10" Type="http://schemas.openxmlformats.org/officeDocument/2006/relationships/audio" Target="../media/media13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92" y="177092"/>
            <a:ext cx="11020112" cy="1416115"/>
          </a:xfrm>
        </p:spPr>
        <p:txBody>
          <a:bodyPr/>
          <a:lstStyle/>
          <a:p>
            <a:r>
              <a:rPr lang="en-US" sz="4800" dirty="0"/>
              <a:t>Deuteronomy: Specialized Studies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86264" y="3306540"/>
            <a:ext cx="8014007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10B: Centralization of Worship in Deuteronomy 12, </a:t>
            </a:r>
            <a:r>
              <a:rPr lang="en-US" sz="2700" b="1" dirty="0" err="1">
                <a:solidFill>
                  <a:schemeClr val="tx1"/>
                </a:solidFill>
              </a:rPr>
              <a:t>Halwarda’s</a:t>
            </a:r>
            <a:r>
              <a:rPr lang="en-US" sz="2700" b="1" dirty="0">
                <a:solidFill>
                  <a:schemeClr val="tx1"/>
                </a:solidFill>
              </a:rPr>
              <a:t> Article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DT_Lect10B_Ses12_Slide01_Clip01">
            <a:hlinkClick r:id="" action="ppaction://media"/>
            <a:extLst>
              <a:ext uri="{FF2B5EF4-FFF2-40B4-BE49-F238E27FC236}">
                <a16:creationId xmlns:a16="http://schemas.microsoft.com/office/drawing/2014/main" id="{B0A0FF93-9CD3-0021-5E9E-9ED5A9726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85558" y="-432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Deuteronomy: Specialized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924" y="1541049"/>
            <a:ext cx="11033965" cy="421891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III.  The Centralization of Worship and Its Implications for the Date of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Deuteronomy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D.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Halwarda’s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“The Place the Lord Will Choose”  [on Deut. 12]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Statement of the Problem – a la Wellhausen -- 621 BC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Wellhausen’s 3 Stages of the Place of Worship [Multiple sanctuaries,     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Prophetic Opposition to Multiple Sanctuaries, Centralize post-exilic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Significance of Deuteronomy 12 for the Wellhausen Theory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3 Phases in Israel’s Worship Altars’ Locations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Law Code – Exod. 20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Deuteronomy 12 Centralization to One Place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Prophets as Innovators</a:t>
            </a:r>
          </a:p>
        </p:txBody>
      </p:sp>
      <p:pic>
        <p:nvPicPr>
          <p:cNvPr id="10" name="Vannoy_DT_Lect10B_Ses12_Slide02_Clip01">
            <a:hlinkClick r:id="" action="ppaction://media"/>
            <a:extLst>
              <a:ext uri="{FF2B5EF4-FFF2-40B4-BE49-F238E27FC236}">
                <a16:creationId xmlns:a16="http://schemas.microsoft.com/office/drawing/2014/main" id="{5D697C17-23E6-FCC9-8271-602A16A19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347032" y="-156882"/>
            <a:ext cx="609600" cy="609600"/>
          </a:xfrm>
          <a:prstGeom prst="rect">
            <a:avLst/>
          </a:prstGeom>
        </p:spPr>
      </p:pic>
      <p:pic>
        <p:nvPicPr>
          <p:cNvPr id="11" name="Vannoy_DT_Lect10B_Ses12_Slide02_Clip02">
            <a:hlinkClick r:id="" action="ppaction://media"/>
            <a:extLst>
              <a:ext uri="{FF2B5EF4-FFF2-40B4-BE49-F238E27FC236}">
                <a16:creationId xmlns:a16="http://schemas.microsoft.com/office/drawing/2014/main" id="{0578BE14-4272-040A-097F-27C16E870A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764127" y="848183"/>
            <a:ext cx="609600" cy="609600"/>
          </a:xfrm>
          <a:prstGeom prst="rect">
            <a:avLst/>
          </a:prstGeom>
        </p:spPr>
      </p:pic>
      <p:pic>
        <p:nvPicPr>
          <p:cNvPr id="12" name="Vannoy_DT_Lect10B_Ses12_Slide02_Clip03">
            <a:hlinkClick r:id="" action="ppaction://media"/>
            <a:extLst>
              <a:ext uri="{FF2B5EF4-FFF2-40B4-BE49-F238E27FC236}">
                <a16:creationId xmlns:a16="http://schemas.microsoft.com/office/drawing/2014/main" id="{34D45697-55A1-329F-C4AE-D5426604142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511663" y="1853248"/>
            <a:ext cx="609600" cy="609600"/>
          </a:xfrm>
          <a:prstGeom prst="rect">
            <a:avLst/>
          </a:prstGeom>
        </p:spPr>
      </p:pic>
      <p:pic>
        <p:nvPicPr>
          <p:cNvPr id="13" name="Vannoy_DT_Lect10B_Ses12_Slide02_Clip04">
            <a:hlinkClick r:id="" action="ppaction://media"/>
            <a:extLst>
              <a:ext uri="{FF2B5EF4-FFF2-40B4-BE49-F238E27FC236}">
                <a16:creationId xmlns:a16="http://schemas.microsoft.com/office/drawing/2014/main" id="{5DA86228-25E4-2724-8969-962D597D5EC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651832" y="2950555"/>
            <a:ext cx="609600" cy="609600"/>
          </a:xfrm>
          <a:prstGeom prst="rect">
            <a:avLst/>
          </a:prstGeom>
        </p:spPr>
      </p:pic>
      <p:pic>
        <p:nvPicPr>
          <p:cNvPr id="14" name="Vannoy_DT_Lect10B_Ses12_Slide02_Clip05">
            <a:hlinkClick r:id="" action="ppaction://media"/>
            <a:extLst>
              <a:ext uri="{FF2B5EF4-FFF2-40B4-BE49-F238E27FC236}">
                <a16:creationId xmlns:a16="http://schemas.microsoft.com/office/drawing/2014/main" id="{0E4BA47E-26AB-EF87-C966-ADD7A9D6F4F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591874" y="3863378"/>
            <a:ext cx="609600" cy="609600"/>
          </a:xfrm>
          <a:prstGeom prst="rect">
            <a:avLst/>
          </a:prstGeom>
        </p:spPr>
      </p:pic>
      <p:pic>
        <p:nvPicPr>
          <p:cNvPr id="15" name="Vannoy_DT_Lect10B_Ses12_Slide02_Clip06">
            <a:hlinkClick r:id="" action="ppaction://media"/>
            <a:extLst>
              <a:ext uri="{FF2B5EF4-FFF2-40B4-BE49-F238E27FC236}">
                <a16:creationId xmlns:a16="http://schemas.microsoft.com/office/drawing/2014/main" id="{982CE908-0A7B-C819-49C0-D5FC0874014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399369" y="4960685"/>
            <a:ext cx="609600" cy="609600"/>
          </a:xfrm>
          <a:prstGeom prst="rect">
            <a:avLst/>
          </a:prstGeom>
        </p:spPr>
      </p:pic>
      <p:pic>
        <p:nvPicPr>
          <p:cNvPr id="16" name="Vannoy_DT_Lect10B_Ses12_Slide02_Clip07">
            <a:hlinkClick r:id="" action="ppaction://media"/>
            <a:extLst>
              <a:ext uri="{FF2B5EF4-FFF2-40B4-BE49-F238E27FC236}">
                <a16:creationId xmlns:a16="http://schemas.microsoft.com/office/drawing/2014/main" id="{4E1805CB-21C7-4FB0-316F-E9DFEA358B8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78989" y="5873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5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1047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12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4281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02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16539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7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99266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49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36221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304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68719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96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Deuteronomy: Specialized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924" y="1541049"/>
            <a:ext cx="10887815" cy="421891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Halwarda’s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Response to Wellhausen’s Deuteronomy 12 Theory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Multiple Altars Sanctioned in Historical Books (cf. 1 Kgs. 18-19)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Elijah &amp; Prophets of Baal on Mt. Carmel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No Prophetic Opposition to Multiple Altars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Samuel Had Many Altars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David “Sacrifice” at Bethlehem Recognized and Accepted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Deuteronomy 12 &amp; David’s Desire to Build God a House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f.  Absalom and the Hebron Sanctuary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g.  Rest and Peace Only Possible in Solomon’s Day – no in Joshua’s Day</a:t>
            </a:r>
          </a:p>
        </p:txBody>
      </p:sp>
      <p:pic>
        <p:nvPicPr>
          <p:cNvPr id="10" name="Vannoy_DT_Lect10B_Ses12_Slide03_Clip01">
            <a:hlinkClick r:id="" action="ppaction://media"/>
            <a:extLst>
              <a:ext uri="{FF2B5EF4-FFF2-40B4-BE49-F238E27FC236}">
                <a16:creationId xmlns:a16="http://schemas.microsoft.com/office/drawing/2014/main" id="{A9175084-FDD8-5E3A-1CB1-4505D6BE3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603705" y="-304800"/>
            <a:ext cx="609600" cy="609600"/>
          </a:xfrm>
          <a:prstGeom prst="rect">
            <a:avLst/>
          </a:prstGeom>
        </p:spPr>
      </p:pic>
      <p:pic>
        <p:nvPicPr>
          <p:cNvPr id="11" name="Vannoy_DT_Lect10B_Ses12_Slide03_Clip02">
            <a:hlinkClick r:id="" action="ppaction://media"/>
            <a:extLst>
              <a:ext uri="{FF2B5EF4-FFF2-40B4-BE49-F238E27FC236}">
                <a16:creationId xmlns:a16="http://schemas.microsoft.com/office/drawing/2014/main" id="{2F74F382-2B68-E7E4-2340-56A2A647DC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63073" y="848183"/>
            <a:ext cx="609600" cy="609600"/>
          </a:xfrm>
          <a:prstGeom prst="rect">
            <a:avLst/>
          </a:prstGeom>
        </p:spPr>
      </p:pic>
      <p:pic>
        <p:nvPicPr>
          <p:cNvPr id="12" name="Vannoy_DT_Lect10B_Ses12_Slide03_Clip03">
            <a:hlinkClick r:id="" action="ppaction://media"/>
            <a:extLst>
              <a:ext uri="{FF2B5EF4-FFF2-40B4-BE49-F238E27FC236}">
                <a16:creationId xmlns:a16="http://schemas.microsoft.com/office/drawing/2014/main" id="{8540527D-313C-9EDB-6530-547DC6492DC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587663" y="2001166"/>
            <a:ext cx="609600" cy="609600"/>
          </a:xfrm>
          <a:prstGeom prst="rect">
            <a:avLst/>
          </a:prstGeom>
        </p:spPr>
      </p:pic>
      <p:pic>
        <p:nvPicPr>
          <p:cNvPr id="13" name="Vannoy_DT_Lect10B_Ses12_Slide03_Clip04">
            <a:hlinkClick r:id="" action="ppaction://media"/>
            <a:extLst>
              <a:ext uri="{FF2B5EF4-FFF2-40B4-BE49-F238E27FC236}">
                <a16:creationId xmlns:a16="http://schemas.microsoft.com/office/drawing/2014/main" id="{BA4B92C1-EA58-585B-E56B-E36CA5A904A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587663" y="3124200"/>
            <a:ext cx="609600" cy="609600"/>
          </a:xfrm>
          <a:prstGeom prst="rect">
            <a:avLst/>
          </a:prstGeom>
        </p:spPr>
      </p:pic>
      <p:pic>
        <p:nvPicPr>
          <p:cNvPr id="14" name="Vannoy_DT_Lect10B_Ses12_Slide03_Clip05">
            <a:hlinkClick r:id="" action="ppaction://media"/>
            <a:extLst>
              <a:ext uri="{FF2B5EF4-FFF2-40B4-BE49-F238E27FC236}">
                <a16:creationId xmlns:a16="http://schemas.microsoft.com/office/drawing/2014/main" id="{C70E99F4-264B-8179-2DFC-0A49D85E74E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82863" y="4247234"/>
            <a:ext cx="609600" cy="609600"/>
          </a:xfrm>
          <a:prstGeom prst="rect">
            <a:avLst/>
          </a:prstGeom>
        </p:spPr>
      </p:pic>
      <p:pic>
        <p:nvPicPr>
          <p:cNvPr id="15" name="Vannoy_DT_Lect10B_Ses12_Slide03_Clip06">
            <a:hlinkClick r:id="" action="ppaction://media"/>
            <a:extLst>
              <a:ext uri="{FF2B5EF4-FFF2-40B4-BE49-F238E27FC236}">
                <a16:creationId xmlns:a16="http://schemas.microsoft.com/office/drawing/2014/main" id="{4E958035-603F-7D8D-DE4A-96F80047013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82863" y="5150363"/>
            <a:ext cx="609600" cy="609600"/>
          </a:xfrm>
          <a:prstGeom prst="rect">
            <a:avLst/>
          </a:prstGeom>
        </p:spPr>
      </p:pic>
      <p:pic>
        <p:nvPicPr>
          <p:cNvPr id="16" name="Vannoy_DT_Lect10B_Ses12_Slide03_Clip07">
            <a:hlinkClick r:id="" action="ppaction://media"/>
            <a:extLst>
              <a:ext uri="{FF2B5EF4-FFF2-40B4-BE49-F238E27FC236}">
                <a16:creationId xmlns:a16="http://schemas.microsoft.com/office/drawing/2014/main" id="{9DB5E383-5637-5C39-C719-CDEE45891CE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74315" y="6493302"/>
            <a:ext cx="609600" cy="609600"/>
          </a:xfrm>
          <a:prstGeom prst="rect">
            <a:avLst/>
          </a:prstGeom>
        </p:spPr>
      </p:pic>
      <p:pic>
        <p:nvPicPr>
          <p:cNvPr id="17" name="Vannoy_DT_Lect10B_Ses12_Slide03_Clip08">
            <a:hlinkClick r:id="" action="ppaction://media"/>
            <a:extLst>
              <a:ext uri="{FF2B5EF4-FFF2-40B4-BE49-F238E27FC236}">
                <a16:creationId xmlns:a16="http://schemas.microsoft.com/office/drawing/2014/main" id="{1EA03382-47B0-5447-AFBF-10B485789CA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62021" y="76462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8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25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0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54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242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6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408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28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890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02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1105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96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2743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53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90107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447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Deuteronomy: Specialized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2329132"/>
            <a:ext cx="10887815" cy="369393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Vannoy_DT_Lect10B_Ses12_Slide04_Clip01">
            <a:hlinkClick r:id="" action="ppaction://media"/>
            <a:extLst>
              <a:ext uri="{FF2B5EF4-FFF2-40B4-BE49-F238E27FC236}">
                <a16:creationId xmlns:a16="http://schemas.microsoft.com/office/drawing/2014/main" id="{FC5174B2-0802-D503-C52F-738800397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13895" y="-156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8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20434</TotalTime>
  <Words>294</Words>
  <Application>Microsoft Office PowerPoint</Application>
  <PresentationFormat>Widescreen</PresentationFormat>
  <Paragraphs>25</Paragraphs>
  <Slides>4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Deuteronomy: Specialized Studies</vt:lpstr>
      <vt:lpstr>Deuteronomy: Specialized Studies</vt:lpstr>
      <vt:lpstr>Deuteronomy: Specialized Studies</vt:lpstr>
      <vt:lpstr>Deuteronomy: Specialized Studies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330</cp:revision>
  <dcterms:created xsi:type="dcterms:W3CDTF">2023-02-18T16:12:42Z</dcterms:created>
  <dcterms:modified xsi:type="dcterms:W3CDTF">2023-03-19T17:11:45Z</dcterms:modified>
</cp:coreProperties>
</file>