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7" r:id="rId4"/>
    <p:sldId id="296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9" d="100"/>
          <a:sy n="59" d="100"/>
        </p:scale>
        <p:origin x="1980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microsoft.com/office/2007/relationships/media" Target="../media/media14.mp3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2" Type="http://schemas.openxmlformats.org/officeDocument/2006/relationships/audio" Target="../media/media8.mp3"/><Relationship Id="rId16" Type="http://schemas.openxmlformats.org/officeDocument/2006/relationships/image" Target="../media/image7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audio" Target="../media/media1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992" y="177092"/>
            <a:ext cx="11020112" cy="1416115"/>
          </a:xfrm>
        </p:spPr>
        <p:txBody>
          <a:bodyPr/>
          <a:lstStyle/>
          <a:p>
            <a:r>
              <a:rPr lang="en-US" sz="4800" dirty="0"/>
              <a:t>Deuteronomy: Specialized Studies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86264" y="3306540"/>
            <a:ext cx="801400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10A:  Treaty Covenant Analogy and Date of Deuteronomy – Objections and Responses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DT_Lect10A_Ses11_Slide01_Clip01">
            <a:hlinkClick r:id="" action="ppaction://media"/>
            <a:extLst>
              <a:ext uri="{FF2B5EF4-FFF2-40B4-BE49-F238E27FC236}">
                <a16:creationId xmlns:a16="http://schemas.microsoft.com/office/drawing/2014/main" id="{EAB1C7DC-FD84-AF89-F066-78D7243F4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09600" y="-983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541049"/>
            <a:ext cx="10887815" cy="4218914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Aramaic Treaties and Their Differences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Implications of the Treaty Covenant Analogy for the Date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of Deuteronomy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	a. Comparison of the Assyrian and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Sefire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Treaties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Rejection of Kline’s Conclusion:  7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Century Historical Prologue(?)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Response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Responses to Some Contemporary Critical Scholars Who Reject the Conclusion that the Evolution of This Treaty Form Points Towards a Mosaic Origin for Deuteronomy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Plasteras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Argument contra Kitchen</a:t>
            </a:r>
          </a:p>
        </p:txBody>
      </p:sp>
      <p:pic>
        <p:nvPicPr>
          <p:cNvPr id="4" name="Vannoy_DT_Lect10A_Ses11_Slide02_Clip01">
            <a:hlinkClick r:id="" action="ppaction://media"/>
            <a:extLst>
              <a:ext uri="{FF2B5EF4-FFF2-40B4-BE49-F238E27FC236}">
                <a16:creationId xmlns:a16="http://schemas.microsoft.com/office/drawing/2014/main" id="{B49EFFA7-A42E-7E0F-812E-7444E02B9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78972" y="-66168"/>
            <a:ext cx="609600" cy="609600"/>
          </a:xfrm>
          <a:prstGeom prst="rect">
            <a:avLst/>
          </a:prstGeom>
        </p:spPr>
      </p:pic>
      <p:pic>
        <p:nvPicPr>
          <p:cNvPr id="5" name="Vannoy_DT_Lect10A_Ses11_Slide02_Clip02">
            <a:hlinkClick r:id="" action="ppaction://media"/>
            <a:extLst>
              <a:ext uri="{FF2B5EF4-FFF2-40B4-BE49-F238E27FC236}">
                <a16:creationId xmlns:a16="http://schemas.microsoft.com/office/drawing/2014/main" id="{7C40B874-2287-9EE7-3577-A563489A72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78972" y="1127583"/>
            <a:ext cx="609600" cy="609600"/>
          </a:xfrm>
          <a:prstGeom prst="rect">
            <a:avLst/>
          </a:prstGeom>
        </p:spPr>
      </p:pic>
      <p:pic>
        <p:nvPicPr>
          <p:cNvPr id="6" name="Vannoy_DT_Lect10A_Ses11_Slide02_Clip03">
            <a:hlinkClick r:id="" action="ppaction://media"/>
            <a:extLst>
              <a:ext uri="{FF2B5EF4-FFF2-40B4-BE49-F238E27FC236}">
                <a16:creationId xmlns:a16="http://schemas.microsoft.com/office/drawing/2014/main" id="{8A6D00A0-8731-3FC0-DD2F-817337E7409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72990" y="2122714"/>
            <a:ext cx="609600" cy="609600"/>
          </a:xfrm>
          <a:prstGeom prst="rect">
            <a:avLst/>
          </a:prstGeom>
        </p:spPr>
      </p:pic>
      <p:pic>
        <p:nvPicPr>
          <p:cNvPr id="7" name="Vannoy_DT_Lect10A_Ses11_Slide02_Clip04">
            <a:hlinkClick r:id="" action="ppaction://media"/>
            <a:extLst>
              <a:ext uri="{FF2B5EF4-FFF2-40B4-BE49-F238E27FC236}">
                <a16:creationId xmlns:a16="http://schemas.microsoft.com/office/drawing/2014/main" id="{3EC1F1D8-6D9E-242B-6F74-D6579BBA0A8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72990" y="3429000"/>
            <a:ext cx="609600" cy="609600"/>
          </a:xfrm>
          <a:prstGeom prst="rect">
            <a:avLst/>
          </a:prstGeom>
        </p:spPr>
      </p:pic>
      <p:pic>
        <p:nvPicPr>
          <p:cNvPr id="8" name="Vannoy_DT_Lect10A_Ses11_Slide02_Clip05">
            <a:hlinkClick r:id="" action="ppaction://media"/>
            <a:extLst>
              <a:ext uri="{FF2B5EF4-FFF2-40B4-BE49-F238E27FC236}">
                <a16:creationId xmlns:a16="http://schemas.microsoft.com/office/drawing/2014/main" id="{21B61BB3-9F01-7CB1-9F64-614A5BFF9FD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72990" y="4311596"/>
            <a:ext cx="609600" cy="609600"/>
          </a:xfrm>
          <a:prstGeom prst="rect">
            <a:avLst/>
          </a:prstGeom>
        </p:spPr>
      </p:pic>
      <p:pic>
        <p:nvPicPr>
          <p:cNvPr id="9" name="Vannoy_DT_Lect10A_Ses11_Slide02_Clip06">
            <a:hlinkClick r:id="" action="ppaction://media"/>
            <a:extLst>
              <a:ext uri="{FF2B5EF4-FFF2-40B4-BE49-F238E27FC236}">
                <a16:creationId xmlns:a16="http://schemas.microsoft.com/office/drawing/2014/main" id="{E6B2B737-2DE9-CDDE-E854-1EDC0E48041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63808" y="5413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7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15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2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499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3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77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1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9320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37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893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92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24" y="1541049"/>
            <a:ext cx="10887815" cy="42189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2. 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Frankena’s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Argument on the Covenant Curses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Kline’s Response to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Frankena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3.  Nicholson Cultic/Liturgical Connection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4.  Moshe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Weinfeld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– Literary not Cultic Origin from Hezekiah’s or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Josiah’s time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Kline’s Response to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Weinfeld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Fixity of the Text of Deuteronomy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Conclusion on the Treaty – Deuteronomy Nexus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Vannoy_DT_Lect10A_Ses11_Slide02_Clip07">
            <a:hlinkClick r:id="" action="ppaction://media"/>
            <a:extLst>
              <a:ext uri="{FF2B5EF4-FFF2-40B4-BE49-F238E27FC236}">
                <a16:creationId xmlns:a16="http://schemas.microsoft.com/office/drawing/2014/main" id="{66F8C32C-7E1E-D3D8-1D5A-CDB5328A0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63390" y="-1088571"/>
            <a:ext cx="609600" cy="609600"/>
          </a:xfrm>
          <a:prstGeom prst="rect">
            <a:avLst/>
          </a:prstGeom>
        </p:spPr>
      </p:pic>
      <p:pic>
        <p:nvPicPr>
          <p:cNvPr id="13" name="Vannoy_DT_Lect10A_Ses11_Slide02_Clip08">
            <a:hlinkClick r:id="" action="ppaction://media"/>
            <a:extLst>
              <a:ext uri="{FF2B5EF4-FFF2-40B4-BE49-F238E27FC236}">
                <a16:creationId xmlns:a16="http://schemas.microsoft.com/office/drawing/2014/main" id="{90BC5A69-9505-7964-37DE-43745D99E7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034307" y="-800100"/>
            <a:ext cx="609600" cy="609600"/>
          </a:xfrm>
          <a:prstGeom prst="rect">
            <a:avLst/>
          </a:prstGeom>
        </p:spPr>
      </p:pic>
      <p:pic>
        <p:nvPicPr>
          <p:cNvPr id="14" name="Vannoy_DT_Lect10A_Ses11_Slide03_Clip01">
            <a:hlinkClick r:id="" action="ppaction://media"/>
            <a:extLst>
              <a:ext uri="{FF2B5EF4-FFF2-40B4-BE49-F238E27FC236}">
                <a16:creationId xmlns:a16="http://schemas.microsoft.com/office/drawing/2014/main" id="{17C737D5-D188-9A2A-2DC4-DE5FD4A327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24757" y="931449"/>
            <a:ext cx="609600" cy="609600"/>
          </a:xfrm>
          <a:prstGeom prst="rect">
            <a:avLst/>
          </a:prstGeom>
        </p:spPr>
      </p:pic>
      <p:pic>
        <p:nvPicPr>
          <p:cNvPr id="15" name="Vannoy_DT_Lect10A_Ses11_Slide03_Clip02">
            <a:hlinkClick r:id="" action="ppaction://media"/>
            <a:extLst>
              <a:ext uri="{FF2B5EF4-FFF2-40B4-BE49-F238E27FC236}">
                <a16:creationId xmlns:a16="http://schemas.microsoft.com/office/drawing/2014/main" id="{9BF736CC-68D3-5FF9-9D3B-DC7929D70C0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71674" y="2177143"/>
            <a:ext cx="609600" cy="609600"/>
          </a:xfrm>
          <a:prstGeom prst="rect">
            <a:avLst/>
          </a:prstGeom>
        </p:spPr>
      </p:pic>
      <p:pic>
        <p:nvPicPr>
          <p:cNvPr id="16" name="Vannoy_DT_Lect10A_Ses11_Slide03_Clip03">
            <a:hlinkClick r:id="" action="ppaction://media"/>
            <a:extLst>
              <a:ext uri="{FF2B5EF4-FFF2-40B4-BE49-F238E27FC236}">
                <a16:creationId xmlns:a16="http://schemas.microsoft.com/office/drawing/2014/main" id="{DE72AFE2-C5D6-81C2-4894-DF95D769475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030200" y="3345706"/>
            <a:ext cx="609600" cy="609600"/>
          </a:xfrm>
          <a:prstGeom prst="rect">
            <a:avLst/>
          </a:prstGeom>
        </p:spPr>
      </p:pic>
      <p:pic>
        <p:nvPicPr>
          <p:cNvPr id="17" name="Vannoy_DT_Lect10A_Ses11_Slide03_Clip04">
            <a:hlinkClick r:id="" action="ppaction://media"/>
            <a:extLst>
              <a:ext uri="{FF2B5EF4-FFF2-40B4-BE49-F238E27FC236}">
                <a16:creationId xmlns:a16="http://schemas.microsoft.com/office/drawing/2014/main" id="{9CCE5EEE-CD9B-57CE-3068-E533F5EAA82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424707" y="4558743"/>
            <a:ext cx="609600" cy="609600"/>
          </a:xfrm>
          <a:prstGeom prst="rect">
            <a:avLst/>
          </a:prstGeom>
        </p:spPr>
      </p:pic>
      <p:pic>
        <p:nvPicPr>
          <p:cNvPr id="18" name="Vannoy_DT_Lect10A_Ses11_Slide03_Clip05">
            <a:hlinkClick r:id="" action="ppaction://media"/>
            <a:extLst>
              <a:ext uri="{FF2B5EF4-FFF2-40B4-BE49-F238E27FC236}">
                <a16:creationId xmlns:a16="http://schemas.microsoft.com/office/drawing/2014/main" id="{EEDCB8E3-C729-742B-4279-D6AE2BCEA30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72990" y="5442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2998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447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973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50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683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19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60793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88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3160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1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69729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38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Deuteronomy: Specialized Studies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804148"/>
            <a:ext cx="10887815" cy="42189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DT_Lect10A_Ses11_Slide03_Clip06">
            <a:hlinkClick r:id="" action="ppaction://media"/>
            <a:extLst>
              <a:ext uri="{FF2B5EF4-FFF2-40B4-BE49-F238E27FC236}">
                <a16:creationId xmlns:a16="http://schemas.microsoft.com/office/drawing/2014/main" id="{443A173C-AAEA-D193-ABE1-10E4528B1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4514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8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20174</TotalTime>
  <Words>216</Words>
  <Application>Microsoft Office PowerPoint</Application>
  <PresentationFormat>Widescreen</PresentationFormat>
  <Paragraphs>21</Paragraphs>
  <Slides>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Deuteronomy: Specialized Studies</vt:lpstr>
      <vt:lpstr>Deuteronomy: Specialized Studies</vt:lpstr>
      <vt:lpstr>Deuteronomy: Specialized Studies</vt:lpstr>
      <vt:lpstr>Deuteronomy: Specialized Studies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321</cp:revision>
  <dcterms:created xsi:type="dcterms:W3CDTF">2023-02-18T16:12:42Z</dcterms:created>
  <dcterms:modified xsi:type="dcterms:W3CDTF">2023-03-18T22:59:24Z</dcterms:modified>
</cp:coreProperties>
</file>