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92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4" d="100"/>
          <a:sy n="64" d="100"/>
        </p:scale>
        <p:origin x="1782" y="11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3/14/2023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3/14/2023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microsoft.com/office/2007/relationships/media" Target="../media/media16.mp3"/><Relationship Id="rId18" Type="http://schemas.openxmlformats.org/officeDocument/2006/relationships/image" Target="../media/image7.png"/><Relationship Id="rId3" Type="http://schemas.microsoft.com/office/2007/relationships/media" Target="../media/media11.mp3"/><Relationship Id="rId7" Type="http://schemas.microsoft.com/office/2007/relationships/media" Target="../media/media13.mp3"/><Relationship Id="rId12" Type="http://schemas.openxmlformats.org/officeDocument/2006/relationships/audio" Target="../media/media15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6" Type="http://schemas.openxmlformats.org/officeDocument/2006/relationships/audio" Target="../media/media17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microsoft.com/office/2007/relationships/media" Target="../media/media15.mp3"/><Relationship Id="rId5" Type="http://schemas.microsoft.com/office/2007/relationships/media" Target="../media/media12.mp3"/><Relationship Id="rId15" Type="http://schemas.microsoft.com/office/2007/relationships/media" Target="../media/media17.mp3"/><Relationship Id="rId10" Type="http://schemas.openxmlformats.org/officeDocument/2006/relationships/audio" Target="../media/media14.mp3"/><Relationship Id="rId4" Type="http://schemas.openxmlformats.org/officeDocument/2006/relationships/audio" Target="../media/media11.mp3"/><Relationship Id="rId9" Type="http://schemas.microsoft.com/office/2007/relationships/media" Target="../media/media14.mp3"/><Relationship Id="rId14" Type="http://schemas.openxmlformats.org/officeDocument/2006/relationships/audio" Target="../media/media16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Deuteronomy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-334136" y="3306540"/>
            <a:ext cx="882565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700" b="1" dirty="0">
                <a:solidFill>
                  <a:schemeClr val="tx1"/>
                </a:solidFill>
              </a:rPr>
              <a:t>Lecture 3:  Redaction, Canonical and Rhetorical Criticism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DT_Lect03_Ses03_Slide01_Clip01">
            <a:hlinkClick r:id="" action="ppaction://media"/>
            <a:extLst>
              <a:ext uri="{FF2B5EF4-FFF2-40B4-BE49-F238E27FC236}">
                <a16:creationId xmlns:a16="http://schemas.microsoft.com/office/drawing/2014/main" id="{017D8B0F-9FA7-D55E-CCD7-5E425336FB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6498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Deuteronomy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712" y="1548448"/>
            <a:ext cx="9987797" cy="489555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Beyond Form Criticism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Redaction Criticism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Barton’s Warning of the Danger of Redaction Criticism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Evangelicals and Redaction Criticism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Historical Trustworthiness Still Undermined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d.  Gundry on Matthew and Redaction Criticism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e.  Rogers and McKim and Inerrancy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Canonical Criticism and B. Childs [Yale]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DT_Lect03_Ses03_Slide02_Clip01">
            <a:hlinkClick r:id="" action="ppaction://media"/>
            <a:extLst>
              <a:ext uri="{FF2B5EF4-FFF2-40B4-BE49-F238E27FC236}">
                <a16:creationId xmlns:a16="http://schemas.microsoft.com/office/drawing/2014/main" id="{EA18D3BA-8684-7002-4E42-C62AC91F46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01468" y="-609600"/>
            <a:ext cx="609600" cy="609600"/>
          </a:xfrm>
          <a:prstGeom prst="rect">
            <a:avLst/>
          </a:prstGeom>
        </p:spPr>
      </p:pic>
      <p:pic>
        <p:nvPicPr>
          <p:cNvPr id="5" name="Vannoy_DT_Lect03_Ses03_Slide02_Clip02">
            <a:hlinkClick r:id="" action="ppaction://media"/>
            <a:extLst>
              <a:ext uri="{FF2B5EF4-FFF2-40B4-BE49-F238E27FC236}">
                <a16:creationId xmlns:a16="http://schemas.microsoft.com/office/drawing/2014/main" id="{D46C3787-3A56-0D1C-9F3A-68A416BF6A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311266" y="452718"/>
            <a:ext cx="604602" cy="609600"/>
          </a:xfrm>
          <a:prstGeom prst="rect">
            <a:avLst/>
          </a:prstGeom>
        </p:spPr>
      </p:pic>
      <p:pic>
        <p:nvPicPr>
          <p:cNvPr id="6" name="Vannoy_DT_Lect03_Ses03_Slide02_Clip03">
            <a:hlinkClick r:id="" action="ppaction://media"/>
            <a:extLst>
              <a:ext uri="{FF2B5EF4-FFF2-40B4-BE49-F238E27FC236}">
                <a16:creationId xmlns:a16="http://schemas.microsoft.com/office/drawing/2014/main" id="{EE86FF4D-AF6D-D99D-8E48-40016B60D29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41442" y="1548448"/>
            <a:ext cx="609600" cy="609600"/>
          </a:xfrm>
          <a:prstGeom prst="rect">
            <a:avLst/>
          </a:prstGeom>
        </p:spPr>
      </p:pic>
      <p:pic>
        <p:nvPicPr>
          <p:cNvPr id="7" name="Vannoy_DT_Lect03_Ses03_Slide02_Clip04">
            <a:hlinkClick r:id="" action="ppaction://media"/>
            <a:extLst>
              <a:ext uri="{FF2B5EF4-FFF2-40B4-BE49-F238E27FC236}">
                <a16:creationId xmlns:a16="http://schemas.microsoft.com/office/drawing/2014/main" id="{7D73CFCF-718C-EA74-A06A-61CB692B292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91606" y="2610766"/>
            <a:ext cx="609600" cy="609600"/>
          </a:xfrm>
          <a:prstGeom prst="rect">
            <a:avLst/>
          </a:prstGeom>
        </p:spPr>
      </p:pic>
      <p:pic>
        <p:nvPicPr>
          <p:cNvPr id="8" name="Vannoy_DT_Lect03_Ses03_Slide02_Clip05">
            <a:hlinkClick r:id="" action="ppaction://media"/>
            <a:extLst>
              <a:ext uri="{FF2B5EF4-FFF2-40B4-BE49-F238E27FC236}">
                <a16:creationId xmlns:a16="http://schemas.microsoft.com/office/drawing/2014/main" id="{8CE589F7-38A0-1154-35BC-40F6F5053C1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66426" y="3673084"/>
            <a:ext cx="609600" cy="609600"/>
          </a:xfrm>
          <a:prstGeom prst="rect">
            <a:avLst/>
          </a:prstGeom>
        </p:spPr>
      </p:pic>
      <p:pic>
        <p:nvPicPr>
          <p:cNvPr id="9" name="Vannoy_DT_Lect03_Ses03_Slide02_Clip06">
            <a:hlinkClick r:id="" action="ppaction://media"/>
            <a:extLst>
              <a:ext uri="{FF2B5EF4-FFF2-40B4-BE49-F238E27FC236}">
                <a16:creationId xmlns:a16="http://schemas.microsoft.com/office/drawing/2014/main" id="{823A8380-7D43-E7ED-19C2-71D21C00E25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106400" y="4464014"/>
            <a:ext cx="609600" cy="609600"/>
          </a:xfrm>
          <a:prstGeom prst="rect">
            <a:avLst/>
          </a:prstGeom>
        </p:spPr>
      </p:pic>
      <p:pic>
        <p:nvPicPr>
          <p:cNvPr id="10" name="Vannoy_DT_Lect03_Ses03_Slide02_Clip07">
            <a:hlinkClick r:id="" action="ppaction://media"/>
            <a:extLst>
              <a:ext uri="{FF2B5EF4-FFF2-40B4-BE49-F238E27FC236}">
                <a16:creationId xmlns:a16="http://schemas.microsoft.com/office/drawing/2014/main" id="{074D3513-FB45-B36C-8974-EE6923B91D00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136380" y="5492920"/>
            <a:ext cx="609600" cy="609600"/>
          </a:xfrm>
          <a:prstGeom prst="rect">
            <a:avLst/>
          </a:prstGeom>
        </p:spPr>
      </p:pic>
      <p:pic>
        <p:nvPicPr>
          <p:cNvPr id="18" name="Vannoy_DT_Lect03_Ses03_Slide02_Clip08">
            <a:hlinkClick r:id="" action="ppaction://media"/>
            <a:extLst>
              <a:ext uri="{FF2B5EF4-FFF2-40B4-BE49-F238E27FC236}">
                <a16:creationId xmlns:a16="http://schemas.microsoft.com/office/drawing/2014/main" id="{32695998-421D-E227-C87E-D7959592C48E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01468" y="70413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1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4034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823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48386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26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33073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49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20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38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85825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958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83632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7965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6529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427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Deuteronomy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450794"/>
            <a:ext cx="11169449" cy="489555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Rhetorical Criticism:  Robert Alter et al.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Omniscient Narrator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Other Rhetorical Critics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Evangelicals and Rhetorical Criticism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d.  Non-Evangelicals Supporting the Unity of the 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Text Contra 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Source Critics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No Consensus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C.S. Lewis, History Writing and Difficulty of Literary Reviews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 marL="0" indent="0">
              <a:buNone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DT_Lect03_Ses03_Slide03_Clip01">
            <a:hlinkClick r:id="" action="ppaction://media"/>
            <a:extLst>
              <a:ext uri="{FF2B5EF4-FFF2-40B4-BE49-F238E27FC236}">
                <a16:creationId xmlns:a16="http://schemas.microsoft.com/office/drawing/2014/main" id="{C8FE1463-A0E0-0126-82CC-4B55B8309A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451174" y="-609600"/>
            <a:ext cx="609600" cy="609600"/>
          </a:xfrm>
          <a:prstGeom prst="rect">
            <a:avLst/>
          </a:prstGeom>
        </p:spPr>
      </p:pic>
      <p:pic>
        <p:nvPicPr>
          <p:cNvPr id="5" name="Vannoy_DT_Lect03_Ses03_Slide03_Clip02">
            <a:hlinkClick r:id="" action="ppaction://media"/>
            <a:extLst>
              <a:ext uri="{FF2B5EF4-FFF2-40B4-BE49-F238E27FC236}">
                <a16:creationId xmlns:a16="http://schemas.microsoft.com/office/drawing/2014/main" id="{737D582F-F2B6-CC0E-5510-07F16CFF83E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256302" y="452718"/>
            <a:ext cx="609600" cy="609600"/>
          </a:xfrm>
          <a:prstGeom prst="rect">
            <a:avLst/>
          </a:prstGeom>
        </p:spPr>
      </p:pic>
      <p:pic>
        <p:nvPicPr>
          <p:cNvPr id="6" name="Vannoy_DT_Lect03_Ses03_Slide03_Clip03">
            <a:hlinkClick r:id="" action="ppaction://media"/>
            <a:extLst>
              <a:ext uri="{FF2B5EF4-FFF2-40B4-BE49-F238E27FC236}">
                <a16:creationId xmlns:a16="http://schemas.microsoft.com/office/drawing/2014/main" id="{36668608-ECD2-DE21-3687-CA9EC562F5D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146374" y="1515036"/>
            <a:ext cx="609600" cy="609600"/>
          </a:xfrm>
          <a:prstGeom prst="rect">
            <a:avLst/>
          </a:prstGeom>
        </p:spPr>
      </p:pic>
      <p:pic>
        <p:nvPicPr>
          <p:cNvPr id="7" name="Vannoy_DT_Lect03_Ses03_Slide03_Clip04">
            <a:hlinkClick r:id="" action="ppaction://media"/>
            <a:extLst>
              <a:ext uri="{FF2B5EF4-FFF2-40B4-BE49-F238E27FC236}">
                <a16:creationId xmlns:a16="http://schemas.microsoft.com/office/drawing/2014/main" id="{9105A45A-0AE0-0C22-F546-45EBF17F221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146374" y="2577354"/>
            <a:ext cx="609600" cy="609600"/>
          </a:xfrm>
          <a:prstGeom prst="rect">
            <a:avLst/>
          </a:prstGeom>
        </p:spPr>
      </p:pic>
      <p:pic>
        <p:nvPicPr>
          <p:cNvPr id="8" name="Vannoy_DT_Lect03_Ses03_Slide03_Clip05">
            <a:hlinkClick r:id="" action="ppaction://media"/>
            <a:extLst>
              <a:ext uri="{FF2B5EF4-FFF2-40B4-BE49-F238E27FC236}">
                <a16:creationId xmlns:a16="http://schemas.microsoft.com/office/drawing/2014/main" id="{BFDD33A6-C497-AC31-D0E4-9F59B8B1362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146374" y="3727260"/>
            <a:ext cx="609600" cy="609600"/>
          </a:xfrm>
          <a:prstGeom prst="rect">
            <a:avLst/>
          </a:prstGeom>
        </p:spPr>
      </p:pic>
      <p:pic>
        <p:nvPicPr>
          <p:cNvPr id="9" name="Vannoy_DT_Lect03_Ses03_Slide03_Clip06">
            <a:hlinkClick r:id="" action="ppaction://media"/>
            <a:extLst>
              <a:ext uri="{FF2B5EF4-FFF2-40B4-BE49-F238E27FC236}">
                <a16:creationId xmlns:a16="http://schemas.microsoft.com/office/drawing/2014/main" id="{11B09828-F2CA-631B-DF0F-5E440E8F8A7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111397" y="4428565"/>
            <a:ext cx="609600" cy="609600"/>
          </a:xfrm>
          <a:prstGeom prst="rect">
            <a:avLst/>
          </a:prstGeom>
        </p:spPr>
      </p:pic>
      <p:pic>
        <p:nvPicPr>
          <p:cNvPr id="10" name="Vannoy_DT_Lect03_Ses03_Slide03_Clip07">
            <a:hlinkClick r:id="" action="ppaction://media"/>
            <a:extLst>
              <a:ext uri="{FF2B5EF4-FFF2-40B4-BE49-F238E27FC236}">
                <a16:creationId xmlns:a16="http://schemas.microsoft.com/office/drawing/2014/main" id="{F33639B2-BA9D-80FC-7BE8-118AADB624B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06466" y="5273671"/>
            <a:ext cx="609600" cy="609600"/>
          </a:xfrm>
          <a:prstGeom prst="rect">
            <a:avLst/>
          </a:prstGeom>
        </p:spPr>
      </p:pic>
      <p:pic>
        <p:nvPicPr>
          <p:cNvPr id="17" name="Vannoy_DT_Lect03_Ses03_Slide03_Clip08">
            <a:hlinkClick r:id="" action="ppaction://media"/>
            <a:extLst>
              <a:ext uri="{FF2B5EF4-FFF2-40B4-BE49-F238E27FC236}">
                <a16:creationId xmlns:a16="http://schemas.microsoft.com/office/drawing/2014/main" id="{6DF3970D-0479-56B0-94C5-4259E9AA1975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111397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9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2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74604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8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84674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95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8626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7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95801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496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47467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941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43657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697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1541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3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17129</TotalTime>
  <Words>178</Words>
  <Application>Microsoft Office PowerPoint</Application>
  <PresentationFormat>Widescreen</PresentationFormat>
  <Paragraphs>24</Paragraphs>
  <Slides>3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Deuteronomy</vt:lpstr>
      <vt:lpstr>Deuteronomy</vt:lpstr>
      <vt:lpstr>Deuteronomy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267</cp:revision>
  <dcterms:created xsi:type="dcterms:W3CDTF">2023-02-18T16:12:42Z</dcterms:created>
  <dcterms:modified xsi:type="dcterms:W3CDTF">2023-03-14T18:09:29Z</dcterms:modified>
</cp:coreProperties>
</file>