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075540" cy="3329581"/>
          </a:xfrm>
        </p:spPr>
        <p:txBody>
          <a:bodyPr/>
          <a:lstStyle/>
          <a:p>
            <a:r>
              <a:rPr lang="en-US" dirty="0" smtClean="0"/>
              <a:t>Chapter 7: Adjectives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3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133"/>
          </a:xfrm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3040"/>
            <a:ext cx="8946541" cy="478535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13. all, each, every</a:t>
            </a:r>
            <a:r>
              <a:rPr lang="he-IL" sz="2800" dirty="0"/>
              <a:t> </a:t>
            </a:r>
            <a:endParaRPr lang="en-US" sz="2800" dirty="0" smtClean="0"/>
          </a:p>
          <a:p>
            <a:r>
              <a:rPr lang="he-IL" sz="3600" dirty="0"/>
              <a:t>	כֹּל</a:t>
            </a:r>
            <a:endParaRPr lang="en-US" sz="3600" dirty="0"/>
          </a:p>
          <a:p>
            <a:r>
              <a:rPr lang="en-US" sz="2800" dirty="0"/>
              <a:t>14. behold! Lo!</a:t>
            </a:r>
            <a:r>
              <a:rPr lang="he-IL" sz="2800" dirty="0"/>
              <a:t> </a:t>
            </a:r>
            <a:endParaRPr lang="en-US" sz="2800" dirty="0" smtClean="0"/>
          </a:p>
          <a:p>
            <a:r>
              <a:rPr lang="he-IL" sz="3600" dirty="0"/>
              <a:t>	הִנֶּה</a:t>
            </a:r>
            <a:endParaRPr lang="en-US" sz="3600" dirty="0"/>
          </a:p>
          <a:p>
            <a:r>
              <a:rPr lang="en-US" sz="2800" dirty="0"/>
              <a:t>15. to write</a:t>
            </a:r>
            <a:r>
              <a:rPr lang="he-IL" sz="2800" dirty="0"/>
              <a:t> 	</a:t>
            </a:r>
            <a:endParaRPr lang="en-US" sz="2800" dirty="0" smtClean="0"/>
          </a:p>
          <a:p>
            <a:r>
              <a:rPr lang="he-IL" sz="3600" dirty="0"/>
              <a:t>	</a:t>
            </a:r>
            <a:r>
              <a:rPr lang="he-IL" sz="3600" dirty="0" smtClean="0"/>
              <a:t>כָּתַב</a:t>
            </a:r>
            <a:endParaRPr lang="en-US" sz="3600" dirty="0" smtClean="0"/>
          </a:p>
          <a:p>
            <a:r>
              <a:rPr lang="en-US" sz="2800" dirty="0" smtClean="0"/>
              <a:t>16</a:t>
            </a:r>
            <a:r>
              <a:rPr lang="en-US" sz="2800" dirty="0"/>
              <a:t>. to be, become, happen</a:t>
            </a:r>
            <a:r>
              <a:rPr lang="he-IL" sz="2800" dirty="0"/>
              <a:t> </a:t>
            </a:r>
            <a:endParaRPr lang="en-US" sz="2800" dirty="0" smtClean="0"/>
          </a:p>
          <a:p>
            <a:r>
              <a:rPr lang="he-IL" sz="2800" dirty="0" smtClean="0"/>
              <a:t> </a:t>
            </a:r>
            <a:r>
              <a:rPr lang="he-IL" sz="3600" dirty="0"/>
              <a:t>	הָיָה</a:t>
            </a:r>
            <a:endParaRPr lang="en-US" sz="3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524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17. to say</a:t>
            </a:r>
            <a:r>
              <a:rPr lang="he-IL" sz="2800" dirty="0"/>
              <a:t> 	</a:t>
            </a:r>
            <a:endParaRPr lang="en-US" sz="2800" dirty="0" smtClean="0"/>
          </a:p>
          <a:p>
            <a:r>
              <a:rPr lang="he-IL" sz="3600" dirty="0"/>
              <a:t>	אָמַר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34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Pronoun Chant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dirty="0"/>
              <a:t>זֶה </a:t>
            </a:r>
            <a:r>
              <a:rPr lang="el-GR" sz="3600" dirty="0"/>
              <a:t>	</a:t>
            </a:r>
            <a:r>
              <a:rPr lang="he-IL" sz="3600" dirty="0"/>
              <a:t> 	</a:t>
            </a:r>
            <a:r>
              <a:rPr lang="he-IL" sz="3600" dirty="0" smtClean="0"/>
              <a:t>אֵלֶּה </a:t>
            </a:r>
            <a:r>
              <a:rPr lang="en-US" sz="3600" dirty="0" smtClean="0"/>
              <a:t>		</a:t>
            </a:r>
            <a:r>
              <a:rPr lang="he-IL" sz="3600" dirty="0"/>
              <a:t>הוּא </a:t>
            </a:r>
            <a:r>
              <a:rPr lang="en-US" sz="3600" dirty="0"/>
              <a:t>		</a:t>
            </a:r>
            <a:r>
              <a:rPr lang="he-IL" sz="3600" dirty="0"/>
              <a:t>הֵמָה / הֵם</a:t>
            </a:r>
            <a:r>
              <a:rPr lang="en-US" sz="3600" dirty="0" smtClean="0"/>
              <a:t>	     </a:t>
            </a:r>
            <a:r>
              <a:rPr lang="he-IL" sz="3600" dirty="0" smtClean="0"/>
              <a:t>אֲשֶׁר</a:t>
            </a:r>
          </a:p>
          <a:p>
            <a:r>
              <a:rPr lang="he-IL" sz="3600" dirty="0"/>
              <a:t>זֹאת </a:t>
            </a:r>
            <a:r>
              <a:rPr lang="en-US" sz="3600" dirty="0"/>
              <a:t>	</a:t>
            </a:r>
            <a:r>
              <a:rPr lang="en-US" sz="3600" dirty="0" smtClean="0"/>
              <a:t> </a:t>
            </a:r>
            <a:r>
              <a:rPr lang="he-IL" sz="3600" dirty="0" smtClean="0"/>
              <a:t> אֵלֶּה</a:t>
            </a:r>
            <a:r>
              <a:rPr lang="en-US" sz="3600" dirty="0"/>
              <a:t>	</a:t>
            </a:r>
            <a:r>
              <a:rPr lang="he-IL" sz="3600" dirty="0" smtClean="0"/>
              <a:t>  	</a:t>
            </a:r>
            <a:r>
              <a:rPr lang="he-IL" sz="3600" dirty="0"/>
              <a:t>הִיא </a:t>
            </a:r>
            <a:r>
              <a:rPr lang="en-US" sz="3600" dirty="0"/>
              <a:t>		</a:t>
            </a:r>
            <a:r>
              <a:rPr lang="he-IL" sz="3600" dirty="0"/>
              <a:t>הֵנָּה / הֵן </a:t>
            </a:r>
            <a:endParaRPr lang="en-US" sz="36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690851" y="2261062"/>
            <a:ext cx="8313" cy="1172094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110153" y="2261062"/>
            <a:ext cx="5542" cy="1072342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0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07" y="136834"/>
            <a:ext cx="9404723" cy="1400530"/>
          </a:xfrm>
        </p:spPr>
        <p:txBody>
          <a:bodyPr/>
          <a:lstStyle/>
          <a:p>
            <a:r>
              <a:rPr lang="en-US" b="1" dirty="0"/>
              <a:t>7. J. Speak:  Lesson 7 Adjectives:  Write out in </a:t>
            </a:r>
            <a:r>
              <a:rPr lang="en-US" b="1" dirty="0" smtClean="0"/>
              <a:t>Hebrew—where is the…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70858"/>
            <a:ext cx="9802986" cy="4577541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excuse </a:t>
            </a:r>
            <a:r>
              <a:rPr lang="en-US" sz="2800" dirty="0"/>
              <a:t>me   </a:t>
            </a:r>
            <a:r>
              <a:rPr lang="en-US" sz="2800" dirty="0" smtClean="0"/>
              <a:t>                       </a:t>
            </a:r>
          </a:p>
          <a:p>
            <a:r>
              <a:rPr lang="en-US" sz="3600" dirty="0" smtClean="0"/>
              <a:t> </a:t>
            </a:r>
            <a:r>
              <a:rPr lang="he-IL" sz="3600" dirty="0" smtClean="0"/>
              <a:t>סְלִיחָה</a:t>
            </a:r>
            <a:endParaRPr lang="en-US" sz="3600" dirty="0"/>
          </a:p>
          <a:p>
            <a:r>
              <a:rPr lang="en-US" sz="2800" dirty="0"/>
              <a:t>Where is King David Street, please</a:t>
            </a:r>
            <a:r>
              <a:rPr lang="en-US" sz="2800" dirty="0" smtClean="0"/>
              <a:t>?</a:t>
            </a:r>
          </a:p>
          <a:p>
            <a:r>
              <a:rPr lang="he-IL" sz="3600" dirty="0" smtClean="0"/>
              <a:t>אֵיפֹה </a:t>
            </a:r>
            <a:r>
              <a:rPr lang="he-IL" sz="3600" dirty="0"/>
              <a:t>רְחוֹב מֶלֶךְ דָטִד, בְּבַקָשָׂה  </a:t>
            </a:r>
            <a:r>
              <a:rPr lang="en-US" sz="3600" dirty="0"/>
              <a:t>	</a:t>
            </a:r>
          </a:p>
          <a:p>
            <a:r>
              <a:rPr lang="en-US" sz="2800" dirty="0"/>
              <a:t>Right and left near the restroom  </a:t>
            </a:r>
            <a:endParaRPr lang="en-US" sz="2800" dirty="0" smtClean="0"/>
          </a:p>
          <a:p>
            <a:r>
              <a:rPr lang="he-IL" sz="3900" dirty="0" smtClean="0"/>
              <a:t>יָמִין </a:t>
            </a:r>
            <a:r>
              <a:rPr lang="he-IL" sz="3900" dirty="0"/>
              <a:t>טְשְׁמֹאל עַל יָד הָשֵּׁרוּתִים </a:t>
            </a:r>
            <a:r>
              <a:rPr lang="en-US" sz="3900" dirty="0"/>
              <a:t>	</a:t>
            </a:r>
          </a:p>
          <a:p>
            <a:r>
              <a:rPr lang="en-US" sz="2800" dirty="0"/>
              <a:t>Thank you (m./ f.) very much   </a:t>
            </a:r>
            <a:endParaRPr lang="en-US" sz="2800" dirty="0" smtClean="0"/>
          </a:p>
          <a:p>
            <a:r>
              <a:rPr lang="en-US" sz="4200" dirty="0" smtClean="0"/>
              <a:t> </a:t>
            </a:r>
            <a:r>
              <a:rPr lang="he-IL" sz="4200" dirty="0" smtClean="0"/>
              <a:t>תּוֹדָה </a:t>
            </a:r>
            <a:r>
              <a:rPr lang="he-IL" sz="4200" dirty="0"/>
              <a:t>רַבָה לְךָ / לְךְ</a:t>
            </a:r>
            <a:r>
              <a:rPr lang="en-US" sz="4200" dirty="0"/>
              <a:t> 	</a:t>
            </a:r>
          </a:p>
          <a:p>
            <a:r>
              <a:rPr lang="en-US" sz="2800" dirty="0"/>
              <a:t>Ok, or alright	</a:t>
            </a:r>
            <a:r>
              <a:rPr lang="en-US" sz="4600" dirty="0"/>
              <a:t> </a:t>
            </a:r>
            <a:r>
              <a:rPr lang="en-US" sz="4600" dirty="0" smtClean="0"/>
              <a:t>                    </a:t>
            </a:r>
            <a:r>
              <a:rPr lang="he-IL" sz="4600" dirty="0"/>
              <a:t>בְּסֵדֶר</a:t>
            </a:r>
            <a:endParaRPr lang="en-US" sz="4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411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671" y="170085"/>
            <a:ext cx="9404723" cy="935508"/>
          </a:xfrm>
        </p:spPr>
        <p:txBody>
          <a:bodyPr/>
          <a:lstStyle/>
          <a:p>
            <a:r>
              <a:rPr lang="en-US" dirty="0" smtClean="0"/>
              <a:t>Translations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897775"/>
            <a:ext cx="11654443" cy="5835534"/>
          </a:xfrm>
        </p:spPr>
        <p:txBody>
          <a:bodyPr>
            <a:normAutofit fontScale="92500"/>
          </a:bodyPr>
          <a:lstStyle/>
          <a:p>
            <a:r>
              <a:rPr lang="en-US" dirty="0"/>
              <a:t>1) </a:t>
            </a:r>
            <a:r>
              <a:rPr lang="he-IL" sz="3900" dirty="0"/>
              <a:t>אֵינֶנּוּ גָדוֹל בַּבַּיִת הַזֶּה מִמֶּנִּי  </a:t>
            </a:r>
            <a:r>
              <a:rPr lang="en-US" sz="3900" dirty="0"/>
              <a:t>   </a:t>
            </a:r>
            <a:endParaRPr lang="en-US" sz="39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2800" dirty="0"/>
              <a:t>He is not greater in this house than I am (Gen 39:9)</a:t>
            </a:r>
          </a:p>
          <a:p>
            <a:r>
              <a:rPr lang="en-US" dirty="0"/>
              <a:t>2) </a:t>
            </a:r>
            <a:r>
              <a:rPr lang="he-IL" sz="3900" dirty="0"/>
              <a:t>גָּדוֹל בְּכָל־אֶרֶץ מִצְרָיִם </a:t>
            </a:r>
            <a:endParaRPr lang="en-US" sz="3900" dirty="0" smtClean="0"/>
          </a:p>
          <a:p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sz="2600" dirty="0"/>
              <a:t>	great throughout all the land of Egypt (Gen 41:29)</a:t>
            </a:r>
          </a:p>
          <a:p>
            <a:r>
              <a:rPr lang="en-US" dirty="0"/>
              <a:t>3)  </a:t>
            </a:r>
            <a:r>
              <a:rPr lang="he-IL" sz="3900" dirty="0"/>
              <a:t>הָאִישׁ מֹשֶׁה גָּדוֹל מְאֹד בְּאֶרֶץ מִצְרַיִם בְּעֵינֵי עַבְדֵי־פַרְעֹה וּבְעֵינֵי הָעָם </a:t>
            </a:r>
            <a:endParaRPr lang="en-US" sz="39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3000" dirty="0"/>
              <a:t>Moses himself was a man of great importance in the land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 			of </a:t>
            </a:r>
            <a:r>
              <a:rPr lang="en-US" sz="3000" dirty="0"/>
              <a:t>Egypt, </a:t>
            </a:r>
            <a:r>
              <a:rPr lang="en-US" sz="3000" dirty="0" smtClean="0"/>
              <a:t>in </a:t>
            </a:r>
            <a:r>
              <a:rPr lang="en-US" sz="3000" dirty="0"/>
              <a:t>the sight of Pharaoh’s officials and in the sight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 			of </a:t>
            </a:r>
            <a:r>
              <a:rPr lang="en-US" sz="3000" dirty="0"/>
              <a:t>the people (Ex. 11:3)</a:t>
            </a:r>
          </a:p>
          <a:p>
            <a:r>
              <a:rPr lang="en-US" dirty="0"/>
              <a:t>4) </a:t>
            </a:r>
            <a:r>
              <a:rPr lang="he-IL" sz="3900" dirty="0"/>
              <a:t>עַתָּה יָדַעְתִּי כִּי־גָדוֹל יְהוָה מִכָּל־הָאֱלֹהִים </a:t>
            </a:r>
            <a:endParaRPr lang="en-US" sz="3900" dirty="0" smtClean="0"/>
          </a:p>
          <a:p>
            <a:r>
              <a:rPr lang="en-US" dirty="0" smtClean="0"/>
              <a:t>   </a:t>
            </a:r>
            <a:r>
              <a:rPr lang="en-US" dirty="0"/>
              <a:t>	</a:t>
            </a:r>
            <a:r>
              <a:rPr lang="en-US" sz="3000" dirty="0" smtClean="0"/>
              <a:t>Now </a:t>
            </a:r>
            <a:r>
              <a:rPr lang="en-US" sz="3000" dirty="0"/>
              <a:t>I know that the LORD is greater than all gods (Ex. 18:11</a:t>
            </a:r>
            <a:r>
              <a:rPr lang="en-US" sz="3000" dirty="0" smtClean="0"/>
              <a:t>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738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791" y="178398"/>
            <a:ext cx="9404723" cy="802504"/>
          </a:xfrm>
        </p:spPr>
        <p:txBody>
          <a:bodyPr/>
          <a:lstStyle/>
          <a:p>
            <a:r>
              <a:rPr lang="en-US" dirty="0" smtClean="0"/>
              <a:t>Translation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505" y="1163782"/>
            <a:ext cx="11920451" cy="5594465"/>
          </a:xfrm>
        </p:spPr>
        <p:txBody>
          <a:bodyPr>
            <a:normAutofit/>
          </a:bodyPr>
          <a:lstStyle/>
          <a:p>
            <a:r>
              <a:rPr lang="en-US" dirty="0"/>
              <a:t>5) </a:t>
            </a:r>
            <a:r>
              <a:rPr lang="he-IL" sz="3600" dirty="0"/>
              <a:t>עַם גָּדוֹל וְרַב וָרָם כָּעֲנָקִים </a:t>
            </a:r>
            <a:endParaRPr lang="en-US" sz="3600" dirty="0" smtClean="0"/>
          </a:p>
          <a:p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sz="2800" dirty="0" smtClean="0"/>
              <a:t>a </a:t>
            </a:r>
            <a:r>
              <a:rPr lang="en-US" sz="2800" dirty="0"/>
              <a:t>strong and numerous people, as tall as the </a:t>
            </a:r>
            <a:r>
              <a:rPr lang="en-US" sz="2800" dirty="0" err="1" smtClean="0"/>
              <a:t>Anakim</a:t>
            </a:r>
            <a:r>
              <a:rPr lang="en-US" sz="2800" dirty="0" smtClean="0"/>
              <a:t> (</a:t>
            </a:r>
            <a:r>
              <a:rPr lang="en-US" sz="2800" dirty="0" err="1" smtClean="0"/>
              <a:t>Deut</a:t>
            </a:r>
            <a:r>
              <a:rPr lang="en-US" sz="2800" dirty="0"/>
              <a:t> 2:21)</a:t>
            </a:r>
          </a:p>
          <a:p>
            <a:r>
              <a:rPr lang="en-US" dirty="0"/>
              <a:t>6) </a:t>
            </a:r>
            <a:r>
              <a:rPr lang="he-IL" sz="3600" dirty="0"/>
              <a:t>וַיַּרְעֵם יְהוָה בְּקוֹל־גָּדוֹל בַּיּוֹם הַהוּא עַל־פְּלִשְׁתִּים </a:t>
            </a:r>
            <a:endParaRPr lang="en-US" sz="36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2800" dirty="0"/>
              <a:t>but the LORD thundered with a mighty voice that day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			against </a:t>
            </a:r>
            <a:r>
              <a:rPr lang="en-US" sz="2800" dirty="0"/>
              <a:t>the </a:t>
            </a:r>
            <a:r>
              <a:rPr lang="en-US" sz="2800" dirty="0" smtClean="0"/>
              <a:t>Philistines </a:t>
            </a:r>
            <a:r>
              <a:rPr lang="en-US" sz="2800" dirty="0"/>
              <a:t>(</a:t>
            </a:r>
            <a:r>
              <a:rPr lang="en-US" sz="2800" dirty="0" smtClean="0"/>
              <a:t>1Sam</a:t>
            </a:r>
            <a:r>
              <a:rPr lang="en-US" sz="2800" dirty="0"/>
              <a:t> 7:10</a:t>
            </a:r>
            <a:r>
              <a:rPr lang="en-US" sz="2800" dirty="0" smtClean="0"/>
              <a:t>)</a:t>
            </a:r>
          </a:p>
          <a:p>
            <a:r>
              <a:rPr lang="en-US" dirty="0" smtClean="0"/>
              <a:t>7</a:t>
            </a:r>
            <a:r>
              <a:rPr lang="en-US" dirty="0"/>
              <a:t>) </a:t>
            </a:r>
            <a:r>
              <a:rPr lang="he-IL" sz="3600" dirty="0"/>
              <a:t>הָיָה אִישׁ גָּדוֹל לִפְנֵי אֲדֹנָיו </a:t>
            </a:r>
            <a:endParaRPr lang="en-US" sz="36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2800" dirty="0"/>
              <a:t>he was a great man and before his master (</a:t>
            </a:r>
            <a:r>
              <a:rPr lang="en-US" sz="2800" dirty="0" smtClean="0"/>
              <a:t>2 Kgs</a:t>
            </a:r>
            <a:r>
              <a:rPr lang="en-US" sz="2800" dirty="0"/>
              <a:t> 5:1)</a:t>
            </a:r>
          </a:p>
          <a:p>
            <a:r>
              <a:rPr lang="en-US" dirty="0"/>
              <a:t>8) </a:t>
            </a:r>
            <a:r>
              <a:rPr lang="he-IL" sz="3600" dirty="0"/>
              <a:t>גָּדוֹל אַתָּה וְגָדוֹל שִׁמְךָ </a:t>
            </a:r>
            <a:endParaRPr lang="en-US" sz="36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3000" dirty="0"/>
              <a:t>you are great, and your name is great (</a:t>
            </a:r>
            <a:r>
              <a:rPr lang="en-US" sz="3000" dirty="0" err="1"/>
              <a:t>Jer</a:t>
            </a:r>
            <a:r>
              <a:rPr lang="en-US" sz="3000" dirty="0"/>
              <a:t> 10:6</a:t>
            </a:r>
            <a:r>
              <a:rPr lang="en-US" sz="3000" dirty="0" smtClean="0"/>
              <a:t>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9994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27442"/>
          </a:xfrm>
        </p:spPr>
        <p:txBody>
          <a:bodyPr/>
          <a:lstStyle/>
          <a:p>
            <a:r>
              <a:rPr lang="en-US" dirty="0"/>
              <a:t>Translation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65" y="1421476"/>
            <a:ext cx="10922924" cy="482692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9) </a:t>
            </a:r>
            <a:r>
              <a:rPr lang="he-IL" sz="4200" dirty="0"/>
              <a:t>יִתַּמּוּ מִקָּטֹן וְעַד־גָּדוֹל בַּחֶרֶב </a:t>
            </a:r>
            <a:endParaRPr lang="en-US" sz="42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			they shall perish; from the least to the greatest, they shall die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			by </a:t>
            </a:r>
            <a:r>
              <a:rPr lang="en-US" sz="2800" dirty="0"/>
              <a:t>the </a:t>
            </a:r>
            <a:r>
              <a:rPr lang="en-US" sz="2800" dirty="0" smtClean="0"/>
              <a:t>sword </a:t>
            </a:r>
            <a:r>
              <a:rPr lang="en-US" sz="2800" dirty="0"/>
              <a:t>(</a:t>
            </a:r>
            <a:r>
              <a:rPr lang="en-US" sz="2800" dirty="0" err="1"/>
              <a:t>Jer</a:t>
            </a:r>
            <a:r>
              <a:rPr lang="en-US" sz="2800" dirty="0"/>
              <a:t> 44:12)</a:t>
            </a:r>
          </a:p>
          <a:p>
            <a:r>
              <a:rPr lang="en-US" sz="2800" dirty="0"/>
              <a:t>10) </a:t>
            </a:r>
            <a:r>
              <a:rPr lang="he-IL" sz="4200" dirty="0"/>
              <a:t>כִּי־יְהוָה דִּבֶּר־טוֹב עַל־יִשְׂרָאֵל </a:t>
            </a:r>
            <a:endParaRPr lang="en-US" sz="42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			For the LORD has promised good to Israel (</a:t>
            </a:r>
            <a:r>
              <a:rPr lang="en-US" sz="2800" dirty="0" err="1"/>
              <a:t>Num</a:t>
            </a:r>
            <a:r>
              <a:rPr lang="en-US" sz="2800" dirty="0"/>
              <a:t> 10:29)</a:t>
            </a:r>
          </a:p>
          <a:p>
            <a:r>
              <a:rPr lang="en-US" sz="2800" dirty="0"/>
              <a:t>11) </a:t>
            </a:r>
            <a:r>
              <a:rPr lang="he-IL" sz="4200" dirty="0"/>
              <a:t>וְאֵין אִישׁ מִבְּנֵי יִשְׂרָאֵל טוֹב מִמֶּנּוּ </a:t>
            </a:r>
            <a:endParaRPr lang="en-US" sz="42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			There was not a man among the people of Israel more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			handsome than </a:t>
            </a:r>
            <a:r>
              <a:rPr lang="en-US" sz="2800" dirty="0"/>
              <a:t>he (</a:t>
            </a:r>
            <a:r>
              <a:rPr lang="en-US" sz="2800" dirty="0" smtClean="0"/>
              <a:t>1Sam</a:t>
            </a:r>
            <a:r>
              <a:rPr lang="en-US" sz="2800" dirty="0"/>
              <a:t> 9:2)</a:t>
            </a:r>
          </a:p>
          <a:p>
            <a:r>
              <a:rPr lang="en-US" sz="2800" dirty="0"/>
              <a:t>12) </a:t>
            </a:r>
            <a:r>
              <a:rPr lang="he-IL" sz="4200" dirty="0"/>
              <a:t>אִם־כֹּה יֹאמַר טוֹב שָׁלוֹם לְעַבְדֶּךָ </a:t>
            </a:r>
            <a:endParaRPr lang="en-US" sz="4200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			If he says, ‘Good!’ it will be well with your servant (</a:t>
            </a:r>
            <a:r>
              <a:rPr lang="en-US" sz="2800" dirty="0" smtClean="0"/>
              <a:t>1Sam</a:t>
            </a:r>
            <a:r>
              <a:rPr lang="en-US" sz="2800" dirty="0"/>
              <a:t> 20:7)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65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689"/>
          </a:xfrm>
        </p:spPr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96" y="1305098"/>
            <a:ext cx="11355184" cy="545314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13) </a:t>
            </a:r>
            <a:r>
              <a:rPr lang="he-IL" sz="3900" dirty="0"/>
              <a:t>לֹא־טוֹב הַדָּבָר הַזֶּה אֲשֶׁר עָשִׂיתָ חַי־יְהוָה כִּי בְנֵי־מֶוֶת אַתֶּם </a:t>
            </a:r>
            <a:endParaRPr lang="en-US" sz="3900" dirty="0" smtClean="0"/>
          </a:p>
          <a:p>
            <a:r>
              <a:rPr lang="en-US" dirty="0"/>
              <a:t>	</a:t>
            </a:r>
            <a:r>
              <a:rPr lang="en-US" dirty="0" smtClean="0"/>
              <a:t>   	</a:t>
            </a:r>
            <a:r>
              <a:rPr lang="en-US" sz="2800" dirty="0" smtClean="0"/>
              <a:t>This </a:t>
            </a:r>
            <a:r>
              <a:rPr lang="en-US" sz="2800" dirty="0"/>
              <a:t>thing that you have done is not good. As the LORD lives,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		you all deserve </a:t>
            </a:r>
            <a:r>
              <a:rPr lang="en-US" sz="2800" dirty="0"/>
              <a:t>to die (1Sa 26:16)</a:t>
            </a:r>
          </a:p>
          <a:p>
            <a:r>
              <a:rPr lang="en-US" dirty="0"/>
              <a:t>14) </a:t>
            </a:r>
            <a:r>
              <a:rPr lang="he-IL" sz="3900" dirty="0"/>
              <a:t>טוֹב דְּבַר־יְהוָה אֲשֶׁר דִּבַּרְתָּ </a:t>
            </a:r>
            <a:endParaRPr lang="en-US" sz="3900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sz="2800" dirty="0" smtClean="0"/>
              <a:t>The </a:t>
            </a:r>
            <a:r>
              <a:rPr lang="en-US" sz="2800" dirty="0"/>
              <a:t>word of the LORD that you have spoken is good (Isa 39:8)</a:t>
            </a:r>
          </a:p>
          <a:p>
            <a:r>
              <a:rPr lang="en-US" dirty="0"/>
              <a:t>15) </a:t>
            </a:r>
            <a:r>
              <a:rPr lang="he-IL" sz="3900" dirty="0"/>
              <a:t>וְעֵץ הַדַּעַת טוֹב וָרָע </a:t>
            </a:r>
            <a:endParaRPr lang="en-US" sz="3900" dirty="0" smtClean="0"/>
          </a:p>
          <a:p>
            <a:r>
              <a:rPr lang="en-US" dirty="0"/>
              <a:t>		</a:t>
            </a:r>
            <a:r>
              <a:rPr lang="en-US" sz="3000" dirty="0"/>
              <a:t>and the tree of the knowledge of good and evil (Gen 2:9)</a:t>
            </a:r>
          </a:p>
          <a:p>
            <a:r>
              <a:rPr lang="en-US" dirty="0"/>
              <a:t>16) </a:t>
            </a:r>
            <a:r>
              <a:rPr lang="he-IL" sz="3900" dirty="0"/>
              <a:t>וַיְהִי עֵר בְּכוֹר יְהוּדָה רַע בְּעֵינֵי יְהוָה </a:t>
            </a:r>
            <a:endParaRPr lang="en-US" sz="3900" dirty="0" smtClean="0"/>
          </a:p>
          <a:p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sz="3000" dirty="0"/>
              <a:t>But </a:t>
            </a:r>
            <a:r>
              <a:rPr lang="en-US" sz="3000" dirty="0" err="1"/>
              <a:t>Er</a:t>
            </a:r>
            <a:r>
              <a:rPr lang="en-US" sz="3000" dirty="0"/>
              <a:t>, Judah’s firstborn, was wicked in the sight of the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 			LORD (</a:t>
            </a:r>
            <a:r>
              <a:rPr lang="en-US" sz="3000" dirty="0"/>
              <a:t>Gen 38:7)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17) </a:t>
            </a:r>
            <a:r>
              <a:rPr lang="he-IL" sz="3600" dirty="0"/>
              <a:t>הַכֹּהֵן בֵּין טוֹב וּבֵין רָע </a:t>
            </a:r>
            <a:endParaRPr lang="en-US" sz="3600" dirty="0"/>
          </a:p>
          <a:p>
            <a:r>
              <a:rPr lang="en-US" dirty="0"/>
              <a:t> 	</a:t>
            </a:r>
            <a:r>
              <a:rPr lang="en-US" sz="2800" dirty="0" smtClean="0"/>
              <a:t>Whether </a:t>
            </a:r>
            <a:r>
              <a:rPr lang="en-US" sz="2800" dirty="0"/>
              <a:t>good or bad, as the priest assesses it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	(</a:t>
            </a:r>
            <a:r>
              <a:rPr lang="en-US" sz="2800" dirty="0"/>
              <a:t>Lev 27:14)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9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04851"/>
            <a:ext cx="8946541" cy="5345083"/>
          </a:xfrm>
        </p:spPr>
        <p:txBody>
          <a:bodyPr>
            <a:normAutofit/>
          </a:bodyPr>
          <a:lstStyle/>
          <a:p>
            <a:r>
              <a:rPr lang="en-US" sz="2800" dirty="0"/>
              <a:t>1. year 				</a:t>
            </a:r>
            <a:endParaRPr lang="en-US" sz="2800" dirty="0" smtClean="0"/>
          </a:p>
          <a:p>
            <a:r>
              <a:rPr lang="en-US" sz="3600" dirty="0" smtClean="0"/>
              <a:t> </a:t>
            </a:r>
            <a:r>
              <a:rPr lang="he-IL" sz="3600" dirty="0" smtClean="0"/>
              <a:t>שָׁנָה</a:t>
            </a:r>
            <a:r>
              <a:rPr lang="en-US" sz="3600" dirty="0" smtClean="0"/>
              <a:t> </a:t>
            </a:r>
            <a:endParaRPr lang="en-US" sz="2800" dirty="0"/>
          </a:p>
          <a:p>
            <a:r>
              <a:rPr lang="en-US" sz="2800" dirty="0"/>
              <a:t>2. very (adv.), might (N</a:t>
            </a:r>
            <a:r>
              <a:rPr lang="en-US" sz="2800" dirty="0" smtClean="0"/>
              <a:t>)</a:t>
            </a:r>
          </a:p>
          <a:p>
            <a:r>
              <a:rPr lang="he-IL" sz="2800" dirty="0"/>
              <a:t>	</a:t>
            </a:r>
            <a:r>
              <a:rPr lang="he-IL" sz="3600" dirty="0"/>
              <a:t>מְאֹד</a:t>
            </a:r>
            <a:endParaRPr lang="en-US" sz="3600" dirty="0"/>
          </a:p>
          <a:p>
            <a:r>
              <a:rPr lang="en-US" sz="2800" dirty="0"/>
              <a:t>3. thus, so</a:t>
            </a:r>
            <a:r>
              <a:rPr lang="he-IL" sz="2800" dirty="0"/>
              <a:t> 		</a:t>
            </a:r>
            <a:endParaRPr lang="en-US" sz="2800" dirty="0" smtClean="0"/>
          </a:p>
          <a:p>
            <a:r>
              <a:rPr lang="he-IL" sz="2800" dirty="0"/>
              <a:t>	</a:t>
            </a:r>
            <a:r>
              <a:rPr lang="he-IL" sz="3600" dirty="0"/>
              <a:t>כֵּן</a:t>
            </a:r>
            <a:endParaRPr lang="en-US" sz="3600" dirty="0"/>
          </a:p>
          <a:p>
            <a:r>
              <a:rPr lang="en-US" sz="2800" dirty="0"/>
              <a:t>4. daughter</a:t>
            </a:r>
            <a:r>
              <a:rPr lang="he-IL" sz="2800" dirty="0"/>
              <a:t> 		</a:t>
            </a:r>
            <a:endParaRPr lang="en-US" sz="2800" dirty="0" smtClean="0"/>
          </a:p>
          <a:p>
            <a:r>
              <a:rPr lang="he-IL" sz="3600" dirty="0"/>
              <a:t>	בַּת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5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71106"/>
            <a:ext cx="8946541" cy="467729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5. priest</a:t>
            </a:r>
            <a:r>
              <a:rPr lang="he-IL" sz="2800" dirty="0"/>
              <a:t> 		</a:t>
            </a:r>
            <a:endParaRPr lang="en-US" sz="2800" dirty="0"/>
          </a:p>
          <a:p>
            <a:r>
              <a:rPr lang="he-IL" sz="2800" dirty="0"/>
              <a:t>	</a:t>
            </a:r>
            <a:r>
              <a:rPr lang="he-IL" sz="3600" dirty="0" smtClean="0"/>
              <a:t>כֹּהֵן</a:t>
            </a:r>
            <a:endParaRPr lang="en-US" sz="2800" dirty="0" smtClean="0"/>
          </a:p>
          <a:p>
            <a:r>
              <a:rPr lang="en-US" sz="2800" dirty="0" smtClean="0"/>
              <a:t>6</a:t>
            </a:r>
            <a:r>
              <a:rPr lang="en-US" sz="2800" dirty="0"/>
              <a:t>. spring, eye</a:t>
            </a:r>
            <a:r>
              <a:rPr lang="he-IL" sz="2800" dirty="0"/>
              <a:t> 		</a:t>
            </a:r>
            <a:endParaRPr lang="en-US" sz="2800" dirty="0" smtClean="0"/>
          </a:p>
          <a:p>
            <a:r>
              <a:rPr lang="he-IL" sz="2800" dirty="0"/>
              <a:t>	</a:t>
            </a:r>
            <a:r>
              <a:rPr lang="he-IL" sz="3600" dirty="0"/>
              <a:t>עַ֫יִן</a:t>
            </a:r>
            <a:endParaRPr lang="en-US" sz="2800" dirty="0"/>
          </a:p>
          <a:p>
            <a:r>
              <a:rPr lang="en-US" sz="2800" dirty="0"/>
              <a:t>7. water</a:t>
            </a:r>
            <a:r>
              <a:rPr lang="he-IL" sz="2800" dirty="0"/>
              <a:t> 	</a:t>
            </a:r>
            <a:endParaRPr lang="en-US" sz="2800" dirty="0" smtClean="0"/>
          </a:p>
          <a:p>
            <a:r>
              <a:rPr lang="he-IL" sz="2800" dirty="0"/>
              <a:t>	</a:t>
            </a:r>
            <a:r>
              <a:rPr lang="he-IL" sz="3600" dirty="0"/>
              <a:t>מַ֫יִם</a:t>
            </a:r>
            <a:endParaRPr lang="en-US" sz="2800" dirty="0"/>
          </a:p>
          <a:p>
            <a:r>
              <a:rPr lang="en-US" sz="2800" dirty="0"/>
              <a:t>8. from, out of, because, </a:t>
            </a:r>
            <a:r>
              <a:rPr lang="en-US" sz="2800" dirty="0" smtClean="0"/>
              <a:t>since</a:t>
            </a:r>
          </a:p>
          <a:p>
            <a:r>
              <a:rPr lang="he-IL" sz="2800" dirty="0" smtClean="0"/>
              <a:t> </a:t>
            </a:r>
            <a:r>
              <a:rPr lang="he-IL" sz="2800" dirty="0"/>
              <a:t>	</a:t>
            </a:r>
            <a:r>
              <a:rPr lang="he-IL" sz="3600" dirty="0"/>
              <a:t>מִן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220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96786"/>
            <a:ext cx="8946541" cy="4951614"/>
          </a:xfrm>
        </p:spPr>
        <p:txBody>
          <a:bodyPr>
            <a:normAutofit/>
          </a:bodyPr>
          <a:lstStyle/>
          <a:p>
            <a:r>
              <a:rPr lang="en-US" sz="2800" dirty="0"/>
              <a:t>9. until, while, toward</a:t>
            </a:r>
            <a:r>
              <a:rPr lang="he-IL" sz="2800" dirty="0"/>
              <a:t> 	</a:t>
            </a:r>
            <a:endParaRPr lang="en-US" sz="2800" dirty="0" smtClean="0"/>
          </a:p>
          <a:p>
            <a:r>
              <a:rPr lang="he-IL" sz="3600" dirty="0"/>
              <a:t>	עַד</a:t>
            </a:r>
            <a:endParaRPr lang="en-US" sz="3600" dirty="0"/>
          </a:p>
          <a:p>
            <a:r>
              <a:rPr lang="en-US" sz="2800" dirty="0"/>
              <a:t>10. on, upon, above, over</a:t>
            </a:r>
            <a:r>
              <a:rPr lang="he-IL" sz="2800" dirty="0"/>
              <a:t> </a:t>
            </a:r>
            <a:endParaRPr lang="en-US" sz="2800" dirty="0" smtClean="0"/>
          </a:p>
          <a:p>
            <a:r>
              <a:rPr lang="he-IL" sz="3600" dirty="0"/>
              <a:t>	</a:t>
            </a:r>
            <a:r>
              <a:rPr lang="he-IL" sz="3600" dirty="0" smtClean="0"/>
              <a:t>עַל</a:t>
            </a:r>
            <a:endParaRPr lang="en-US" sz="3600" dirty="0" smtClean="0"/>
          </a:p>
          <a:p>
            <a:r>
              <a:rPr lang="en-US" sz="2800" dirty="0" smtClean="0"/>
              <a:t>11</a:t>
            </a:r>
            <a:r>
              <a:rPr lang="en-US" sz="2800" dirty="0"/>
              <a:t>. to, into, towards</a:t>
            </a:r>
            <a:r>
              <a:rPr lang="he-IL" sz="2800" dirty="0"/>
              <a:t> 	</a:t>
            </a:r>
            <a:endParaRPr lang="en-US" sz="2800" dirty="0" smtClean="0"/>
          </a:p>
          <a:p>
            <a:r>
              <a:rPr lang="he-IL" sz="3600" dirty="0"/>
              <a:t>	אֶל</a:t>
            </a:r>
            <a:endParaRPr lang="en-US" sz="3600" dirty="0"/>
          </a:p>
          <a:p>
            <a:r>
              <a:rPr lang="en-US" sz="2800" dirty="0"/>
              <a:t>12. hand, forearm</a:t>
            </a:r>
            <a:r>
              <a:rPr lang="he-IL" sz="2800" dirty="0"/>
              <a:t> </a:t>
            </a:r>
            <a:endParaRPr lang="en-US" sz="2800" dirty="0" smtClean="0"/>
          </a:p>
          <a:p>
            <a:r>
              <a:rPr lang="he-IL" sz="3600" dirty="0"/>
              <a:t>	יָד</a:t>
            </a:r>
            <a:endParaRPr lang="en-US" sz="3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02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66</TotalTime>
  <Words>119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Times New Roman</vt:lpstr>
      <vt:lpstr>Wingdings 3</vt:lpstr>
      <vt:lpstr>Ion</vt:lpstr>
      <vt:lpstr>Chapter 7: Adjectives</vt:lpstr>
      <vt:lpstr>Translations</vt:lpstr>
      <vt:lpstr>Translation </vt:lpstr>
      <vt:lpstr>Translation </vt:lpstr>
      <vt:lpstr>Translation</vt:lpstr>
      <vt:lpstr>Translation</vt:lpstr>
      <vt:lpstr>Vocabulary</vt:lpstr>
      <vt:lpstr>Vocabulary</vt:lpstr>
      <vt:lpstr>Vocabulary</vt:lpstr>
      <vt:lpstr>Vocabulary</vt:lpstr>
      <vt:lpstr>Vocabulary</vt:lpstr>
      <vt:lpstr>Pronoun Chant</vt:lpstr>
      <vt:lpstr>7. J. Speak:  Lesson 7 Adjectives:  Write out in Hebrew—where is the…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Adjectives</dc:title>
  <dc:creator>Ted Hildebrandt</dc:creator>
  <cp:lastModifiedBy>Ted Hildebrandt</cp:lastModifiedBy>
  <cp:revision>10</cp:revision>
  <dcterms:created xsi:type="dcterms:W3CDTF">2018-10-05T12:46:02Z</dcterms:created>
  <dcterms:modified xsi:type="dcterms:W3CDTF">2018-10-05T16:56:46Z</dcterms:modified>
</cp:coreProperties>
</file>