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4" r:id="rId3"/>
    <p:sldId id="275" r:id="rId4"/>
    <p:sldId id="277" r:id="rId5"/>
    <p:sldId id="278" r:id="rId6"/>
    <p:sldId id="280" r:id="rId7"/>
    <p:sldId id="281" r:id="rId8"/>
    <p:sldId id="283" r:id="rId9"/>
    <p:sldId id="285" r:id="rId10"/>
    <p:sldId id="292" r:id="rId11"/>
    <p:sldId id="293" r:id="rId12"/>
    <p:sldId id="257" r:id="rId13"/>
    <p:sldId id="258" r:id="rId14"/>
    <p:sldId id="259" r:id="rId15"/>
    <p:sldId id="260" r:id="rId16"/>
    <p:sldId id="261" r:id="rId17"/>
    <p:sldId id="262" r:id="rId18"/>
    <p:sldId id="263" r:id="rId19"/>
    <p:sldId id="264" r:id="rId20"/>
    <p:sldId id="265" r:id="rId21"/>
    <p:sldId id="266" r:id="rId22"/>
    <p:sldId id="267" r:id="rId23"/>
    <p:sldId id="268" r:id="rId24"/>
    <p:sldId id="269" r:id="rId25"/>
    <p:sldId id="270" r:id="rId26"/>
    <p:sldId id="271" r:id="rId27"/>
    <p:sldId id="273" r:id="rId28"/>
    <p:sldId id="272" r:id="rId29"/>
    <p:sldId id="295" r:id="rId30"/>
    <p:sldId id="296" r:id="rId31"/>
    <p:sldId id="297" r:id="rId32"/>
    <p:sldId id="298" r:id="rId33"/>
    <p:sldId id="299" r:id="rId34"/>
    <p:sldId id="300" r:id="rId35"/>
    <p:sldId id="301" r:id="rId36"/>
    <p:sldId id="302" r:id="rId37"/>
    <p:sldId id="303" r:id="rId38"/>
    <p:sldId id="304"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4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10/5/2018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10/5/2018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10/5/2018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10/5/2018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10/5/2018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10/5/2018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10/5/2018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10/5/2018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10/5/2018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MBgACM_LcE&amp;list=RDEMSL0J_ngrs5U8EoQWZITH5w&amp;index=9" TargetMode="External"/><Relationship Id="rId2" Type="http://schemas.openxmlformats.org/officeDocument/2006/relationships/hyperlink" Target="https://www.youtube.com/watch?v=pIOpZ9fQLbU&amp;t=0s&amp;list=PLnNXzYjQerJia_8yTy8OrM2K-BiN5OEup&amp;index=2"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9651590" cy="3329581"/>
          </a:xfrm>
        </p:spPr>
        <p:txBody>
          <a:bodyPr/>
          <a:lstStyle/>
          <a:p>
            <a:r>
              <a:rPr lang="en-US" dirty="0" smtClean="0"/>
              <a:t>Chapter 7 Adjectives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5741012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Chant Personal Pronouns</a:t>
            </a:r>
            <a:endParaRPr lang="en-US" dirty="0"/>
          </a:p>
        </p:txBody>
      </p:sp>
      <p:sp>
        <p:nvSpPr>
          <p:cNvPr id="3" name="Content Placeholder 2"/>
          <p:cNvSpPr>
            <a:spLocks noGrp="1"/>
          </p:cNvSpPr>
          <p:nvPr>
            <p:ph idx="1"/>
          </p:nvPr>
        </p:nvSpPr>
        <p:spPr>
          <a:xfrm>
            <a:off x="646111" y="2052918"/>
            <a:ext cx="10609321" cy="4195481"/>
          </a:xfrm>
        </p:spPr>
        <p:txBody>
          <a:bodyPr/>
          <a:lstStyle/>
          <a:p>
            <a:r>
              <a:rPr lang="en-US" dirty="0"/>
              <a:t>1</a:t>
            </a:r>
            <a:r>
              <a:rPr lang="en-US" baseline="30000" dirty="0"/>
              <a:t>st</a:t>
            </a:r>
            <a:r>
              <a:rPr lang="en-US" dirty="0"/>
              <a:t> common 	</a:t>
            </a:r>
            <a:r>
              <a:rPr lang="en-US" dirty="0" smtClean="0"/>
              <a:t> </a:t>
            </a:r>
            <a:r>
              <a:rPr lang="he-IL" sz="4400" dirty="0"/>
              <a:t>אֲנִי</a:t>
            </a:r>
            <a:r>
              <a:rPr lang="en-US" dirty="0"/>
              <a:t> 		 I 		</a:t>
            </a:r>
            <a:r>
              <a:rPr lang="en-US" dirty="0" smtClean="0"/>
              <a:t>		</a:t>
            </a:r>
            <a:r>
              <a:rPr lang="he-IL" sz="4400" dirty="0" smtClean="0"/>
              <a:t>אֲנַחְנוּ</a:t>
            </a:r>
            <a:r>
              <a:rPr lang="en-US" dirty="0" smtClean="0"/>
              <a:t>   </a:t>
            </a:r>
            <a:r>
              <a:rPr lang="en-US" dirty="0"/>
              <a:t>	we </a:t>
            </a:r>
          </a:p>
          <a:p>
            <a:r>
              <a:rPr lang="en-US" dirty="0"/>
              <a:t>2</a:t>
            </a:r>
            <a:r>
              <a:rPr lang="en-US" baseline="30000" dirty="0"/>
              <a:t>nd</a:t>
            </a:r>
            <a:r>
              <a:rPr lang="en-US" dirty="0"/>
              <a:t> masc. 		</a:t>
            </a:r>
            <a:r>
              <a:rPr lang="he-IL" sz="4400" dirty="0"/>
              <a:t>אַתָּה</a:t>
            </a:r>
            <a:r>
              <a:rPr lang="he-IL" dirty="0"/>
              <a:t> </a:t>
            </a:r>
            <a:r>
              <a:rPr lang="en-US" dirty="0"/>
              <a:t>		you (m</a:t>
            </a:r>
            <a:r>
              <a:rPr lang="en-US" dirty="0" smtClean="0"/>
              <a:t>.)	</a:t>
            </a:r>
            <a:r>
              <a:rPr lang="en-US" dirty="0"/>
              <a:t>	</a:t>
            </a:r>
            <a:r>
              <a:rPr lang="he-IL" sz="4400" dirty="0"/>
              <a:t>אַתֶּם</a:t>
            </a:r>
            <a:r>
              <a:rPr lang="he-IL" dirty="0"/>
              <a:t> </a:t>
            </a:r>
            <a:r>
              <a:rPr lang="en-US" dirty="0"/>
              <a:t>		you /ye / you all (m.)</a:t>
            </a:r>
          </a:p>
          <a:p>
            <a:r>
              <a:rPr lang="en-US" dirty="0"/>
              <a:t>2</a:t>
            </a:r>
            <a:r>
              <a:rPr lang="en-US" baseline="30000" dirty="0"/>
              <a:t>nd</a:t>
            </a:r>
            <a:r>
              <a:rPr lang="en-US" dirty="0"/>
              <a:t> fem. 		</a:t>
            </a:r>
            <a:r>
              <a:rPr lang="he-IL" sz="4400" dirty="0"/>
              <a:t>אַתְּ</a:t>
            </a:r>
            <a:r>
              <a:rPr lang="en-US" dirty="0"/>
              <a:t>  		you (f</a:t>
            </a:r>
            <a:r>
              <a:rPr lang="en-US" dirty="0" smtClean="0"/>
              <a:t>.)		</a:t>
            </a:r>
            <a:r>
              <a:rPr lang="en-US" dirty="0"/>
              <a:t>	</a:t>
            </a:r>
            <a:r>
              <a:rPr lang="he-IL" sz="4400" dirty="0"/>
              <a:t>אַתֶּן</a:t>
            </a:r>
            <a:r>
              <a:rPr lang="he-IL" dirty="0"/>
              <a:t> </a:t>
            </a:r>
            <a:r>
              <a:rPr lang="en-US" dirty="0" smtClean="0"/>
              <a:t>	</a:t>
            </a:r>
            <a:r>
              <a:rPr lang="en-US" dirty="0"/>
              <a:t>	</a:t>
            </a:r>
            <a:r>
              <a:rPr lang="en-US" dirty="0" smtClean="0"/>
              <a:t>you </a:t>
            </a:r>
            <a:r>
              <a:rPr lang="en-US" dirty="0"/>
              <a:t>/ ye / you all (f.)</a:t>
            </a:r>
          </a:p>
          <a:p>
            <a:r>
              <a:rPr lang="en-US" dirty="0"/>
              <a:t>3</a:t>
            </a:r>
            <a:r>
              <a:rPr lang="en-US" baseline="30000" dirty="0"/>
              <a:t>rd</a:t>
            </a:r>
            <a:r>
              <a:rPr lang="en-US" dirty="0"/>
              <a:t> masc. 		</a:t>
            </a:r>
            <a:r>
              <a:rPr lang="he-IL" sz="4400" dirty="0"/>
              <a:t>הוּא</a:t>
            </a:r>
            <a:r>
              <a:rPr lang="he-IL" dirty="0"/>
              <a:t> </a:t>
            </a:r>
            <a:r>
              <a:rPr lang="en-US" dirty="0"/>
              <a:t>		he / </a:t>
            </a:r>
            <a:r>
              <a:rPr lang="en-US" dirty="0" smtClean="0"/>
              <a:t>it	</a:t>
            </a:r>
            <a:r>
              <a:rPr lang="en-US" dirty="0"/>
              <a:t>		</a:t>
            </a:r>
            <a:r>
              <a:rPr lang="he-IL" sz="4400" dirty="0"/>
              <a:t>הֵם</a:t>
            </a:r>
            <a:r>
              <a:rPr lang="he-IL" dirty="0"/>
              <a:t> </a:t>
            </a:r>
            <a:r>
              <a:rPr lang="en-US" dirty="0"/>
              <a:t>	</a:t>
            </a:r>
            <a:r>
              <a:rPr lang="he-IL" dirty="0"/>
              <a:t>	</a:t>
            </a:r>
            <a:r>
              <a:rPr lang="en-US" dirty="0"/>
              <a:t>they (m.)</a:t>
            </a:r>
          </a:p>
          <a:p>
            <a:r>
              <a:rPr lang="en-US" dirty="0"/>
              <a:t>3</a:t>
            </a:r>
            <a:r>
              <a:rPr lang="en-US" baseline="30000" dirty="0"/>
              <a:t>rd</a:t>
            </a:r>
            <a:r>
              <a:rPr lang="en-US" dirty="0"/>
              <a:t> fem. 	</a:t>
            </a:r>
            <a:r>
              <a:rPr lang="en-US" dirty="0" smtClean="0"/>
              <a:t>        </a:t>
            </a:r>
            <a:r>
              <a:rPr lang="en-US" dirty="0"/>
              <a:t>	</a:t>
            </a:r>
            <a:r>
              <a:rPr lang="he-IL" sz="4400" dirty="0"/>
              <a:t>הִיא</a:t>
            </a:r>
            <a:r>
              <a:rPr lang="he-IL" dirty="0"/>
              <a:t> </a:t>
            </a:r>
            <a:r>
              <a:rPr lang="en-US" dirty="0"/>
              <a:t>	</a:t>
            </a:r>
            <a:r>
              <a:rPr lang="en-US" dirty="0" smtClean="0"/>
              <a:t>	she </a:t>
            </a:r>
            <a:r>
              <a:rPr lang="en-US" dirty="0"/>
              <a:t>/ </a:t>
            </a:r>
            <a:r>
              <a:rPr lang="en-US" dirty="0" smtClean="0"/>
              <a:t>it		 </a:t>
            </a:r>
            <a:r>
              <a:rPr lang="en-US" dirty="0"/>
              <a:t>	</a:t>
            </a:r>
            <a:r>
              <a:rPr lang="he-IL" sz="4400" dirty="0"/>
              <a:t>הֵן</a:t>
            </a:r>
            <a:r>
              <a:rPr lang="he-IL" dirty="0"/>
              <a:t> </a:t>
            </a:r>
            <a:r>
              <a:rPr lang="en-US" dirty="0"/>
              <a:t>	</a:t>
            </a:r>
            <a:r>
              <a:rPr lang="he-IL" dirty="0"/>
              <a:t>	</a:t>
            </a:r>
            <a:r>
              <a:rPr lang="en-US" dirty="0" smtClean="0"/>
              <a:t>	they </a:t>
            </a:r>
            <a:r>
              <a:rPr lang="en-US" dirty="0"/>
              <a:t>(f.)</a:t>
            </a:r>
          </a:p>
          <a:p>
            <a:endParaRPr lang="en-US" dirty="0"/>
          </a:p>
        </p:txBody>
      </p:sp>
    </p:spTree>
    <p:extLst>
      <p:ext uri="{BB962C8B-B14F-4D97-AF65-F5344CB8AC3E}">
        <p14:creationId xmlns:p14="http://schemas.microsoft.com/office/powerpoint/2010/main" val="7946187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571" y="452718"/>
            <a:ext cx="11629505" cy="1026947"/>
          </a:xfrm>
        </p:spPr>
        <p:txBody>
          <a:bodyPr/>
          <a:lstStyle/>
          <a:p>
            <a:r>
              <a:rPr lang="en-US" b="1" dirty="0"/>
              <a:t>Chant:  Preposition with Pronominal Suffixes</a:t>
            </a:r>
            <a:r>
              <a:rPr lang="en-US" dirty="0"/>
              <a:t/>
            </a:r>
            <a:br>
              <a:rPr lang="en-US" dirty="0"/>
            </a:br>
            <a:endParaRPr lang="en-US" dirty="0"/>
          </a:p>
        </p:txBody>
      </p:sp>
      <p:sp>
        <p:nvSpPr>
          <p:cNvPr id="3" name="Content Placeholder 2"/>
          <p:cNvSpPr>
            <a:spLocks noGrp="1"/>
          </p:cNvSpPr>
          <p:nvPr>
            <p:ph idx="1"/>
          </p:nvPr>
        </p:nvSpPr>
        <p:spPr>
          <a:xfrm>
            <a:off x="1103312" y="1602298"/>
            <a:ext cx="10171492" cy="4646102"/>
          </a:xfrm>
        </p:spPr>
        <p:txBody>
          <a:bodyPr/>
          <a:lstStyle/>
          <a:p>
            <a:r>
              <a:rPr lang="en-US" dirty="0" smtClean="0"/>
              <a:t>1 </a:t>
            </a:r>
            <a:r>
              <a:rPr lang="en-US" dirty="0"/>
              <a:t>CS 		</a:t>
            </a:r>
            <a:r>
              <a:rPr lang="he-IL" sz="4400" dirty="0"/>
              <a:t>בִּי</a:t>
            </a:r>
            <a:r>
              <a:rPr lang="en-US" dirty="0"/>
              <a:t>	</a:t>
            </a:r>
            <a:r>
              <a:rPr lang="en-US" dirty="0" smtClean="0"/>
              <a:t>	in </a:t>
            </a:r>
            <a:r>
              <a:rPr lang="en-US" dirty="0"/>
              <a:t>me	</a:t>
            </a:r>
            <a:r>
              <a:rPr lang="en-US" dirty="0" smtClean="0"/>
              <a:t>		</a:t>
            </a:r>
            <a:r>
              <a:rPr lang="en-US" dirty="0"/>
              <a:t>	1 CP</a:t>
            </a:r>
            <a:r>
              <a:rPr lang="he-IL" dirty="0"/>
              <a:t> 		</a:t>
            </a:r>
            <a:r>
              <a:rPr lang="he-IL" sz="4400" dirty="0"/>
              <a:t>בָּנוּ</a:t>
            </a:r>
            <a:r>
              <a:rPr lang="he-IL" dirty="0"/>
              <a:t> </a:t>
            </a:r>
            <a:r>
              <a:rPr lang="en-US" dirty="0"/>
              <a:t>	</a:t>
            </a:r>
            <a:r>
              <a:rPr lang="en-US" dirty="0" smtClean="0"/>
              <a:t>	in </a:t>
            </a:r>
            <a:r>
              <a:rPr lang="en-US" dirty="0"/>
              <a:t>us</a:t>
            </a:r>
            <a:r>
              <a:rPr lang="he-IL" dirty="0"/>
              <a:t> 		</a:t>
            </a:r>
            <a:r>
              <a:rPr lang="en-US" dirty="0"/>
              <a:t>   	</a:t>
            </a:r>
          </a:p>
          <a:p>
            <a:r>
              <a:rPr lang="en-US" dirty="0"/>
              <a:t>2 MS</a:t>
            </a:r>
            <a:r>
              <a:rPr lang="he-IL" dirty="0"/>
              <a:t> 		</a:t>
            </a:r>
            <a:r>
              <a:rPr lang="he-IL" sz="4400" dirty="0"/>
              <a:t>בְּךָ</a:t>
            </a:r>
            <a:r>
              <a:rPr lang="he-IL" dirty="0"/>
              <a:t> </a:t>
            </a:r>
            <a:r>
              <a:rPr lang="en-US" dirty="0"/>
              <a:t>	in you (m.)</a:t>
            </a:r>
            <a:r>
              <a:rPr lang="he-IL" dirty="0"/>
              <a:t> 	</a:t>
            </a:r>
            <a:r>
              <a:rPr lang="en-US" dirty="0"/>
              <a:t>  </a:t>
            </a:r>
            <a:r>
              <a:rPr lang="en-US" dirty="0" smtClean="0"/>
              <a:t>	 </a:t>
            </a:r>
            <a:r>
              <a:rPr lang="en-US" dirty="0"/>
              <a:t>	2 MP</a:t>
            </a:r>
            <a:r>
              <a:rPr lang="he-IL" dirty="0"/>
              <a:t> 		</a:t>
            </a:r>
            <a:r>
              <a:rPr lang="he-IL" sz="4400" dirty="0"/>
              <a:t>בָּכֶם</a:t>
            </a:r>
            <a:r>
              <a:rPr lang="he-IL" dirty="0"/>
              <a:t> </a:t>
            </a:r>
            <a:r>
              <a:rPr lang="en-US" dirty="0"/>
              <a:t>	</a:t>
            </a:r>
            <a:r>
              <a:rPr lang="en-US" dirty="0" smtClean="0"/>
              <a:t>	in </a:t>
            </a:r>
            <a:r>
              <a:rPr lang="en-US" dirty="0"/>
              <a:t>you (m.)  </a:t>
            </a:r>
          </a:p>
          <a:p>
            <a:r>
              <a:rPr lang="en-US" dirty="0"/>
              <a:t>2 FS</a:t>
            </a:r>
            <a:r>
              <a:rPr lang="he-IL" dirty="0"/>
              <a:t> 	</a:t>
            </a:r>
            <a:r>
              <a:rPr lang="en-US" dirty="0" smtClean="0"/>
              <a:t>	</a:t>
            </a:r>
            <a:r>
              <a:rPr lang="he-IL" dirty="0"/>
              <a:t>	</a:t>
            </a:r>
            <a:r>
              <a:rPr lang="he-IL" sz="4400" dirty="0"/>
              <a:t>בְּךְ</a:t>
            </a:r>
            <a:r>
              <a:rPr lang="he-IL" dirty="0"/>
              <a:t> </a:t>
            </a:r>
            <a:r>
              <a:rPr lang="en-US" dirty="0"/>
              <a:t>	in you (f.)</a:t>
            </a:r>
            <a:r>
              <a:rPr lang="he-IL" dirty="0"/>
              <a:t> 	</a:t>
            </a:r>
            <a:r>
              <a:rPr lang="en-US" dirty="0"/>
              <a:t>   </a:t>
            </a:r>
            <a:r>
              <a:rPr lang="en-US" dirty="0" smtClean="0"/>
              <a:t>	</a:t>
            </a:r>
            <a:r>
              <a:rPr lang="en-US" dirty="0"/>
              <a:t>	2 FP</a:t>
            </a:r>
            <a:r>
              <a:rPr lang="he-IL" dirty="0"/>
              <a:t> 		</a:t>
            </a:r>
            <a:r>
              <a:rPr lang="he-IL" sz="4400" dirty="0"/>
              <a:t>בָּכֶן</a:t>
            </a:r>
            <a:r>
              <a:rPr lang="he-IL" dirty="0"/>
              <a:t> </a:t>
            </a:r>
            <a:r>
              <a:rPr lang="en-US" dirty="0"/>
              <a:t>	</a:t>
            </a:r>
            <a:r>
              <a:rPr lang="en-US" dirty="0" smtClean="0"/>
              <a:t>	in </a:t>
            </a:r>
            <a:r>
              <a:rPr lang="en-US" dirty="0"/>
              <a:t>you (f.)</a:t>
            </a:r>
          </a:p>
          <a:p>
            <a:r>
              <a:rPr lang="en-US" dirty="0"/>
              <a:t>3 MS</a:t>
            </a:r>
            <a:r>
              <a:rPr lang="he-IL" dirty="0"/>
              <a:t> 		</a:t>
            </a:r>
            <a:r>
              <a:rPr lang="he-IL" sz="4400" dirty="0"/>
              <a:t>בּוֹ</a:t>
            </a:r>
            <a:r>
              <a:rPr lang="he-IL" dirty="0"/>
              <a:t> </a:t>
            </a:r>
            <a:r>
              <a:rPr lang="en-US" dirty="0"/>
              <a:t>	</a:t>
            </a:r>
            <a:r>
              <a:rPr lang="en-US" dirty="0" smtClean="0"/>
              <a:t>in </a:t>
            </a:r>
            <a:r>
              <a:rPr lang="en-US" dirty="0"/>
              <a:t>him</a:t>
            </a:r>
            <a:r>
              <a:rPr lang="he-IL" dirty="0"/>
              <a:t> 	</a:t>
            </a:r>
            <a:r>
              <a:rPr lang="en-US" dirty="0"/>
              <a:t>   </a:t>
            </a:r>
            <a:r>
              <a:rPr lang="en-US" dirty="0" smtClean="0"/>
              <a:t>		</a:t>
            </a:r>
            <a:r>
              <a:rPr lang="en-US" dirty="0"/>
              <a:t>	3 MP</a:t>
            </a:r>
            <a:r>
              <a:rPr lang="he-IL" dirty="0"/>
              <a:t> 		</a:t>
            </a:r>
            <a:r>
              <a:rPr lang="he-IL" sz="4400" dirty="0"/>
              <a:t>בָּהֶם</a:t>
            </a:r>
            <a:r>
              <a:rPr lang="he-IL" dirty="0"/>
              <a:t> </a:t>
            </a:r>
            <a:r>
              <a:rPr lang="en-US" dirty="0"/>
              <a:t>	</a:t>
            </a:r>
            <a:r>
              <a:rPr lang="en-US" dirty="0" smtClean="0"/>
              <a:t>	in </a:t>
            </a:r>
            <a:r>
              <a:rPr lang="en-US" dirty="0"/>
              <a:t>them (m.)</a:t>
            </a:r>
          </a:p>
          <a:p>
            <a:r>
              <a:rPr lang="en-US" dirty="0"/>
              <a:t>3 FS</a:t>
            </a:r>
            <a:r>
              <a:rPr lang="he-IL" dirty="0"/>
              <a:t> 	</a:t>
            </a:r>
            <a:r>
              <a:rPr lang="en-US" dirty="0" smtClean="0"/>
              <a:t>	</a:t>
            </a:r>
            <a:r>
              <a:rPr lang="he-IL" dirty="0"/>
              <a:t>	</a:t>
            </a:r>
            <a:r>
              <a:rPr lang="he-IL" sz="4400" dirty="0"/>
              <a:t>בָּהּ</a:t>
            </a:r>
            <a:r>
              <a:rPr lang="he-IL" dirty="0"/>
              <a:t>	</a:t>
            </a:r>
            <a:r>
              <a:rPr lang="en-US" dirty="0" smtClean="0"/>
              <a:t>in </a:t>
            </a:r>
            <a:r>
              <a:rPr lang="en-US" dirty="0"/>
              <a:t>her </a:t>
            </a:r>
            <a:r>
              <a:rPr lang="he-IL" dirty="0"/>
              <a:t>	 	</a:t>
            </a:r>
            <a:r>
              <a:rPr lang="en-US" dirty="0" smtClean="0"/>
              <a:t>	</a:t>
            </a:r>
            <a:r>
              <a:rPr lang="he-IL" dirty="0" smtClean="0"/>
              <a:t> </a:t>
            </a:r>
            <a:r>
              <a:rPr lang="en-US" dirty="0" smtClean="0"/>
              <a:t>   </a:t>
            </a:r>
            <a:r>
              <a:rPr lang="en-US" dirty="0"/>
              <a:t>	3 FP</a:t>
            </a:r>
            <a:r>
              <a:rPr lang="he-IL" dirty="0"/>
              <a:t> 		</a:t>
            </a:r>
            <a:r>
              <a:rPr lang="he-IL" sz="4400" dirty="0"/>
              <a:t>בָּהֶן</a:t>
            </a:r>
            <a:r>
              <a:rPr lang="he-IL" dirty="0"/>
              <a:t> </a:t>
            </a:r>
            <a:r>
              <a:rPr lang="en-US" dirty="0"/>
              <a:t>	</a:t>
            </a:r>
            <a:r>
              <a:rPr lang="en-US" dirty="0" smtClean="0"/>
              <a:t>	in </a:t>
            </a:r>
            <a:r>
              <a:rPr lang="en-US" dirty="0"/>
              <a:t>them (f.)</a:t>
            </a:r>
          </a:p>
        </p:txBody>
      </p:sp>
    </p:spTree>
    <p:extLst>
      <p:ext uri="{BB962C8B-B14F-4D97-AF65-F5344CB8AC3E}">
        <p14:creationId xmlns:p14="http://schemas.microsoft.com/office/powerpoint/2010/main" val="14895063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Adjectives: Intro. </a:t>
            </a:r>
            <a:endParaRPr lang="en-US" dirty="0"/>
          </a:p>
        </p:txBody>
      </p:sp>
      <p:sp>
        <p:nvSpPr>
          <p:cNvPr id="3" name="Content Placeholder 2"/>
          <p:cNvSpPr>
            <a:spLocks noGrp="1"/>
          </p:cNvSpPr>
          <p:nvPr>
            <p:ph idx="1"/>
          </p:nvPr>
        </p:nvSpPr>
        <p:spPr/>
        <p:txBody>
          <a:bodyPr/>
          <a:lstStyle/>
          <a:p>
            <a:r>
              <a:rPr lang="en-US" sz="2800" dirty="0"/>
              <a:t>Adjectives frequently modify a noun as when we say a “car” and then we modify it with an adjective a “fast car.”  English has an abundance of adjectives (big/small, fast/slow, hard/soft, high/low, red/blue, etc.).  </a:t>
            </a:r>
            <a:endParaRPr lang="en-US" sz="2800" dirty="0" smtClean="0"/>
          </a:p>
          <a:p>
            <a:r>
              <a:rPr lang="en-US" sz="2800" dirty="0" smtClean="0"/>
              <a:t>Hebrew </a:t>
            </a:r>
            <a:r>
              <a:rPr lang="en-US" sz="2800" dirty="0"/>
              <a:t>uses adjectives much less frequently. </a:t>
            </a:r>
          </a:p>
          <a:p>
            <a:endParaRPr lang="en-US" dirty="0"/>
          </a:p>
        </p:txBody>
      </p:sp>
    </p:spTree>
    <p:extLst>
      <p:ext uri="{BB962C8B-B14F-4D97-AF65-F5344CB8AC3E}">
        <p14:creationId xmlns:p14="http://schemas.microsoft.com/office/powerpoint/2010/main" val="29496767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Hebrew Adjectives</a:t>
            </a:r>
            <a:endParaRPr lang="en-US" dirty="0"/>
          </a:p>
        </p:txBody>
      </p:sp>
      <p:sp>
        <p:nvSpPr>
          <p:cNvPr id="3" name="Content Placeholder 2"/>
          <p:cNvSpPr>
            <a:spLocks noGrp="1"/>
          </p:cNvSpPr>
          <p:nvPr>
            <p:ph idx="1"/>
          </p:nvPr>
        </p:nvSpPr>
        <p:spPr/>
        <p:txBody>
          <a:bodyPr/>
          <a:lstStyle/>
          <a:p>
            <a:r>
              <a:rPr lang="he-IL" sz="3600" dirty="0"/>
              <a:t>גָּדוֹל</a:t>
            </a:r>
            <a:r>
              <a:rPr lang="en-US" dirty="0"/>
              <a:t>   </a:t>
            </a:r>
            <a:r>
              <a:rPr lang="en-US" sz="2800" dirty="0"/>
              <a:t>great, large </a:t>
            </a:r>
            <a:r>
              <a:rPr lang="en-US" dirty="0"/>
              <a:t>		</a:t>
            </a:r>
            <a:r>
              <a:rPr lang="he-IL" sz="3600" dirty="0" smtClean="0"/>
              <a:t>טוֹב</a:t>
            </a:r>
            <a:r>
              <a:rPr lang="en-US" dirty="0" smtClean="0"/>
              <a:t>    </a:t>
            </a:r>
            <a:r>
              <a:rPr lang="en-US" sz="2800" dirty="0"/>
              <a:t>good</a:t>
            </a:r>
            <a:endParaRPr lang="en-US" dirty="0"/>
          </a:p>
          <a:p>
            <a:r>
              <a:rPr lang="he-IL" sz="3600" dirty="0"/>
              <a:t>זָקֵן</a:t>
            </a:r>
            <a:r>
              <a:rPr lang="en-US" dirty="0"/>
              <a:t>  	  </a:t>
            </a:r>
            <a:r>
              <a:rPr lang="en-US" sz="2800" dirty="0"/>
              <a:t>old</a:t>
            </a:r>
            <a:r>
              <a:rPr lang="en-US" dirty="0"/>
              <a:t> 		</a:t>
            </a:r>
            <a:r>
              <a:rPr lang="en-US" dirty="0" smtClean="0"/>
              <a:t>	</a:t>
            </a:r>
            <a:r>
              <a:rPr lang="en-US" dirty="0"/>
              <a:t>		</a:t>
            </a:r>
            <a:r>
              <a:rPr lang="he-IL" sz="3600" dirty="0"/>
              <a:t>יָשָׁר</a:t>
            </a:r>
            <a:r>
              <a:rPr lang="he-IL" dirty="0"/>
              <a:t> </a:t>
            </a:r>
            <a:r>
              <a:rPr lang="en-US" dirty="0"/>
              <a:t>	  </a:t>
            </a:r>
            <a:r>
              <a:rPr lang="en-US" sz="2800" dirty="0"/>
              <a:t>straight, right </a:t>
            </a:r>
          </a:p>
          <a:p>
            <a:r>
              <a:rPr lang="he-IL" sz="3600" dirty="0"/>
              <a:t>חָדַשׁ</a:t>
            </a:r>
            <a:r>
              <a:rPr lang="he-IL" dirty="0"/>
              <a:t> </a:t>
            </a:r>
            <a:r>
              <a:rPr lang="en-US" dirty="0"/>
              <a:t>	  </a:t>
            </a:r>
            <a:r>
              <a:rPr lang="en-US" sz="2800" dirty="0"/>
              <a:t>new</a:t>
            </a:r>
            <a:r>
              <a:rPr lang="en-US" dirty="0"/>
              <a:t>			</a:t>
            </a:r>
            <a:r>
              <a:rPr lang="en-US" dirty="0" smtClean="0"/>
              <a:t>	</a:t>
            </a:r>
            <a:r>
              <a:rPr lang="en-US" dirty="0"/>
              <a:t>	</a:t>
            </a:r>
            <a:r>
              <a:rPr lang="he-IL" sz="3600" dirty="0"/>
              <a:t>קָדוֹשׁ</a:t>
            </a:r>
            <a:r>
              <a:rPr lang="he-IL" dirty="0"/>
              <a:t> </a:t>
            </a:r>
            <a:r>
              <a:rPr lang="en-US" dirty="0"/>
              <a:t>  </a:t>
            </a:r>
            <a:r>
              <a:rPr lang="en-US" sz="2800" dirty="0"/>
              <a:t>holy</a:t>
            </a:r>
            <a:endParaRPr lang="en-US" dirty="0"/>
          </a:p>
          <a:p>
            <a:r>
              <a:rPr lang="he-IL" sz="3600" dirty="0"/>
              <a:t>חָזָק</a:t>
            </a:r>
            <a:r>
              <a:rPr lang="he-IL" dirty="0"/>
              <a:t> </a:t>
            </a:r>
            <a:r>
              <a:rPr lang="en-US" dirty="0"/>
              <a:t>	  </a:t>
            </a:r>
            <a:r>
              <a:rPr lang="en-US" sz="2800" dirty="0"/>
              <a:t>strong</a:t>
            </a:r>
            <a:r>
              <a:rPr lang="en-US" dirty="0"/>
              <a:t>		</a:t>
            </a:r>
            <a:r>
              <a:rPr lang="en-US" dirty="0" smtClean="0"/>
              <a:t>	</a:t>
            </a:r>
            <a:r>
              <a:rPr lang="en-US" dirty="0"/>
              <a:t>	</a:t>
            </a:r>
            <a:r>
              <a:rPr lang="he-IL" sz="3600" dirty="0"/>
              <a:t>רַב</a:t>
            </a:r>
            <a:r>
              <a:rPr lang="he-IL" dirty="0"/>
              <a:t> </a:t>
            </a:r>
            <a:r>
              <a:rPr lang="en-US" dirty="0"/>
              <a:t>	  </a:t>
            </a:r>
            <a:r>
              <a:rPr lang="en-US" sz="2800" dirty="0"/>
              <a:t>much, many</a:t>
            </a:r>
            <a:endParaRPr lang="en-US" dirty="0"/>
          </a:p>
          <a:p>
            <a:r>
              <a:rPr lang="he-IL" sz="3600" dirty="0"/>
              <a:t>חָכָם</a:t>
            </a:r>
            <a:r>
              <a:rPr lang="he-IL" dirty="0"/>
              <a:t> </a:t>
            </a:r>
            <a:r>
              <a:rPr lang="el-GR" dirty="0"/>
              <a:t>	  </a:t>
            </a:r>
            <a:r>
              <a:rPr lang="en-US" sz="2800" dirty="0"/>
              <a:t>wise</a:t>
            </a:r>
            <a:r>
              <a:rPr lang="en-US" dirty="0"/>
              <a:t> 				</a:t>
            </a:r>
            <a:r>
              <a:rPr lang="he-IL" sz="3600" dirty="0"/>
              <a:t>רַע</a:t>
            </a:r>
            <a:r>
              <a:rPr lang="he-IL" dirty="0"/>
              <a:t> </a:t>
            </a:r>
            <a:r>
              <a:rPr lang="el-GR" dirty="0"/>
              <a:t>	  </a:t>
            </a:r>
            <a:r>
              <a:rPr lang="en-US" sz="2800" dirty="0"/>
              <a:t>evil</a:t>
            </a:r>
            <a:endParaRPr lang="en-US" dirty="0"/>
          </a:p>
          <a:p>
            <a:endParaRPr lang="en-US" dirty="0"/>
          </a:p>
        </p:txBody>
      </p:sp>
    </p:spTree>
    <p:extLst>
      <p:ext uri="{BB962C8B-B14F-4D97-AF65-F5344CB8AC3E}">
        <p14:creationId xmlns:p14="http://schemas.microsoft.com/office/powerpoint/2010/main" val="4039946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Correspondence</a:t>
            </a:r>
            <a:endParaRPr lang="en-US" dirty="0"/>
          </a:p>
        </p:txBody>
      </p:sp>
      <p:sp>
        <p:nvSpPr>
          <p:cNvPr id="3" name="Content Placeholder 2"/>
          <p:cNvSpPr>
            <a:spLocks noGrp="1"/>
          </p:cNvSpPr>
          <p:nvPr>
            <p:ph idx="1"/>
          </p:nvPr>
        </p:nvSpPr>
        <p:spPr/>
        <p:txBody>
          <a:bodyPr/>
          <a:lstStyle/>
          <a:p>
            <a:r>
              <a:rPr lang="en-US" sz="2800" dirty="0" smtClean="0"/>
              <a:t>Adjectives match the words that they modify in gender and number </a:t>
            </a:r>
          </a:p>
          <a:p>
            <a:r>
              <a:rPr lang="en-US" sz="2800" dirty="0"/>
              <a:t>		</a:t>
            </a:r>
            <a:r>
              <a:rPr lang="en-US" sz="2800" dirty="0" smtClean="0"/>
              <a:t>			Sing</a:t>
            </a:r>
            <a:r>
              <a:rPr lang="en-US" sz="2800" dirty="0"/>
              <a:t>. 		Plural</a:t>
            </a:r>
          </a:p>
          <a:p>
            <a:r>
              <a:rPr lang="en-US" sz="2800" dirty="0"/>
              <a:t>Masc. 		</a:t>
            </a:r>
            <a:r>
              <a:rPr lang="he-IL" sz="3600" dirty="0"/>
              <a:t>טוֹב</a:t>
            </a:r>
            <a:r>
              <a:rPr lang="he-IL" sz="2800" dirty="0"/>
              <a:t>		</a:t>
            </a:r>
            <a:r>
              <a:rPr lang="he-IL" sz="3600" dirty="0"/>
              <a:t>טוֹבִים</a:t>
            </a:r>
            <a:endParaRPr lang="en-US" sz="2800" dirty="0"/>
          </a:p>
          <a:p>
            <a:r>
              <a:rPr lang="en-US" sz="2800" dirty="0"/>
              <a:t>Fem. 	</a:t>
            </a:r>
            <a:r>
              <a:rPr lang="en-US" sz="2800" dirty="0" smtClean="0"/>
              <a:t>	</a:t>
            </a:r>
            <a:r>
              <a:rPr lang="en-US" sz="2800" dirty="0"/>
              <a:t>	</a:t>
            </a:r>
            <a:r>
              <a:rPr lang="he-IL" sz="3600" dirty="0"/>
              <a:t>טוֹבָה</a:t>
            </a:r>
            <a:r>
              <a:rPr lang="he-IL" sz="2800" dirty="0"/>
              <a:t>		</a:t>
            </a:r>
            <a:r>
              <a:rPr lang="he-IL" sz="3600" dirty="0"/>
              <a:t>טוֹבוֹת</a:t>
            </a:r>
            <a:endParaRPr lang="en-US" sz="2800" dirty="0"/>
          </a:p>
          <a:p>
            <a:endParaRPr lang="en-US" dirty="0"/>
          </a:p>
        </p:txBody>
      </p:sp>
    </p:spTree>
    <p:extLst>
      <p:ext uri="{BB962C8B-B14F-4D97-AF65-F5344CB8AC3E}">
        <p14:creationId xmlns:p14="http://schemas.microsoft.com/office/powerpoint/2010/main" val="2961626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Dancing with the Vowels</a:t>
            </a:r>
            <a:endParaRPr lang="en-US" dirty="0"/>
          </a:p>
        </p:txBody>
      </p:sp>
      <p:sp>
        <p:nvSpPr>
          <p:cNvPr id="3" name="Content Placeholder 2"/>
          <p:cNvSpPr>
            <a:spLocks noGrp="1"/>
          </p:cNvSpPr>
          <p:nvPr>
            <p:ph idx="1"/>
          </p:nvPr>
        </p:nvSpPr>
        <p:spPr/>
        <p:txBody>
          <a:bodyPr>
            <a:normAutofit lnSpcReduction="10000"/>
          </a:bodyPr>
          <a:lstStyle/>
          <a:p>
            <a:r>
              <a:rPr lang="en-US" sz="2800" dirty="0"/>
              <a:t>With other adjectives which are two syllables there is often a dropping of the initial </a:t>
            </a:r>
            <a:r>
              <a:rPr lang="en-US" sz="2800" dirty="0" err="1"/>
              <a:t>qāmeṣ</a:t>
            </a:r>
            <a:r>
              <a:rPr lang="en-US" sz="2800" dirty="0"/>
              <a:t> down to </a:t>
            </a:r>
            <a:r>
              <a:rPr lang="en-US" sz="2800" dirty="0" err="1"/>
              <a:t>š</a:t>
            </a:r>
            <a:r>
              <a:rPr lang="en-US" sz="2800" baseline="30000" dirty="0" err="1"/>
              <a:t>e</a:t>
            </a:r>
            <a:r>
              <a:rPr lang="en-US" sz="2800" dirty="0" err="1"/>
              <a:t>vā</a:t>
            </a:r>
            <a:r>
              <a:rPr lang="en-US" sz="2800" dirty="0"/>
              <a:t>’ as the endings are added.  This happens with adjectives such </a:t>
            </a:r>
            <a:r>
              <a:rPr lang="en-US" sz="2800" dirty="0" smtClean="0"/>
              <a:t>as</a:t>
            </a:r>
            <a:r>
              <a:rPr lang="he-IL" sz="2800" dirty="0" smtClean="0"/>
              <a:t>״</a:t>
            </a:r>
          </a:p>
          <a:p>
            <a:r>
              <a:rPr lang="en-US" sz="2800" dirty="0" smtClean="0"/>
              <a:t> </a:t>
            </a:r>
            <a:r>
              <a:rPr lang="he-IL" sz="2800" dirty="0" smtClean="0"/>
              <a:t>   </a:t>
            </a:r>
            <a:r>
              <a:rPr lang="he-IL" sz="3600" dirty="0"/>
              <a:t>זָקֵן</a:t>
            </a:r>
            <a:r>
              <a:rPr lang="he-IL" sz="2800" dirty="0"/>
              <a:t>  </a:t>
            </a:r>
            <a:r>
              <a:rPr lang="en-US" sz="2800" dirty="0" smtClean="0"/>
              <a:t>(</a:t>
            </a:r>
            <a:r>
              <a:rPr lang="en-US" sz="2800" dirty="0"/>
              <a:t>old) </a:t>
            </a:r>
            <a:r>
              <a:rPr lang="he-IL" sz="3600" dirty="0" smtClean="0"/>
              <a:t>יָשָׁר</a:t>
            </a:r>
            <a:r>
              <a:rPr lang="he-IL" sz="2800" dirty="0" smtClean="0"/>
              <a:t>,   </a:t>
            </a:r>
            <a:r>
              <a:rPr lang="en-US" sz="2800" dirty="0" smtClean="0"/>
              <a:t>  </a:t>
            </a:r>
            <a:r>
              <a:rPr lang="el-GR" sz="2800" dirty="0" smtClean="0"/>
              <a:t>(</a:t>
            </a:r>
            <a:r>
              <a:rPr lang="en-US" sz="2800" dirty="0" smtClean="0"/>
              <a:t>straight</a:t>
            </a:r>
            <a:r>
              <a:rPr lang="en-US" sz="2800" dirty="0"/>
              <a:t>) and </a:t>
            </a:r>
            <a:r>
              <a:rPr lang="he-IL" sz="3600" dirty="0" smtClean="0"/>
              <a:t>גָּדוֹל</a:t>
            </a:r>
            <a:r>
              <a:rPr lang="en-US" sz="2800" dirty="0" smtClean="0"/>
              <a:t> </a:t>
            </a:r>
            <a:r>
              <a:rPr lang="en-US" sz="2800" dirty="0"/>
              <a:t>(great).  </a:t>
            </a:r>
          </a:p>
          <a:p>
            <a:r>
              <a:rPr lang="en-US" sz="2800" dirty="0"/>
              <a:t>		</a:t>
            </a:r>
            <a:r>
              <a:rPr lang="en-US" sz="2800" dirty="0" smtClean="0"/>
              <a:t> 		   Sing</a:t>
            </a:r>
            <a:r>
              <a:rPr lang="en-US" sz="2800" dirty="0"/>
              <a:t>. 		Plural</a:t>
            </a:r>
            <a:endParaRPr lang="en-US" dirty="0"/>
          </a:p>
          <a:p>
            <a:r>
              <a:rPr lang="en-US" sz="2800" dirty="0"/>
              <a:t>Masc</a:t>
            </a:r>
            <a:r>
              <a:rPr lang="en-US" dirty="0"/>
              <a:t>. 		</a:t>
            </a:r>
            <a:r>
              <a:rPr lang="he-IL" sz="3600" dirty="0"/>
              <a:t>גָּדוֹל</a:t>
            </a:r>
            <a:r>
              <a:rPr lang="he-IL" dirty="0"/>
              <a:t>		</a:t>
            </a:r>
            <a:r>
              <a:rPr lang="he-IL" sz="3600" dirty="0"/>
              <a:t>גְּדוֹלִים</a:t>
            </a:r>
            <a:endParaRPr lang="en-US" dirty="0"/>
          </a:p>
          <a:p>
            <a:r>
              <a:rPr lang="en-US" sz="2800" dirty="0"/>
              <a:t>Fem</a:t>
            </a:r>
            <a:r>
              <a:rPr lang="en-US" dirty="0"/>
              <a:t>. 	</a:t>
            </a:r>
            <a:r>
              <a:rPr lang="en-US" dirty="0" smtClean="0"/>
              <a:t> 	</a:t>
            </a:r>
            <a:r>
              <a:rPr lang="en-US" dirty="0"/>
              <a:t>	</a:t>
            </a:r>
            <a:r>
              <a:rPr lang="en-US" dirty="0" smtClean="0"/>
              <a:t> </a:t>
            </a:r>
            <a:r>
              <a:rPr lang="he-IL" sz="3600" dirty="0" smtClean="0"/>
              <a:t>גְּדוֹלָה</a:t>
            </a:r>
            <a:r>
              <a:rPr lang="he-IL" sz="3600" dirty="0"/>
              <a:t>	גְּדוֹלוֹת</a:t>
            </a:r>
            <a:endParaRPr lang="en-US" sz="3600" dirty="0"/>
          </a:p>
          <a:p>
            <a:endParaRPr lang="en-US" dirty="0"/>
          </a:p>
        </p:txBody>
      </p:sp>
    </p:spTree>
    <p:extLst>
      <p:ext uri="{BB962C8B-B14F-4D97-AF65-F5344CB8AC3E}">
        <p14:creationId xmlns:p14="http://schemas.microsoft.com/office/powerpoint/2010/main" val="34064111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Dancing with the Vowels</a:t>
            </a:r>
            <a:endParaRPr lang="en-US" dirty="0"/>
          </a:p>
        </p:txBody>
      </p:sp>
      <p:sp>
        <p:nvSpPr>
          <p:cNvPr id="3" name="Content Placeholder 2"/>
          <p:cNvSpPr>
            <a:spLocks noGrp="1"/>
          </p:cNvSpPr>
          <p:nvPr>
            <p:ph idx="1"/>
          </p:nvPr>
        </p:nvSpPr>
        <p:spPr/>
        <p:txBody>
          <a:bodyPr/>
          <a:lstStyle/>
          <a:p>
            <a:r>
              <a:rPr lang="en-US" sz="2800" dirty="0"/>
              <a:t>If the initial letter is a guttural then the </a:t>
            </a:r>
            <a:r>
              <a:rPr lang="en-US" sz="2800" dirty="0" err="1"/>
              <a:t>š</a:t>
            </a:r>
            <a:r>
              <a:rPr lang="en-US" sz="2800" baseline="30000" dirty="0" err="1"/>
              <a:t>e</a:t>
            </a:r>
            <a:r>
              <a:rPr lang="en-US" sz="2800" dirty="0" err="1"/>
              <a:t>vā</a:t>
            </a:r>
            <a:r>
              <a:rPr lang="en-US" sz="2800" dirty="0"/>
              <a:t>’ shifts over to a </a:t>
            </a:r>
            <a:r>
              <a:rPr lang="en-US" sz="2800" dirty="0" err="1"/>
              <a:t>ḥatēf-pa</a:t>
            </a:r>
            <a:r>
              <a:rPr lang="en-US" sz="2800" u="sng" dirty="0" err="1"/>
              <a:t>t</a:t>
            </a:r>
            <a:r>
              <a:rPr lang="en-US" sz="2800" dirty="0" err="1"/>
              <a:t>aḥ</a:t>
            </a:r>
            <a:r>
              <a:rPr lang="en-US" sz="2800" dirty="0"/>
              <a:t> vowels (e.g. </a:t>
            </a:r>
            <a:r>
              <a:rPr lang="he-IL" sz="3600" dirty="0"/>
              <a:t>חָכָם</a:t>
            </a:r>
            <a:r>
              <a:rPr lang="he-IL" sz="2800" dirty="0"/>
              <a:t> </a:t>
            </a:r>
            <a:r>
              <a:rPr lang="en-US" sz="2800" dirty="0" smtClean="0"/>
              <a:t> (</a:t>
            </a:r>
            <a:r>
              <a:rPr lang="en-US" sz="2800" dirty="0"/>
              <a:t>wise), </a:t>
            </a:r>
            <a:r>
              <a:rPr lang="en-US" sz="2800" dirty="0" smtClean="0"/>
              <a:t> </a:t>
            </a:r>
            <a:r>
              <a:rPr lang="he-IL" sz="3600" dirty="0" smtClean="0"/>
              <a:t>חָדָשׁ</a:t>
            </a:r>
            <a:r>
              <a:rPr lang="he-IL" sz="2800" dirty="0" smtClean="0"/>
              <a:t> </a:t>
            </a:r>
            <a:r>
              <a:rPr lang="en-US" sz="2800" dirty="0" smtClean="0"/>
              <a:t> (</a:t>
            </a:r>
            <a:r>
              <a:rPr lang="en-US" sz="2800" dirty="0"/>
              <a:t>new)  and </a:t>
            </a:r>
            <a:r>
              <a:rPr lang="he-IL" sz="3600" dirty="0"/>
              <a:t>חָזָק</a:t>
            </a:r>
            <a:r>
              <a:rPr lang="he-IL" sz="2800" dirty="0"/>
              <a:t> </a:t>
            </a:r>
            <a:r>
              <a:rPr lang="en-US" sz="2800" dirty="0" smtClean="0"/>
              <a:t> (</a:t>
            </a:r>
            <a:r>
              <a:rPr lang="en-US" sz="2800" dirty="0"/>
              <a:t>strong).  </a:t>
            </a:r>
            <a:endParaRPr lang="he-IL" sz="2800" dirty="0" smtClean="0"/>
          </a:p>
          <a:p>
            <a:r>
              <a:rPr lang="en-US" sz="2800" dirty="0"/>
              <a:t>		</a:t>
            </a:r>
            <a:r>
              <a:rPr lang="en-US" sz="2800" dirty="0" smtClean="0"/>
              <a:t>		Sing</a:t>
            </a:r>
            <a:r>
              <a:rPr lang="en-US" sz="2800" dirty="0"/>
              <a:t>. 		Plural</a:t>
            </a:r>
          </a:p>
          <a:p>
            <a:r>
              <a:rPr lang="en-US" sz="2800" dirty="0"/>
              <a:t>Masc. 	</a:t>
            </a:r>
            <a:r>
              <a:rPr lang="he-IL" sz="3600" dirty="0"/>
              <a:t>חָדָשׁ</a:t>
            </a:r>
            <a:r>
              <a:rPr lang="he-IL" sz="2800" dirty="0"/>
              <a:t>		</a:t>
            </a:r>
            <a:r>
              <a:rPr lang="he-IL" sz="3600" dirty="0"/>
              <a:t>חֲדָשִׁים</a:t>
            </a:r>
            <a:endParaRPr lang="en-US" sz="2800" dirty="0"/>
          </a:p>
          <a:p>
            <a:r>
              <a:rPr lang="en-US" sz="2800" dirty="0"/>
              <a:t>Fem. 		</a:t>
            </a:r>
            <a:r>
              <a:rPr lang="en-US" sz="2800" dirty="0" smtClean="0"/>
              <a:t> </a:t>
            </a:r>
            <a:r>
              <a:rPr lang="he-IL" sz="3600" dirty="0" smtClean="0"/>
              <a:t>חֲדָשָׁה</a:t>
            </a:r>
            <a:r>
              <a:rPr lang="he-IL" sz="2800" dirty="0"/>
              <a:t>	</a:t>
            </a:r>
            <a:r>
              <a:rPr lang="he-IL" sz="3600" dirty="0"/>
              <a:t>חֲדָשׁוֹת</a:t>
            </a:r>
            <a:endParaRPr lang="en-US" sz="2800" dirty="0"/>
          </a:p>
          <a:p>
            <a:endParaRPr lang="en-US" dirty="0"/>
          </a:p>
        </p:txBody>
      </p:sp>
    </p:spTree>
    <p:extLst>
      <p:ext uri="{BB962C8B-B14F-4D97-AF65-F5344CB8AC3E}">
        <p14:creationId xmlns:p14="http://schemas.microsoft.com/office/powerpoint/2010/main" val="36825698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Geminating</a:t>
            </a:r>
            <a:endParaRPr lang="en-US" dirty="0"/>
          </a:p>
        </p:txBody>
      </p:sp>
      <p:sp>
        <p:nvSpPr>
          <p:cNvPr id="3" name="Content Placeholder 2"/>
          <p:cNvSpPr>
            <a:spLocks noGrp="1"/>
          </p:cNvSpPr>
          <p:nvPr>
            <p:ph idx="1"/>
          </p:nvPr>
        </p:nvSpPr>
        <p:spPr>
          <a:xfrm>
            <a:off x="1103312" y="2052918"/>
            <a:ext cx="9367464" cy="4195481"/>
          </a:xfrm>
        </p:spPr>
        <p:txBody>
          <a:bodyPr>
            <a:normAutofit lnSpcReduction="10000"/>
          </a:bodyPr>
          <a:lstStyle/>
          <a:p>
            <a:r>
              <a:rPr lang="en-US" sz="2800" dirty="0"/>
              <a:t>Finally, while there are other variations </a:t>
            </a:r>
            <a:r>
              <a:rPr lang="he-IL" sz="3600" dirty="0"/>
              <a:t>רַב</a:t>
            </a:r>
            <a:r>
              <a:rPr lang="he-IL" sz="2800" dirty="0"/>
              <a:t> </a:t>
            </a:r>
            <a:r>
              <a:rPr lang="en-US" sz="2800" dirty="0" smtClean="0"/>
              <a:t> (</a:t>
            </a:r>
            <a:r>
              <a:rPr lang="en-US" sz="2800" dirty="0"/>
              <a:t>many) should be noted.  Notice the doubling of the final letter as these are geminate (duplicated last letter which is often dropped but doubling is indicated by the </a:t>
            </a:r>
            <a:r>
              <a:rPr lang="en-US" sz="2800" dirty="0" err="1"/>
              <a:t>dagesh</a:t>
            </a:r>
            <a:r>
              <a:rPr lang="en-US" sz="2800" dirty="0"/>
              <a:t> forte).  </a:t>
            </a:r>
          </a:p>
          <a:p>
            <a:r>
              <a:rPr lang="en-US" sz="2800" dirty="0"/>
              <a:t>		</a:t>
            </a:r>
            <a:r>
              <a:rPr lang="en-US" sz="2800" dirty="0" smtClean="0"/>
              <a:t> 		Sing</a:t>
            </a:r>
            <a:r>
              <a:rPr lang="en-US" sz="2800" dirty="0"/>
              <a:t>. 		</a:t>
            </a:r>
            <a:r>
              <a:rPr lang="en-US" sz="2800" dirty="0" smtClean="0"/>
              <a:t>	Plural</a:t>
            </a:r>
            <a:endParaRPr lang="en-US" sz="2800" dirty="0"/>
          </a:p>
          <a:p>
            <a:r>
              <a:rPr lang="en-US" sz="2800" dirty="0"/>
              <a:t>Masc. 		</a:t>
            </a:r>
            <a:r>
              <a:rPr lang="he-IL" sz="3600" dirty="0"/>
              <a:t>רַב</a:t>
            </a:r>
            <a:r>
              <a:rPr lang="he-IL" sz="2800" dirty="0"/>
              <a:t>		</a:t>
            </a:r>
            <a:r>
              <a:rPr lang="en-US" sz="2800" dirty="0" smtClean="0"/>
              <a:t>	</a:t>
            </a:r>
            <a:r>
              <a:rPr lang="he-IL" sz="3600" dirty="0" smtClean="0"/>
              <a:t>רַבִּים</a:t>
            </a:r>
            <a:endParaRPr lang="en-US" sz="2800" dirty="0"/>
          </a:p>
          <a:p>
            <a:r>
              <a:rPr lang="en-US" sz="2800" dirty="0"/>
              <a:t>Fem. 		</a:t>
            </a:r>
            <a:r>
              <a:rPr lang="en-US" sz="2800" dirty="0" smtClean="0"/>
              <a:t>	</a:t>
            </a:r>
            <a:r>
              <a:rPr lang="he-IL" sz="3600" dirty="0" smtClean="0"/>
              <a:t>רַבָּה</a:t>
            </a:r>
            <a:r>
              <a:rPr lang="he-IL" sz="2800" dirty="0"/>
              <a:t>		</a:t>
            </a:r>
            <a:r>
              <a:rPr lang="he-IL" sz="3600" dirty="0"/>
              <a:t>רַבּוֹת</a:t>
            </a:r>
            <a:endParaRPr lang="en-US" sz="2800" dirty="0"/>
          </a:p>
          <a:p>
            <a:endParaRPr lang="en-US" dirty="0"/>
          </a:p>
        </p:txBody>
      </p:sp>
    </p:spTree>
    <p:extLst>
      <p:ext uri="{BB962C8B-B14F-4D97-AF65-F5344CB8AC3E}">
        <p14:creationId xmlns:p14="http://schemas.microsoft.com/office/powerpoint/2010/main" val="30567932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Uses of the Adjective </a:t>
            </a:r>
            <a:endParaRPr lang="en-US" dirty="0"/>
          </a:p>
        </p:txBody>
      </p:sp>
      <p:sp>
        <p:nvSpPr>
          <p:cNvPr id="3" name="Content Placeholder 2"/>
          <p:cNvSpPr>
            <a:spLocks noGrp="1"/>
          </p:cNvSpPr>
          <p:nvPr>
            <p:ph idx="1"/>
          </p:nvPr>
        </p:nvSpPr>
        <p:spPr/>
        <p:txBody>
          <a:bodyPr>
            <a:normAutofit/>
          </a:bodyPr>
          <a:lstStyle/>
          <a:p>
            <a:r>
              <a:rPr lang="en-US" sz="2800" dirty="0"/>
              <a:t>There are three ways adjectives can be used:  </a:t>
            </a:r>
            <a:endParaRPr lang="en-US" sz="2800" dirty="0" smtClean="0"/>
          </a:p>
          <a:p>
            <a:r>
              <a:rPr lang="en-US" sz="2800" dirty="0" smtClean="0"/>
              <a:t>1</a:t>
            </a:r>
            <a:r>
              <a:rPr lang="en-US" sz="2800" dirty="0"/>
              <a:t>) </a:t>
            </a:r>
            <a:r>
              <a:rPr lang="en-US" sz="2800" dirty="0" smtClean="0"/>
              <a:t>Attributive </a:t>
            </a:r>
            <a:r>
              <a:rPr lang="en-US" sz="2800" dirty="0"/>
              <a:t>(the good book); </a:t>
            </a:r>
            <a:endParaRPr lang="en-US" sz="2800" dirty="0" smtClean="0"/>
          </a:p>
          <a:p>
            <a:r>
              <a:rPr lang="en-US" sz="2800" dirty="0" smtClean="0"/>
              <a:t>2</a:t>
            </a:r>
            <a:r>
              <a:rPr lang="en-US" sz="2800" dirty="0"/>
              <a:t>) </a:t>
            </a:r>
            <a:r>
              <a:rPr lang="en-US" sz="2800" dirty="0" smtClean="0"/>
              <a:t>Predicate </a:t>
            </a:r>
            <a:r>
              <a:rPr lang="en-US" sz="2800" dirty="0"/>
              <a:t>(the book is good), and </a:t>
            </a:r>
            <a:endParaRPr lang="en-US" sz="2800" dirty="0" smtClean="0"/>
          </a:p>
          <a:p>
            <a:r>
              <a:rPr lang="en-US" sz="2800" dirty="0" smtClean="0"/>
              <a:t>3</a:t>
            </a:r>
            <a:r>
              <a:rPr lang="en-US" sz="2800" dirty="0"/>
              <a:t>) </a:t>
            </a:r>
            <a:r>
              <a:rPr lang="en-US" sz="2800" dirty="0" smtClean="0"/>
              <a:t>Substantive </a:t>
            </a:r>
            <a:r>
              <a:rPr lang="en-US" sz="2800" dirty="0"/>
              <a:t>(the good </a:t>
            </a:r>
            <a:r>
              <a:rPr lang="en-US" sz="2800" dirty="0" smtClean="0"/>
              <a:t>ones are </a:t>
            </a:r>
            <a:r>
              <a:rPr lang="en-US" sz="2800" dirty="0"/>
              <a:t>blessed). </a:t>
            </a:r>
            <a:endParaRPr lang="en-US" sz="2800" dirty="0" smtClean="0"/>
          </a:p>
          <a:p>
            <a:endParaRPr lang="en-US" sz="2800" dirty="0"/>
          </a:p>
        </p:txBody>
      </p:sp>
    </p:spTree>
    <p:extLst>
      <p:ext uri="{BB962C8B-B14F-4D97-AF65-F5344CB8AC3E}">
        <p14:creationId xmlns:p14="http://schemas.microsoft.com/office/powerpoint/2010/main" val="4246706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Attributive Use</a:t>
            </a:r>
            <a:endParaRPr lang="en-US" dirty="0">
              <a:solidFill>
                <a:srgbClr val="FFFF00"/>
              </a:solidFill>
            </a:endParaRPr>
          </a:p>
        </p:txBody>
      </p:sp>
      <p:sp>
        <p:nvSpPr>
          <p:cNvPr id="3" name="Content Placeholder 2"/>
          <p:cNvSpPr>
            <a:spLocks noGrp="1"/>
          </p:cNvSpPr>
          <p:nvPr>
            <p:ph idx="1"/>
          </p:nvPr>
        </p:nvSpPr>
        <p:spPr>
          <a:xfrm>
            <a:off x="1" y="1515035"/>
            <a:ext cx="12039600" cy="5118847"/>
          </a:xfrm>
        </p:spPr>
        <p:txBody>
          <a:bodyPr>
            <a:noAutofit/>
          </a:bodyPr>
          <a:lstStyle/>
          <a:p>
            <a:r>
              <a:rPr lang="en-US" sz="2800" dirty="0" smtClean="0"/>
              <a:t> </a:t>
            </a:r>
            <a:r>
              <a:rPr lang="en-US" sz="2800" dirty="0"/>
              <a:t>The attributive use is found when the adjective matches the noun it goes with in gender, number and </a:t>
            </a:r>
            <a:r>
              <a:rPr lang="en-US" sz="2800" dirty="0" smtClean="0"/>
              <a:t>definiteness</a:t>
            </a:r>
          </a:p>
          <a:p>
            <a:r>
              <a:rPr lang="en-US" sz="2800" dirty="0"/>
              <a:t>a good man 		</a:t>
            </a:r>
            <a:r>
              <a:rPr lang="he-IL" sz="3600" dirty="0"/>
              <a:t>אִישׁ טוֹב</a:t>
            </a:r>
            <a:r>
              <a:rPr lang="he-IL" sz="2800" dirty="0"/>
              <a:t>			</a:t>
            </a:r>
            <a:r>
              <a:rPr lang="en-US" sz="2800" dirty="0"/>
              <a:t>a good woman	</a:t>
            </a:r>
            <a:r>
              <a:rPr lang="en-US" sz="2800" dirty="0" smtClean="0"/>
              <a:t>      </a:t>
            </a:r>
            <a:r>
              <a:rPr lang="he-IL" sz="3600" dirty="0" smtClean="0"/>
              <a:t>אִשָּׁה </a:t>
            </a:r>
            <a:r>
              <a:rPr lang="he-IL" sz="3600" dirty="0"/>
              <a:t>טוֹבָה</a:t>
            </a:r>
            <a:endParaRPr lang="en-US" sz="2800" dirty="0"/>
          </a:p>
          <a:p>
            <a:r>
              <a:rPr lang="en-US" sz="2800" dirty="0"/>
              <a:t>the good man </a:t>
            </a:r>
            <a:r>
              <a:rPr lang="he-IL" sz="2800" dirty="0"/>
              <a:t>	</a:t>
            </a:r>
            <a:r>
              <a:rPr lang="he-IL" sz="3600" dirty="0"/>
              <a:t>הָאִישׁ הַטּוֹב</a:t>
            </a:r>
            <a:r>
              <a:rPr lang="en-US" sz="2800" dirty="0"/>
              <a:t>		the good woman</a:t>
            </a:r>
            <a:r>
              <a:rPr lang="he-IL" sz="2800" dirty="0"/>
              <a:t>  </a:t>
            </a:r>
            <a:r>
              <a:rPr lang="he-IL" sz="3600" dirty="0"/>
              <a:t>	הָאִשָּׁה הּטּוֺבָה</a:t>
            </a:r>
            <a:endParaRPr lang="en-US" sz="2800" dirty="0"/>
          </a:p>
          <a:p>
            <a:r>
              <a:rPr lang="en-US" sz="2800" dirty="0"/>
              <a:t>good men</a:t>
            </a:r>
            <a:r>
              <a:rPr lang="he-IL" sz="2800" dirty="0"/>
              <a:t>		</a:t>
            </a:r>
            <a:r>
              <a:rPr lang="he-IL" sz="3600" dirty="0"/>
              <a:t>אֲנָשִׁים טוֹבִים</a:t>
            </a:r>
            <a:r>
              <a:rPr lang="en-US" sz="3600" dirty="0"/>
              <a:t>	</a:t>
            </a:r>
            <a:r>
              <a:rPr lang="en-US" sz="2800" dirty="0"/>
              <a:t>	good women</a:t>
            </a:r>
            <a:r>
              <a:rPr lang="he-IL" sz="2800" dirty="0"/>
              <a:t> 		</a:t>
            </a:r>
            <a:r>
              <a:rPr lang="he-IL" sz="3600" dirty="0"/>
              <a:t>נָשִׁים טוֹבוֹת</a:t>
            </a:r>
            <a:endParaRPr lang="en-US" sz="3600" dirty="0"/>
          </a:p>
          <a:p>
            <a:r>
              <a:rPr lang="en-US" sz="2800" dirty="0"/>
              <a:t>the good men </a:t>
            </a:r>
            <a:r>
              <a:rPr lang="he-IL" sz="2800" dirty="0"/>
              <a:t> 	</a:t>
            </a:r>
            <a:r>
              <a:rPr lang="he-IL" sz="3600" dirty="0" smtClean="0"/>
              <a:t>הָאֲנָשִׁים </a:t>
            </a:r>
            <a:r>
              <a:rPr lang="he-IL" sz="3600" dirty="0"/>
              <a:t>הַטּוֹבִים</a:t>
            </a:r>
            <a:r>
              <a:rPr lang="en-US" sz="2800" dirty="0"/>
              <a:t>		the good women 	</a:t>
            </a:r>
            <a:r>
              <a:rPr lang="he-IL" sz="3600" dirty="0"/>
              <a:t>הַנָּשִׁים </a:t>
            </a:r>
            <a:r>
              <a:rPr lang="he-IL" sz="3600" dirty="0" smtClean="0"/>
              <a:t>הַטּוֹבוֹת</a:t>
            </a:r>
            <a:endParaRPr lang="en-US" sz="3600" dirty="0"/>
          </a:p>
          <a:p>
            <a:r>
              <a:rPr lang="en-US" sz="2800" dirty="0"/>
              <a:t>	</a:t>
            </a:r>
            <a:r>
              <a:rPr lang="en-US" sz="2800" dirty="0" smtClean="0"/>
              <a:t>a </a:t>
            </a:r>
            <a:r>
              <a:rPr lang="en-US" sz="2800" dirty="0"/>
              <a:t>good land </a:t>
            </a:r>
            <a:r>
              <a:rPr lang="he-IL" sz="2800" dirty="0"/>
              <a:t> 		</a:t>
            </a:r>
            <a:r>
              <a:rPr lang="he-IL" sz="3600" dirty="0"/>
              <a:t>אֶרֶץ </a:t>
            </a:r>
            <a:r>
              <a:rPr lang="he-IL" sz="3600" dirty="0" smtClean="0"/>
              <a:t>טוֹבָה</a:t>
            </a:r>
            <a:r>
              <a:rPr lang="en-US" sz="2800" dirty="0"/>
              <a:t>	</a:t>
            </a:r>
            <a:r>
              <a:rPr lang="en-US" sz="2800" dirty="0" smtClean="0"/>
              <a:t>the </a:t>
            </a:r>
            <a:r>
              <a:rPr lang="en-US" sz="2800" dirty="0"/>
              <a:t>good land 	</a:t>
            </a:r>
            <a:r>
              <a:rPr lang="he-IL" sz="3600" dirty="0"/>
              <a:t>הָאָרֶץ הַטּוֹבָה</a:t>
            </a:r>
            <a:endParaRPr lang="en-US" sz="2800" dirty="0"/>
          </a:p>
          <a:p>
            <a:endParaRPr lang="en-US" sz="2800" dirty="0"/>
          </a:p>
        </p:txBody>
      </p:sp>
    </p:spTree>
    <p:extLst>
      <p:ext uri="{BB962C8B-B14F-4D97-AF65-F5344CB8AC3E}">
        <p14:creationId xmlns:p14="http://schemas.microsoft.com/office/powerpoint/2010/main" val="721425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501" y="1023243"/>
            <a:ext cx="11719035" cy="6180081"/>
          </a:xfrm>
        </p:spPr>
        <p:txBody>
          <a:bodyPr>
            <a:noAutofit/>
          </a:bodyPr>
          <a:lstStyle/>
          <a:p>
            <a:r>
              <a:rPr lang="he-IL" sz="4000" dirty="0"/>
              <a:t>הִנֵּה   מַה־טּוֹב </a:t>
            </a:r>
            <a:r>
              <a:rPr lang="he-IL" sz="4000" dirty="0" smtClean="0"/>
              <a:t>         </a:t>
            </a:r>
            <a:r>
              <a:rPr lang="he-IL" sz="4000" dirty="0"/>
              <a:t>וּמַה־נָּעִים </a:t>
            </a:r>
            <a:r>
              <a:rPr lang="he-IL" sz="4000" dirty="0" smtClean="0"/>
              <a:t>         </a:t>
            </a:r>
            <a:r>
              <a:rPr lang="he-IL" sz="4000" dirty="0"/>
              <a:t>שֶׁבֶת    אַחִים    גַּם־  יָֽחַד׃ </a:t>
            </a:r>
            <a:endParaRPr lang="en-US" sz="4000" dirty="0"/>
          </a:p>
          <a:p>
            <a:r>
              <a:rPr lang="en-US" dirty="0"/>
              <a:t>     as one       </a:t>
            </a:r>
            <a:r>
              <a:rPr lang="en-US" dirty="0" smtClean="0"/>
              <a:t>  </a:t>
            </a:r>
            <a:r>
              <a:rPr lang="he-IL" dirty="0" smtClean="0"/>
              <a:t>    </a:t>
            </a:r>
            <a:r>
              <a:rPr lang="en-US" dirty="0" smtClean="0"/>
              <a:t>  </a:t>
            </a:r>
            <a:r>
              <a:rPr lang="en-US" dirty="0"/>
              <a:t>brothers    </a:t>
            </a:r>
            <a:r>
              <a:rPr lang="he-IL" dirty="0" smtClean="0"/>
              <a:t>  </a:t>
            </a:r>
            <a:r>
              <a:rPr lang="en-US" dirty="0" smtClean="0"/>
              <a:t> </a:t>
            </a:r>
            <a:r>
              <a:rPr lang="en-US" dirty="0"/>
              <a:t>dwell  </a:t>
            </a:r>
            <a:r>
              <a:rPr lang="he-IL" dirty="0" smtClean="0"/>
              <a:t>             </a:t>
            </a:r>
            <a:r>
              <a:rPr lang="en-US" dirty="0" smtClean="0"/>
              <a:t>   </a:t>
            </a:r>
            <a:r>
              <a:rPr lang="en-US" dirty="0"/>
              <a:t>and how pleasant  </a:t>
            </a:r>
            <a:r>
              <a:rPr lang="he-IL" dirty="0" smtClean="0"/>
              <a:t>     </a:t>
            </a:r>
            <a:r>
              <a:rPr lang="en-US" dirty="0" smtClean="0"/>
              <a:t>   </a:t>
            </a:r>
            <a:r>
              <a:rPr lang="en-US" dirty="0"/>
              <a:t>how good  </a:t>
            </a:r>
            <a:r>
              <a:rPr lang="he-IL" dirty="0" smtClean="0"/>
              <a:t>  </a:t>
            </a:r>
            <a:r>
              <a:rPr lang="en-US" dirty="0" smtClean="0"/>
              <a:t>   </a:t>
            </a:r>
            <a:r>
              <a:rPr lang="en-US" dirty="0"/>
              <a:t>behold</a:t>
            </a:r>
          </a:p>
          <a:p>
            <a:r>
              <a:rPr lang="en-US" sz="2800" dirty="0"/>
              <a:t> How good and pleasant it is when brothers live together</a:t>
            </a:r>
            <a:r>
              <a:rPr lang="en-US" sz="2800" baseline="30000" dirty="0"/>
              <a:t> </a:t>
            </a:r>
            <a:r>
              <a:rPr lang="en-US" sz="2800" dirty="0"/>
              <a:t>in unity! </a:t>
            </a:r>
          </a:p>
          <a:p>
            <a:pPr marL="0" indent="0">
              <a:buNone/>
            </a:pPr>
            <a:r>
              <a:rPr lang="en-US" sz="3600" dirty="0"/>
              <a:t> </a:t>
            </a:r>
            <a:r>
              <a:rPr lang="en-US" sz="3600" dirty="0" smtClean="0"/>
              <a:t>                    </a:t>
            </a:r>
            <a:r>
              <a:rPr lang="en-US" dirty="0" smtClean="0"/>
              <a:t>(repeat)</a:t>
            </a:r>
            <a:endParaRPr lang="en-US" sz="1600" dirty="0"/>
          </a:p>
          <a:p>
            <a:r>
              <a:rPr lang="en-US" sz="2800" dirty="0"/>
              <a:t>Chorus:</a:t>
            </a:r>
          </a:p>
          <a:p>
            <a:r>
              <a:rPr lang="he-IL" sz="3600" dirty="0"/>
              <a:t>הִנֵּה   </a:t>
            </a:r>
            <a:r>
              <a:rPr lang="he-IL" sz="3600" dirty="0" smtClean="0"/>
              <a:t>מַה־טּוֹב               שֶׁבֶת    </a:t>
            </a:r>
            <a:r>
              <a:rPr lang="he-IL" sz="3600" dirty="0"/>
              <a:t>אַחִים    גַּם־  יָֽחַד׃ </a:t>
            </a:r>
            <a:endParaRPr lang="en-US" sz="3600" dirty="0"/>
          </a:p>
          <a:p>
            <a:r>
              <a:rPr lang="en-US" sz="2800" dirty="0"/>
              <a:t>        How good when brothers live together</a:t>
            </a:r>
            <a:r>
              <a:rPr lang="en-US" sz="2800" baseline="30000" dirty="0"/>
              <a:t> </a:t>
            </a:r>
            <a:r>
              <a:rPr lang="en-US" sz="2800" dirty="0"/>
              <a:t>in unity!</a:t>
            </a:r>
          </a:p>
          <a:p>
            <a:r>
              <a:rPr lang="he-IL" sz="3600" dirty="0"/>
              <a:t>הִנֵּה   מַה־טּוֹב   </a:t>
            </a:r>
            <a:r>
              <a:rPr lang="he-IL" sz="3600" dirty="0" smtClean="0"/>
              <a:t>            </a:t>
            </a:r>
            <a:r>
              <a:rPr lang="he-IL" sz="3600" dirty="0"/>
              <a:t>שֶׁבֶת    אַחִים    גַּם־  יָֽחַד׃ </a:t>
            </a:r>
            <a:endParaRPr lang="en-US" sz="3600" dirty="0"/>
          </a:p>
          <a:p>
            <a:r>
              <a:rPr lang="en-US" sz="2800" dirty="0"/>
              <a:t>        How good when brothers live together</a:t>
            </a:r>
            <a:r>
              <a:rPr lang="en-US" sz="2800" baseline="30000" dirty="0"/>
              <a:t> </a:t>
            </a:r>
            <a:r>
              <a:rPr lang="en-US" sz="2800" dirty="0"/>
              <a:t>in unity!</a:t>
            </a:r>
          </a:p>
          <a:p>
            <a:endParaRPr lang="en-US" sz="2800" dirty="0"/>
          </a:p>
        </p:txBody>
      </p:sp>
    </p:spTree>
    <p:extLst>
      <p:ext uri="{BB962C8B-B14F-4D97-AF65-F5344CB8AC3E}">
        <p14:creationId xmlns:p14="http://schemas.microsoft.com/office/powerpoint/2010/main" val="656303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Predicate Use</a:t>
            </a:r>
            <a:endParaRPr lang="en-US" dirty="0">
              <a:solidFill>
                <a:srgbClr val="FFFF00"/>
              </a:solidFill>
            </a:endParaRPr>
          </a:p>
        </p:txBody>
      </p:sp>
      <p:sp>
        <p:nvSpPr>
          <p:cNvPr id="3" name="Content Placeholder 2"/>
          <p:cNvSpPr>
            <a:spLocks noGrp="1"/>
          </p:cNvSpPr>
          <p:nvPr>
            <p:ph idx="1"/>
          </p:nvPr>
        </p:nvSpPr>
        <p:spPr>
          <a:xfrm>
            <a:off x="1103312" y="2052918"/>
            <a:ext cx="10335653" cy="4572000"/>
          </a:xfrm>
        </p:spPr>
        <p:txBody>
          <a:bodyPr>
            <a:normAutofit/>
          </a:bodyPr>
          <a:lstStyle/>
          <a:p>
            <a:r>
              <a:rPr lang="en-US" sz="2800" dirty="0"/>
              <a:t>The “is” verb is not written but in </a:t>
            </a:r>
            <a:r>
              <a:rPr lang="en-US" sz="2800" dirty="0" err="1"/>
              <a:t>verbless</a:t>
            </a:r>
            <a:r>
              <a:rPr lang="en-US" sz="2800" dirty="0"/>
              <a:t> sentences the noun is often the subject and the adjective is the predicate (e.g. “the book is good”).  Quite often the adjective stand before the noun it goes with and matches in gender and number but NOT definiteness. </a:t>
            </a:r>
          </a:p>
          <a:p>
            <a:r>
              <a:rPr lang="en-US" sz="2800" dirty="0"/>
              <a:t>The man is good</a:t>
            </a:r>
            <a:r>
              <a:rPr lang="he-IL" sz="2800" dirty="0"/>
              <a:t> 		</a:t>
            </a:r>
            <a:r>
              <a:rPr lang="he-IL" sz="3600" dirty="0"/>
              <a:t>טוֹב הָאִישׁ</a:t>
            </a:r>
            <a:endParaRPr lang="en-US" sz="2800" dirty="0"/>
          </a:p>
          <a:p>
            <a:r>
              <a:rPr lang="en-US" sz="2800" dirty="0"/>
              <a:t>	The woman is good</a:t>
            </a:r>
            <a:r>
              <a:rPr lang="he-IL" sz="2800" dirty="0"/>
              <a:t>		</a:t>
            </a:r>
            <a:r>
              <a:rPr lang="he-IL" sz="3600" dirty="0"/>
              <a:t>טוֹבָה הָאִשָּׁה</a:t>
            </a:r>
            <a:endParaRPr lang="en-US" sz="3600" dirty="0"/>
          </a:p>
          <a:p>
            <a:r>
              <a:rPr lang="en-US" sz="2800" dirty="0"/>
              <a:t>	The land is good 		</a:t>
            </a:r>
            <a:r>
              <a:rPr lang="he-IL" sz="3600" dirty="0"/>
              <a:t>טוֹבָה </a:t>
            </a:r>
            <a:r>
              <a:rPr lang="he-IL" sz="3600" dirty="0" smtClean="0"/>
              <a:t>הָאָרֶץ</a:t>
            </a:r>
            <a:endParaRPr lang="en-US" sz="3600" dirty="0"/>
          </a:p>
          <a:p>
            <a:endParaRPr lang="en-US" dirty="0"/>
          </a:p>
        </p:txBody>
      </p:sp>
    </p:spTree>
    <p:extLst>
      <p:ext uri="{BB962C8B-B14F-4D97-AF65-F5344CB8AC3E}">
        <p14:creationId xmlns:p14="http://schemas.microsoft.com/office/powerpoint/2010/main" val="37200695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Substantive Use</a:t>
            </a:r>
            <a:endParaRPr lang="en-US" dirty="0">
              <a:solidFill>
                <a:srgbClr val="FFFF00"/>
              </a:solidFill>
            </a:endParaRPr>
          </a:p>
        </p:txBody>
      </p:sp>
      <p:sp>
        <p:nvSpPr>
          <p:cNvPr id="3" name="Content Placeholder 2"/>
          <p:cNvSpPr>
            <a:spLocks noGrp="1"/>
          </p:cNvSpPr>
          <p:nvPr>
            <p:ph idx="1"/>
          </p:nvPr>
        </p:nvSpPr>
        <p:spPr/>
        <p:txBody>
          <a:bodyPr/>
          <a:lstStyle/>
          <a:p>
            <a:r>
              <a:rPr lang="en-US" sz="2800" dirty="0"/>
              <a:t>Sometimes the adjective will function as a substantive/noun itself.  In these cases there will be no accompanying noun and the adjective will be taken as a noun itself </a:t>
            </a:r>
            <a:endParaRPr lang="en-US" sz="2800" dirty="0" smtClean="0"/>
          </a:p>
          <a:p>
            <a:r>
              <a:rPr lang="en-US" sz="2800" dirty="0" smtClean="0"/>
              <a:t> </a:t>
            </a:r>
            <a:r>
              <a:rPr lang="he-IL" sz="3600" dirty="0" smtClean="0"/>
              <a:t>טוֹב</a:t>
            </a:r>
            <a:r>
              <a:rPr lang="he-IL" sz="2800" dirty="0" smtClean="0"/>
              <a:t> </a:t>
            </a:r>
            <a:r>
              <a:rPr lang="en-US" sz="2800" dirty="0" smtClean="0"/>
              <a:t>  the </a:t>
            </a:r>
            <a:r>
              <a:rPr lang="en-US" sz="2800" dirty="0"/>
              <a:t>good one, </a:t>
            </a:r>
            <a:endParaRPr lang="en-US" sz="2800" dirty="0" smtClean="0"/>
          </a:p>
          <a:p>
            <a:r>
              <a:rPr lang="en-US" sz="3600" dirty="0" smtClean="0"/>
              <a:t> </a:t>
            </a:r>
            <a:r>
              <a:rPr lang="he-IL" sz="3600" dirty="0" smtClean="0"/>
              <a:t>גָּדוֹל</a:t>
            </a:r>
            <a:r>
              <a:rPr lang="en-US" sz="2800" dirty="0" smtClean="0"/>
              <a:t>  </a:t>
            </a:r>
            <a:r>
              <a:rPr lang="en-US" sz="2800" dirty="0"/>
              <a:t>the great </a:t>
            </a:r>
            <a:r>
              <a:rPr lang="en-US" sz="2800" dirty="0" smtClean="0"/>
              <a:t>one </a:t>
            </a:r>
            <a:endParaRPr lang="en-US" sz="2800" dirty="0"/>
          </a:p>
          <a:p>
            <a:endParaRPr lang="en-US" dirty="0"/>
          </a:p>
        </p:txBody>
      </p:sp>
    </p:spTree>
    <p:extLst>
      <p:ext uri="{BB962C8B-B14F-4D97-AF65-F5344CB8AC3E}">
        <p14:creationId xmlns:p14="http://schemas.microsoft.com/office/powerpoint/2010/main" val="2970413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487" y="389965"/>
            <a:ext cx="11097654" cy="1400530"/>
          </a:xfrm>
        </p:spPr>
        <p:txBody>
          <a:bodyPr/>
          <a:lstStyle/>
          <a:p>
            <a:r>
              <a:rPr lang="en-US" b="1" dirty="0"/>
              <a:t>Demonstrative Pronouns:  this and that </a:t>
            </a:r>
            <a:endParaRPr lang="en-US" dirty="0"/>
          </a:p>
        </p:txBody>
      </p:sp>
      <p:sp>
        <p:nvSpPr>
          <p:cNvPr id="3" name="Content Placeholder 2"/>
          <p:cNvSpPr>
            <a:spLocks noGrp="1"/>
          </p:cNvSpPr>
          <p:nvPr>
            <p:ph idx="1"/>
          </p:nvPr>
        </p:nvSpPr>
        <p:spPr>
          <a:xfrm>
            <a:off x="519953" y="1452282"/>
            <a:ext cx="11483788" cy="5145742"/>
          </a:xfrm>
        </p:spPr>
        <p:txBody>
          <a:bodyPr>
            <a:normAutofit lnSpcReduction="10000"/>
          </a:bodyPr>
          <a:lstStyle/>
          <a:p>
            <a:r>
              <a:rPr lang="en-US" sz="2800" b="1" dirty="0"/>
              <a:t>This: </a:t>
            </a:r>
            <a:endParaRPr lang="en-US" sz="2800" dirty="0"/>
          </a:p>
          <a:p>
            <a:r>
              <a:rPr lang="en-US" sz="2800" dirty="0"/>
              <a:t>	</a:t>
            </a:r>
            <a:r>
              <a:rPr lang="he-IL" sz="3600" dirty="0"/>
              <a:t>זֶה</a:t>
            </a:r>
            <a:r>
              <a:rPr lang="he-IL" sz="2800" dirty="0"/>
              <a:t> </a:t>
            </a:r>
            <a:r>
              <a:rPr lang="en-US" sz="2800" dirty="0"/>
              <a:t>	</a:t>
            </a:r>
            <a:r>
              <a:rPr lang="en-US" sz="2800" dirty="0" smtClean="0"/>
              <a:t> this </a:t>
            </a:r>
            <a:r>
              <a:rPr lang="en-US" sz="2800" dirty="0"/>
              <a:t>(</a:t>
            </a:r>
            <a:r>
              <a:rPr lang="en-US" sz="2800" dirty="0" err="1"/>
              <a:t>m.s.</a:t>
            </a:r>
            <a:r>
              <a:rPr lang="en-US" sz="2800" dirty="0"/>
              <a:t>) 	</a:t>
            </a:r>
            <a:r>
              <a:rPr lang="he-IL" sz="2800" dirty="0"/>
              <a:t> 	</a:t>
            </a:r>
            <a:r>
              <a:rPr lang="he-IL" sz="3600" dirty="0" smtClean="0"/>
              <a:t>א</a:t>
            </a:r>
            <a:r>
              <a:rPr lang="he-IL" sz="3600" dirty="0"/>
              <a:t>ֵ</a:t>
            </a:r>
            <a:r>
              <a:rPr lang="he-IL" sz="3600" dirty="0" smtClean="0"/>
              <a:t>לֶּה</a:t>
            </a:r>
            <a:r>
              <a:rPr lang="he-IL" sz="2800" dirty="0" smtClean="0"/>
              <a:t> </a:t>
            </a:r>
            <a:r>
              <a:rPr lang="en-US" sz="2800" dirty="0"/>
              <a:t>		these (c. p.)</a:t>
            </a:r>
          </a:p>
          <a:p>
            <a:r>
              <a:rPr lang="en-US" sz="2800" dirty="0"/>
              <a:t> 	</a:t>
            </a:r>
            <a:r>
              <a:rPr lang="he-IL" sz="3600" dirty="0"/>
              <a:t>זֹאת</a:t>
            </a:r>
            <a:r>
              <a:rPr lang="he-IL" sz="2800" dirty="0"/>
              <a:t> </a:t>
            </a:r>
            <a:r>
              <a:rPr lang="en-US" sz="2800" dirty="0"/>
              <a:t>	this (</a:t>
            </a:r>
            <a:r>
              <a:rPr lang="en-US" sz="2800" dirty="0" err="1"/>
              <a:t>f.s</a:t>
            </a:r>
            <a:r>
              <a:rPr lang="en-US" sz="2800" dirty="0"/>
              <a:t>.) 	</a:t>
            </a:r>
            <a:r>
              <a:rPr lang="he-IL" sz="3600" dirty="0"/>
              <a:t>אֵלֶּה</a:t>
            </a:r>
            <a:r>
              <a:rPr lang="he-IL" dirty="0"/>
              <a:t> </a:t>
            </a:r>
            <a:r>
              <a:rPr lang="en-US" dirty="0"/>
              <a:t>	</a:t>
            </a:r>
            <a:r>
              <a:rPr lang="en-US" dirty="0" smtClean="0"/>
              <a:t>		“</a:t>
            </a:r>
            <a:endParaRPr lang="en-US" sz="2800" dirty="0"/>
          </a:p>
          <a:p>
            <a:r>
              <a:rPr lang="en-US" sz="2800" b="1" dirty="0"/>
              <a:t>That: </a:t>
            </a:r>
            <a:endParaRPr lang="en-US" sz="2800" dirty="0"/>
          </a:p>
          <a:p>
            <a:r>
              <a:rPr lang="en-US" sz="2800" dirty="0"/>
              <a:t>	</a:t>
            </a:r>
            <a:r>
              <a:rPr lang="he-IL" sz="3600" dirty="0"/>
              <a:t>הוּא</a:t>
            </a:r>
            <a:r>
              <a:rPr lang="he-IL" sz="2800" dirty="0"/>
              <a:t> </a:t>
            </a:r>
            <a:r>
              <a:rPr lang="en-US" sz="2800" dirty="0"/>
              <a:t>	that (</a:t>
            </a:r>
            <a:r>
              <a:rPr lang="en-US" sz="2800" dirty="0" err="1"/>
              <a:t>m.s.</a:t>
            </a:r>
            <a:r>
              <a:rPr lang="en-US" sz="2800" dirty="0"/>
              <a:t>) 		</a:t>
            </a:r>
            <a:r>
              <a:rPr lang="he-IL" sz="3600" dirty="0" smtClean="0"/>
              <a:t>הֵמָה / הֵ</a:t>
            </a:r>
            <a:r>
              <a:rPr lang="en-US" sz="3600" dirty="0" smtClean="0">
                <a:latin typeface="Times New Roman" panose="02020603050405020304" pitchFamily="18" charset="0"/>
                <a:cs typeface="Times New Roman" panose="02020603050405020304" pitchFamily="18" charset="0"/>
              </a:rPr>
              <a:t>ם</a:t>
            </a:r>
            <a:r>
              <a:rPr lang="he-IL" sz="2800" dirty="0" smtClean="0"/>
              <a:t> </a:t>
            </a:r>
            <a:r>
              <a:rPr lang="en-US" sz="2800" dirty="0" smtClean="0"/>
              <a:t> </a:t>
            </a:r>
            <a:r>
              <a:rPr lang="en-US" sz="2800" dirty="0"/>
              <a:t>	those (</a:t>
            </a:r>
            <a:r>
              <a:rPr lang="en-US" sz="2800" dirty="0" err="1"/>
              <a:t>m.p</a:t>
            </a:r>
            <a:r>
              <a:rPr lang="en-US" sz="2800" dirty="0"/>
              <a:t>.) – </a:t>
            </a:r>
            <a:r>
              <a:rPr lang="en-US" sz="2800" dirty="0" smtClean="0"/>
              <a:t>notice</a:t>
            </a:r>
            <a:br>
              <a:rPr lang="en-US" sz="2800" dirty="0" smtClean="0"/>
            </a:br>
            <a:r>
              <a:rPr lang="en-US" sz="2800" dirty="0" smtClean="0"/>
              <a:t>                                                </a:t>
            </a:r>
            <a:r>
              <a:rPr lang="en-US" sz="2800" dirty="0"/>
              <a:t>similarity to personal pron.</a:t>
            </a:r>
          </a:p>
          <a:p>
            <a:r>
              <a:rPr lang="en-US" sz="2800" dirty="0"/>
              <a:t>	</a:t>
            </a:r>
            <a:r>
              <a:rPr lang="he-IL" sz="3600" dirty="0"/>
              <a:t>הִיא</a:t>
            </a:r>
            <a:r>
              <a:rPr lang="he-IL" sz="2800" dirty="0"/>
              <a:t> </a:t>
            </a:r>
            <a:r>
              <a:rPr lang="el-GR" sz="2800" dirty="0"/>
              <a:t>	</a:t>
            </a:r>
            <a:r>
              <a:rPr lang="en-US" sz="2800" dirty="0"/>
              <a:t>that (</a:t>
            </a:r>
            <a:r>
              <a:rPr lang="en-US" sz="2800" dirty="0" err="1"/>
              <a:t>f.s</a:t>
            </a:r>
            <a:r>
              <a:rPr lang="en-US" sz="2800" dirty="0"/>
              <a:t>.) 	</a:t>
            </a:r>
            <a:r>
              <a:rPr lang="en-US" sz="2800" dirty="0" smtClean="0"/>
              <a:t>	</a:t>
            </a:r>
            <a:r>
              <a:rPr lang="en-US" sz="2800" dirty="0"/>
              <a:t>	</a:t>
            </a:r>
            <a:r>
              <a:rPr lang="he-IL" sz="3600" dirty="0"/>
              <a:t>הֵנָּה</a:t>
            </a:r>
            <a:r>
              <a:rPr lang="he-IL" sz="2800" dirty="0"/>
              <a:t> </a:t>
            </a:r>
            <a:r>
              <a:rPr lang="he-IL" sz="2800" dirty="0" smtClean="0"/>
              <a:t>/ </a:t>
            </a:r>
            <a:r>
              <a:rPr lang="he-IL" sz="3600" dirty="0" smtClean="0"/>
              <a:t>הֵ</a:t>
            </a:r>
            <a:r>
              <a:rPr lang="en-US" sz="3600" dirty="0" smtClean="0">
                <a:latin typeface="Times New Roman" panose="02020603050405020304" pitchFamily="18" charset="0"/>
                <a:cs typeface="Times New Roman" panose="02020603050405020304" pitchFamily="18" charset="0"/>
              </a:rPr>
              <a:t>ן</a:t>
            </a:r>
            <a:r>
              <a:rPr lang="el-GR" sz="2800" dirty="0"/>
              <a:t>	</a:t>
            </a:r>
            <a:r>
              <a:rPr lang="en-US" sz="2800" dirty="0"/>
              <a:t>those (</a:t>
            </a:r>
            <a:r>
              <a:rPr lang="en-US" sz="2800" dirty="0" err="1"/>
              <a:t>f.p</a:t>
            </a:r>
            <a:r>
              <a:rPr lang="en-US" sz="2800" dirty="0"/>
              <a:t>)    </a:t>
            </a:r>
            <a:r>
              <a:rPr lang="en-US" sz="2800" dirty="0" smtClean="0"/>
              <a:t>“</a:t>
            </a:r>
          </a:p>
          <a:p>
            <a:r>
              <a:rPr lang="en-US" baseline="30000" dirty="0"/>
              <a:t> </a:t>
            </a:r>
            <a:r>
              <a:rPr lang="he-IL" sz="3600" dirty="0" smtClean="0"/>
              <a:t>וְאֵלֶּה שְׁמוֹת בְּנֵי יִשְׂרָאֵל הַבָּאִים מִצְרָיְמָה אֵת יַעֲקֹב אִישׁ וּבֵיתוֹ בָּאוּ׃  </a:t>
            </a:r>
            <a:r>
              <a:rPr lang="en-US" sz="3600" dirty="0" smtClean="0"/>
              <a:t>   </a:t>
            </a:r>
            <a:r>
              <a:rPr lang="en-US" dirty="0" smtClean="0"/>
              <a:t>(</a:t>
            </a:r>
            <a:r>
              <a:rPr lang="en-US" dirty="0" err="1" smtClean="0"/>
              <a:t>Exod</a:t>
            </a:r>
            <a:r>
              <a:rPr lang="en-US" dirty="0"/>
              <a:t> </a:t>
            </a:r>
            <a:r>
              <a:rPr lang="en-US" dirty="0" smtClean="0"/>
              <a:t>1:1)</a:t>
            </a:r>
            <a:endParaRPr lang="en-US" sz="2800" dirty="0"/>
          </a:p>
          <a:p>
            <a:endParaRPr lang="en-US" sz="2800" dirty="0"/>
          </a:p>
        </p:txBody>
      </p:sp>
    </p:spTree>
    <p:extLst>
      <p:ext uri="{BB962C8B-B14F-4D97-AF65-F5344CB8AC3E}">
        <p14:creationId xmlns:p14="http://schemas.microsoft.com/office/powerpoint/2010/main" val="884601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Demonstrative Pronoun Usage</a:t>
            </a:r>
            <a:endParaRPr lang="en-US" dirty="0"/>
          </a:p>
        </p:txBody>
      </p:sp>
      <p:sp>
        <p:nvSpPr>
          <p:cNvPr id="3" name="Content Placeholder 2"/>
          <p:cNvSpPr>
            <a:spLocks noGrp="1"/>
          </p:cNvSpPr>
          <p:nvPr>
            <p:ph idx="1"/>
          </p:nvPr>
        </p:nvSpPr>
        <p:spPr>
          <a:xfrm>
            <a:off x="457199" y="2052918"/>
            <a:ext cx="11241741" cy="4195481"/>
          </a:xfrm>
        </p:spPr>
        <p:txBody>
          <a:bodyPr>
            <a:normAutofit/>
          </a:bodyPr>
          <a:lstStyle/>
          <a:p>
            <a:r>
              <a:rPr lang="en-US" sz="2800" dirty="0"/>
              <a:t>Attributive use:</a:t>
            </a:r>
          </a:p>
          <a:p>
            <a:r>
              <a:rPr lang="en-US" sz="2800" dirty="0"/>
              <a:t>	this man 	</a:t>
            </a:r>
            <a:r>
              <a:rPr lang="en-US" sz="2800" dirty="0" smtClean="0"/>
              <a:t>       </a:t>
            </a:r>
            <a:r>
              <a:rPr lang="he-IL" sz="3600" dirty="0" smtClean="0"/>
              <a:t>הָאִישׁ </a:t>
            </a:r>
            <a:r>
              <a:rPr lang="he-IL" sz="3600" dirty="0"/>
              <a:t>הַזֶּה</a:t>
            </a:r>
            <a:r>
              <a:rPr lang="el-GR" sz="3600" dirty="0"/>
              <a:t> </a:t>
            </a:r>
            <a:r>
              <a:rPr lang="el-GR" sz="2800" dirty="0"/>
              <a:t>		</a:t>
            </a:r>
            <a:r>
              <a:rPr lang="en-US" sz="2800" dirty="0" smtClean="0"/>
              <a:t>these </a:t>
            </a:r>
            <a:r>
              <a:rPr lang="en-US" sz="2800" dirty="0"/>
              <a:t>men 	</a:t>
            </a:r>
            <a:r>
              <a:rPr lang="en-US" sz="2800" dirty="0" smtClean="0"/>
              <a:t>  </a:t>
            </a:r>
            <a:r>
              <a:rPr lang="he-IL" sz="3600" dirty="0" smtClean="0"/>
              <a:t>הָאֲנָשִׁים </a:t>
            </a:r>
            <a:r>
              <a:rPr lang="he-IL" sz="3600" dirty="0"/>
              <a:t>הָאֵלֶּה</a:t>
            </a:r>
            <a:endParaRPr lang="en-US" sz="2800" dirty="0"/>
          </a:p>
          <a:p>
            <a:r>
              <a:rPr lang="he-IL" sz="2800" dirty="0"/>
              <a:t> 	</a:t>
            </a:r>
            <a:r>
              <a:rPr lang="en-US" sz="2800" dirty="0"/>
              <a:t>this woman 	</a:t>
            </a:r>
            <a:r>
              <a:rPr lang="he-IL" sz="3600" dirty="0"/>
              <a:t>הָאִשָּׁה הַזוֹת </a:t>
            </a:r>
            <a:r>
              <a:rPr lang="en-US" sz="3600" dirty="0" smtClean="0"/>
              <a:t> </a:t>
            </a:r>
            <a:r>
              <a:rPr lang="el-GR" sz="2800" dirty="0"/>
              <a:t>	</a:t>
            </a:r>
            <a:r>
              <a:rPr lang="en-US" sz="2800" dirty="0" smtClean="0"/>
              <a:t>     these </a:t>
            </a:r>
            <a:r>
              <a:rPr lang="en-US" sz="2800" dirty="0"/>
              <a:t>women 	</a:t>
            </a:r>
            <a:r>
              <a:rPr lang="he-IL" sz="3600" dirty="0"/>
              <a:t>הַנָּשִׁים הָאֶלֶּה</a:t>
            </a:r>
            <a:endParaRPr lang="en-US" sz="2800" dirty="0"/>
          </a:p>
          <a:p>
            <a:r>
              <a:rPr lang="he-IL" sz="2800" dirty="0"/>
              <a:t> 	</a:t>
            </a:r>
            <a:r>
              <a:rPr lang="en-US" sz="2800" dirty="0"/>
              <a:t>that </a:t>
            </a:r>
            <a:r>
              <a:rPr lang="en-US" sz="2800" dirty="0" smtClean="0"/>
              <a:t>man   </a:t>
            </a:r>
            <a:r>
              <a:rPr lang="en-US" sz="2800" dirty="0"/>
              <a:t>	</a:t>
            </a:r>
            <a:r>
              <a:rPr lang="he-IL" sz="3600" dirty="0"/>
              <a:t>הָאִישׂ הַהוּא </a:t>
            </a:r>
            <a:r>
              <a:rPr lang="en-US" sz="3600" dirty="0" smtClean="0"/>
              <a:t>  </a:t>
            </a:r>
            <a:r>
              <a:rPr lang="en-US" sz="2800" dirty="0"/>
              <a:t>	</a:t>
            </a:r>
            <a:r>
              <a:rPr lang="en-US" sz="2800" dirty="0" smtClean="0"/>
              <a:t>	those </a:t>
            </a:r>
            <a:r>
              <a:rPr lang="en-US" sz="2800" dirty="0"/>
              <a:t>men 		</a:t>
            </a:r>
            <a:r>
              <a:rPr lang="he-IL" sz="3600" dirty="0"/>
              <a:t>הָאֲנָשִׁים הָהֵם</a:t>
            </a:r>
            <a:endParaRPr lang="en-US" sz="3600" dirty="0"/>
          </a:p>
          <a:p>
            <a:r>
              <a:rPr lang="el-GR" sz="2800" dirty="0"/>
              <a:t> 	</a:t>
            </a:r>
            <a:r>
              <a:rPr lang="en-US" sz="2800" dirty="0"/>
              <a:t>that woman 	</a:t>
            </a:r>
            <a:r>
              <a:rPr lang="he-IL" sz="3600" dirty="0"/>
              <a:t>הָאִשָּׁה הַהִיא</a:t>
            </a:r>
            <a:r>
              <a:rPr lang="el-GR" sz="3600" dirty="0"/>
              <a:t> </a:t>
            </a:r>
            <a:r>
              <a:rPr lang="el-GR" sz="2800" dirty="0"/>
              <a:t>	</a:t>
            </a:r>
            <a:r>
              <a:rPr lang="en-US" sz="2800" dirty="0" smtClean="0"/>
              <a:t>     those </a:t>
            </a:r>
            <a:r>
              <a:rPr lang="en-US" sz="2800" dirty="0"/>
              <a:t>women 	</a:t>
            </a:r>
            <a:r>
              <a:rPr lang="he-IL" sz="3600" dirty="0"/>
              <a:t>הַנָּשִׁים הָהֵנָּה</a:t>
            </a:r>
            <a:endParaRPr lang="en-US" sz="3600" dirty="0"/>
          </a:p>
          <a:p>
            <a:endParaRPr lang="en-US" sz="2800" dirty="0"/>
          </a:p>
        </p:txBody>
      </p:sp>
    </p:spTree>
    <p:extLst>
      <p:ext uri="{BB962C8B-B14F-4D97-AF65-F5344CB8AC3E}">
        <p14:creationId xmlns:p14="http://schemas.microsoft.com/office/powerpoint/2010/main" val="2484957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Demonstrative Predicate Use</a:t>
            </a:r>
            <a:endParaRPr lang="en-US" dirty="0"/>
          </a:p>
        </p:txBody>
      </p:sp>
      <p:sp>
        <p:nvSpPr>
          <p:cNvPr id="3" name="Content Placeholder 2"/>
          <p:cNvSpPr>
            <a:spLocks noGrp="1"/>
          </p:cNvSpPr>
          <p:nvPr>
            <p:ph idx="1"/>
          </p:nvPr>
        </p:nvSpPr>
        <p:spPr>
          <a:xfrm>
            <a:off x="233082" y="2052918"/>
            <a:ext cx="12156142" cy="4195481"/>
          </a:xfrm>
        </p:spPr>
        <p:txBody>
          <a:bodyPr/>
          <a:lstStyle/>
          <a:p>
            <a:r>
              <a:rPr lang="en-US" sz="2800" dirty="0"/>
              <a:t>Predicate Use:  </a:t>
            </a:r>
          </a:p>
          <a:p>
            <a:r>
              <a:rPr lang="en-US" sz="2800" dirty="0"/>
              <a:t>This is the man 	</a:t>
            </a:r>
            <a:r>
              <a:rPr lang="he-IL" sz="3600" dirty="0"/>
              <a:t>זֶה הָאִישׁ </a:t>
            </a:r>
            <a:r>
              <a:rPr lang="en-US" sz="3600" dirty="0"/>
              <a:t> 	</a:t>
            </a:r>
            <a:r>
              <a:rPr lang="en-US" sz="2800" dirty="0"/>
              <a:t>	these are the men     </a:t>
            </a:r>
            <a:r>
              <a:rPr lang="en-US" sz="2800" dirty="0" smtClean="0"/>
              <a:t>  </a:t>
            </a:r>
            <a:r>
              <a:rPr lang="he-IL" sz="3600" dirty="0"/>
              <a:t>אֵלֶּה הָאֲנָשִׁים</a:t>
            </a:r>
            <a:endParaRPr lang="en-US" sz="2800" dirty="0"/>
          </a:p>
          <a:p>
            <a:r>
              <a:rPr lang="en-US" sz="2800" dirty="0"/>
              <a:t>This is the woman </a:t>
            </a:r>
            <a:r>
              <a:rPr lang="en-US" sz="3600" dirty="0"/>
              <a:t>	</a:t>
            </a:r>
            <a:r>
              <a:rPr lang="he-IL" sz="3600" dirty="0"/>
              <a:t>זוֹת הָאִשָּׁה</a:t>
            </a:r>
            <a:r>
              <a:rPr lang="el-GR" sz="2800" dirty="0"/>
              <a:t> 	</a:t>
            </a:r>
            <a:r>
              <a:rPr lang="en-US" sz="2800" dirty="0" smtClean="0"/>
              <a:t>these </a:t>
            </a:r>
            <a:r>
              <a:rPr lang="en-US" sz="2800" dirty="0"/>
              <a:t>are the women 	</a:t>
            </a:r>
            <a:r>
              <a:rPr lang="he-IL" sz="3600" dirty="0"/>
              <a:t>אֵלֶּה הַנָּשִׁים</a:t>
            </a:r>
            <a:endParaRPr lang="en-US" sz="3600" dirty="0"/>
          </a:p>
          <a:p>
            <a:r>
              <a:rPr lang="en-US" sz="2800" dirty="0"/>
              <a:t>That is the man 	</a:t>
            </a:r>
            <a:r>
              <a:rPr lang="he-IL" sz="3600" dirty="0"/>
              <a:t>הוּא הָחִישׁ 	</a:t>
            </a:r>
            <a:r>
              <a:rPr lang="he-IL" sz="2800" dirty="0"/>
              <a:t>	</a:t>
            </a:r>
            <a:r>
              <a:rPr lang="en-US" sz="2800" dirty="0"/>
              <a:t>those are the men 		</a:t>
            </a:r>
            <a:r>
              <a:rPr lang="he-IL" sz="3600" dirty="0"/>
              <a:t>הֶם הָאֲנָשִׁים</a:t>
            </a:r>
            <a:endParaRPr lang="en-US" sz="3600" dirty="0"/>
          </a:p>
          <a:p>
            <a:endParaRPr lang="en-US" dirty="0"/>
          </a:p>
        </p:txBody>
      </p:sp>
    </p:spTree>
    <p:extLst>
      <p:ext uri="{BB962C8B-B14F-4D97-AF65-F5344CB8AC3E}">
        <p14:creationId xmlns:p14="http://schemas.microsoft.com/office/powerpoint/2010/main" val="2594852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Relative Pronoun</a:t>
            </a:r>
            <a:endParaRPr lang="en-US" dirty="0"/>
          </a:p>
        </p:txBody>
      </p:sp>
      <p:sp>
        <p:nvSpPr>
          <p:cNvPr id="3" name="Content Placeholder 2"/>
          <p:cNvSpPr>
            <a:spLocks noGrp="1"/>
          </p:cNvSpPr>
          <p:nvPr>
            <p:ph idx="1"/>
          </p:nvPr>
        </p:nvSpPr>
        <p:spPr>
          <a:xfrm>
            <a:off x="197223" y="1515036"/>
            <a:ext cx="12371294" cy="4706470"/>
          </a:xfrm>
        </p:spPr>
        <p:txBody>
          <a:bodyPr>
            <a:normAutofit/>
          </a:bodyPr>
          <a:lstStyle/>
          <a:p>
            <a:r>
              <a:rPr lang="en-US" sz="2800" dirty="0"/>
              <a:t>We’ve already seen the relative pronoun, </a:t>
            </a:r>
            <a:r>
              <a:rPr lang="he-IL" sz="3600" dirty="0"/>
              <a:t>אֲשֶׁר</a:t>
            </a:r>
            <a:r>
              <a:rPr lang="he-IL" sz="2800" dirty="0"/>
              <a:t> </a:t>
            </a:r>
            <a:r>
              <a:rPr lang="en-US" sz="2800" dirty="0"/>
              <a:t>(who, which, that; e.g. the woman who; the care which is red, sped away; the pen that wrote the letter) in Psalm 1:1.</a:t>
            </a:r>
          </a:p>
          <a:p>
            <a:pPr rtl="1"/>
            <a:r>
              <a:rPr lang="he-IL" sz="3600" dirty="0" smtClean="0"/>
              <a:t>אַשְׁרֵי        ־    הָאִישׁ  </a:t>
            </a:r>
            <a:r>
              <a:rPr lang="he-IL" sz="3600" dirty="0"/>
              <a:t>אֲשֶׁר </a:t>
            </a:r>
            <a:r>
              <a:rPr lang="en-US" sz="3600" dirty="0"/>
              <a:t> </a:t>
            </a:r>
            <a:r>
              <a:rPr lang="en-US" sz="3600" dirty="0" smtClean="0"/>
              <a:t>     </a:t>
            </a:r>
            <a:r>
              <a:rPr lang="he-IL" sz="3600" dirty="0" smtClean="0"/>
              <a:t> </a:t>
            </a:r>
            <a:r>
              <a:rPr lang="he-IL" sz="3600" dirty="0"/>
              <a:t>לֹא  הָלַךְ </a:t>
            </a:r>
            <a:r>
              <a:rPr lang="en-US" sz="3600" dirty="0"/>
              <a:t> </a:t>
            </a:r>
            <a:r>
              <a:rPr lang="en-US" sz="3600" dirty="0" smtClean="0"/>
              <a:t>        </a:t>
            </a:r>
            <a:r>
              <a:rPr lang="he-IL" sz="3600" dirty="0" smtClean="0"/>
              <a:t> </a:t>
            </a:r>
            <a:r>
              <a:rPr lang="he-IL" sz="3600" dirty="0"/>
              <a:t>בַּעֲצַת </a:t>
            </a:r>
            <a:r>
              <a:rPr lang="en-US" sz="3600" dirty="0"/>
              <a:t>    </a:t>
            </a:r>
            <a:r>
              <a:rPr lang="he-IL" sz="3600" dirty="0"/>
              <a:t>רְשָׁעִים</a:t>
            </a:r>
            <a:r>
              <a:rPr lang="en-US" sz="3600" dirty="0"/>
              <a:t> </a:t>
            </a:r>
            <a:r>
              <a:rPr lang="en-US" sz="3600" dirty="0" smtClean="0"/>
              <a:t>   </a:t>
            </a:r>
            <a:endParaRPr lang="en-US" sz="3600" dirty="0"/>
          </a:p>
          <a:p>
            <a:pPr rtl="1"/>
            <a:r>
              <a:rPr lang="en-US" sz="2800" dirty="0" smtClean="0"/>
              <a:t>    wicked    </a:t>
            </a:r>
            <a:r>
              <a:rPr lang="en-US" sz="2800" dirty="0"/>
              <a:t>in the counsel  </a:t>
            </a:r>
            <a:r>
              <a:rPr lang="en-US" sz="2800" dirty="0" smtClean="0"/>
              <a:t>walks </a:t>
            </a:r>
            <a:r>
              <a:rPr lang="en-US" sz="2800" dirty="0"/>
              <a:t>not  </a:t>
            </a:r>
            <a:r>
              <a:rPr lang="en-US" sz="2800" dirty="0" smtClean="0"/>
              <a:t> </a:t>
            </a:r>
            <a:r>
              <a:rPr lang="en-US" sz="2800" dirty="0"/>
              <a:t>which    the person  </a:t>
            </a:r>
            <a:r>
              <a:rPr lang="en-US" sz="2800" dirty="0" smtClean="0"/>
              <a:t>blessed</a:t>
            </a:r>
            <a:endParaRPr lang="en-US" sz="2800" dirty="0"/>
          </a:p>
          <a:p>
            <a:r>
              <a:rPr lang="en-US" sz="2800" dirty="0"/>
              <a:t>	</a:t>
            </a:r>
            <a:r>
              <a:rPr lang="en-US" sz="2800" dirty="0" smtClean="0"/>
              <a:t>Blessed </a:t>
            </a:r>
            <a:r>
              <a:rPr lang="en-US" sz="2800" dirty="0"/>
              <a:t>is the one </a:t>
            </a:r>
            <a:r>
              <a:rPr lang="en-US" sz="2800" b="1" dirty="0"/>
              <a:t>who</a:t>
            </a:r>
            <a:r>
              <a:rPr lang="en-US" sz="2800" dirty="0"/>
              <a:t> does not walk in the counsel of the </a:t>
            </a:r>
            <a:r>
              <a:rPr lang="en-US" sz="2800" dirty="0" smtClean="0"/>
              <a:t>wicked</a:t>
            </a:r>
            <a:endParaRPr lang="en-US" sz="2800" dirty="0"/>
          </a:p>
        </p:txBody>
      </p:sp>
    </p:spTree>
    <p:extLst>
      <p:ext uri="{BB962C8B-B14F-4D97-AF65-F5344CB8AC3E}">
        <p14:creationId xmlns:p14="http://schemas.microsoft.com/office/powerpoint/2010/main" val="4062860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7. I.  Chapter 7 Vocabulary List</a:t>
            </a:r>
            <a:r>
              <a:rPr lang="en-US" dirty="0"/>
              <a:t/>
            </a:r>
            <a:br>
              <a:rPr lang="en-US" dirty="0"/>
            </a:br>
            <a:endParaRPr lang="en-US" dirty="0"/>
          </a:p>
        </p:txBody>
      </p:sp>
      <p:sp>
        <p:nvSpPr>
          <p:cNvPr id="3" name="Content Placeholder 2"/>
          <p:cNvSpPr>
            <a:spLocks noGrp="1"/>
          </p:cNvSpPr>
          <p:nvPr>
            <p:ph idx="1"/>
          </p:nvPr>
        </p:nvSpPr>
        <p:spPr>
          <a:xfrm>
            <a:off x="1103312" y="1604682"/>
            <a:ext cx="8946541" cy="4643717"/>
          </a:xfrm>
        </p:spPr>
        <p:txBody>
          <a:bodyPr>
            <a:normAutofit/>
          </a:bodyPr>
          <a:lstStyle/>
          <a:p>
            <a:r>
              <a:rPr lang="he-IL" sz="3600" dirty="0"/>
              <a:t>טוֹב</a:t>
            </a:r>
            <a:r>
              <a:rPr lang="he-IL" sz="2800" dirty="0"/>
              <a:t> </a:t>
            </a:r>
            <a:r>
              <a:rPr lang="en-US" sz="2800" dirty="0"/>
              <a:t>		good 		</a:t>
            </a:r>
            <a:r>
              <a:rPr lang="he-IL" sz="2800" dirty="0"/>
              <a:t>		</a:t>
            </a:r>
            <a:r>
              <a:rPr lang="he-IL" sz="2800" dirty="0" smtClean="0"/>
              <a:t>			</a:t>
            </a:r>
            <a:r>
              <a:rPr lang="en-US" sz="2800" dirty="0" smtClean="0"/>
              <a:t>539</a:t>
            </a:r>
            <a:endParaRPr lang="en-US" sz="2800" dirty="0"/>
          </a:p>
          <a:p>
            <a:r>
              <a:rPr lang="he-IL" sz="3600" dirty="0"/>
              <a:t>גָּדוֹל</a:t>
            </a:r>
            <a:r>
              <a:rPr lang="he-IL" sz="2800" dirty="0"/>
              <a:t> </a:t>
            </a:r>
            <a:r>
              <a:rPr lang="en-US" sz="2800" dirty="0"/>
              <a:t>		great 		</a:t>
            </a:r>
            <a:r>
              <a:rPr lang="he-IL" sz="2800" dirty="0"/>
              <a:t>	</a:t>
            </a:r>
            <a:r>
              <a:rPr lang="he-IL" sz="2800" dirty="0" smtClean="0"/>
              <a:t>			</a:t>
            </a:r>
            <a:r>
              <a:rPr lang="he-IL" sz="2800" dirty="0"/>
              <a:t>	</a:t>
            </a:r>
            <a:r>
              <a:rPr lang="en-US" sz="2800" dirty="0"/>
              <a:t>523</a:t>
            </a:r>
          </a:p>
          <a:p>
            <a:r>
              <a:rPr lang="he-IL" sz="3600" dirty="0"/>
              <a:t>רַב</a:t>
            </a:r>
            <a:r>
              <a:rPr lang="he-IL" sz="2800" dirty="0"/>
              <a:t> </a:t>
            </a:r>
            <a:r>
              <a:rPr lang="en-US" sz="2800" dirty="0"/>
              <a:t>		</a:t>
            </a:r>
            <a:r>
              <a:rPr lang="he-IL" sz="2800" dirty="0" smtClean="0"/>
              <a:t> 	</a:t>
            </a:r>
            <a:r>
              <a:rPr lang="en-US" sz="2800" dirty="0" smtClean="0"/>
              <a:t>much</a:t>
            </a:r>
            <a:r>
              <a:rPr lang="en-US" sz="2800" dirty="0"/>
              <a:t>, many, great 	</a:t>
            </a:r>
            <a:r>
              <a:rPr lang="he-IL" sz="2800" dirty="0"/>
              <a:t>	</a:t>
            </a:r>
            <a:r>
              <a:rPr lang="en-US" sz="2800" dirty="0"/>
              <a:t>452</a:t>
            </a:r>
          </a:p>
          <a:p>
            <a:r>
              <a:rPr lang="he-IL" sz="3600" dirty="0"/>
              <a:t>מְאֹד</a:t>
            </a:r>
            <a:r>
              <a:rPr lang="he-IL" sz="2800" dirty="0"/>
              <a:t> </a:t>
            </a:r>
            <a:r>
              <a:rPr lang="en-US" sz="2800" dirty="0"/>
              <a:t>		very (adv.), might (N.)	303</a:t>
            </a:r>
          </a:p>
          <a:p>
            <a:r>
              <a:rPr lang="he-IL" sz="3600" dirty="0"/>
              <a:t>זֹאת / זֶה </a:t>
            </a:r>
            <a:r>
              <a:rPr lang="en-US" sz="2800" dirty="0"/>
              <a:t>	this (</a:t>
            </a:r>
            <a:r>
              <a:rPr lang="en-US" sz="2800" dirty="0" err="1"/>
              <a:t>m.s.</a:t>
            </a:r>
            <a:r>
              <a:rPr lang="en-US" sz="2800" dirty="0"/>
              <a:t> / </a:t>
            </a:r>
            <a:r>
              <a:rPr lang="en-US" sz="2800" dirty="0" err="1"/>
              <a:t>f.s</a:t>
            </a:r>
            <a:r>
              <a:rPr lang="en-US" sz="2800" dirty="0"/>
              <a:t>.) 	</a:t>
            </a:r>
            <a:r>
              <a:rPr lang="he-IL" sz="2800" dirty="0" smtClean="0"/>
              <a:t>		</a:t>
            </a:r>
            <a:r>
              <a:rPr lang="he-IL" sz="2800" dirty="0"/>
              <a:t>	</a:t>
            </a:r>
            <a:r>
              <a:rPr lang="en-US" sz="2800" dirty="0" smtClean="0"/>
              <a:t>1,177</a:t>
            </a:r>
            <a:endParaRPr lang="en-US" sz="2800" dirty="0"/>
          </a:p>
        </p:txBody>
      </p:sp>
    </p:spTree>
    <p:extLst>
      <p:ext uri="{BB962C8B-B14F-4D97-AF65-F5344CB8AC3E}">
        <p14:creationId xmlns:p14="http://schemas.microsoft.com/office/powerpoint/2010/main" val="516009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7. I.  Chapter 7 Vocabulary List</a:t>
            </a:r>
            <a:endParaRPr lang="en-US" dirty="0"/>
          </a:p>
        </p:txBody>
      </p:sp>
      <p:sp>
        <p:nvSpPr>
          <p:cNvPr id="3" name="Content Placeholder 2"/>
          <p:cNvSpPr>
            <a:spLocks noGrp="1"/>
          </p:cNvSpPr>
          <p:nvPr>
            <p:ph idx="1"/>
          </p:nvPr>
        </p:nvSpPr>
        <p:spPr/>
        <p:txBody>
          <a:bodyPr/>
          <a:lstStyle/>
          <a:p>
            <a:r>
              <a:rPr lang="he-IL" sz="3600" dirty="0"/>
              <a:t>פָּנִים</a:t>
            </a:r>
            <a:r>
              <a:rPr lang="he-IL" sz="2800" dirty="0"/>
              <a:t> </a:t>
            </a:r>
            <a:r>
              <a:rPr lang="en-US" sz="2800" dirty="0"/>
              <a:t>		</a:t>
            </a:r>
            <a:r>
              <a:rPr lang="he-IL" sz="2800" dirty="0" smtClean="0"/>
              <a:t>	</a:t>
            </a:r>
            <a:r>
              <a:rPr lang="en-US" sz="2800" dirty="0" smtClean="0"/>
              <a:t>face</a:t>
            </a:r>
            <a:r>
              <a:rPr lang="en-US" sz="2800" dirty="0"/>
              <a:t>, front 		</a:t>
            </a:r>
            <a:r>
              <a:rPr lang="he-IL" sz="2800" dirty="0"/>
              <a:t>	2,126</a:t>
            </a:r>
            <a:endParaRPr lang="en-US" sz="2800" dirty="0"/>
          </a:p>
          <a:p>
            <a:r>
              <a:rPr lang="he-IL" sz="3600" dirty="0"/>
              <a:t>שָׁנָה</a:t>
            </a:r>
            <a:r>
              <a:rPr lang="he-IL" sz="2800" dirty="0"/>
              <a:t> </a:t>
            </a:r>
            <a:r>
              <a:rPr lang="el-GR" sz="2800" dirty="0"/>
              <a:t>		</a:t>
            </a:r>
            <a:r>
              <a:rPr lang="he-IL" sz="2800" dirty="0" smtClean="0"/>
              <a:t>	</a:t>
            </a:r>
            <a:r>
              <a:rPr lang="en-US" sz="2800" dirty="0" smtClean="0"/>
              <a:t>year </a:t>
            </a:r>
            <a:r>
              <a:rPr lang="en-US" sz="2800" dirty="0"/>
              <a:t>			</a:t>
            </a:r>
            <a:r>
              <a:rPr lang="he-IL" sz="2800" dirty="0" smtClean="0"/>
              <a:t>		</a:t>
            </a:r>
            <a:r>
              <a:rPr lang="he-IL" sz="2800" dirty="0"/>
              <a:t>	</a:t>
            </a:r>
            <a:r>
              <a:rPr lang="en-US" sz="2800" dirty="0"/>
              <a:t>875</a:t>
            </a:r>
          </a:p>
          <a:p>
            <a:r>
              <a:rPr lang="he-IL" sz="3600" dirty="0"/>
              <a:t>לֵבָב / לֵב</a:t>
            </a:r>
            <a:r>
              <a:rPr lang="en-US" sz="3600" dirty="0"/>
              <a:t> </a:t>
            </a:r>
            <a:r>
              <a:rPr lang="en-US" sz="2800" dirty="0"/>
              <a:t>	heart, mind		</a:t>
            </a:r>
            <a:r>
              <a:rPr lang="he-IL" sz="2800" dirty="0"/>
              <a:t>	</a:t>
            </a:r>
            <a:r>
              <a:rPr lang="en-US" sz="2800" dirty="0"/>
              <a:t>854</a:t>
            </a:r>
          </a:p>
          <a:p>
            <a:r>
              <a:rPr lang="he-IL" sz="3600" dirty="0"/>
              <a:t>שָׁם</a:t>
            </a:r>
            <a:r>
              <a:rPr lang="he-IL" sz="2800" dirty="0"/>
              <a:t> </a:t>
            </a:r>
            <a:r>
              <a:rPr lang="en-US" sz="2800" dirty="0"/>
              <a:t>		</a:t>
            </a:r>
            <a:r>
              <a:rPr lang="he-IL" sz="2800" dirty="0" smtClean="0"/>
              <a:t>	</a:t>
            </a:r>
            <a:r>
              <a:rPr lang="en-US" sz="2800" dirty="0" smtClean="0"/>
              <a:t>there</a:t>
            </a:r>
            <a:r>
              <a:rPr lang="en-US" sz="2800" dirty="0"/>
              <a:t>, thither 	</a:t>
            </a:r>
            <a:r>
              <a:rPr lang="he-IL" sz="2800" dirty="0"/>
              <a:t>	</a:t>
            </a:r>
            <a:r>
              <a:rPr lang="en-US" sz="2800" dirty="0"/>
              <a:t>834</a:t>
            </a:r>
          </a:p>
          <a:p>
            <a:r>
              <a:rPr lang="he-IL" sz="3600" dirty="0"/>
              <a:t>כֵּן</a:t>
            </a:r>
            <a:r>
              <a:rPr lang="he-IL" sz="2800" dirty="0"/>
              <a:t> </a:t>
            </a:r>
            <a:r>
              <a:rPr lang="en-US" sz="2800" dirty="0"/>
              <a:t>		</a:t>
            </a:r>
            <a:r>
              <a:rPr lang="he-IL" sz="2800" dirty="0" smtClean="0"/>
              <a:t>		</a:t>
            </a:r>
            <a:r>
              <a:rPr lang="en-US" sz="2800" dirty="0" smtClean="0"/>
              <a:t>thus</a:t>
            </a:r>
            <a:r>
              <a:rPr lang="en-US" sz="2800" dirty="0"/>
              <a:t>, so 		</a:t>
            </a:r>
            <a:r>
              <a:rPr lang="he-IL" sz="2800" dirty="0" smtClean="0"/>
              <a:t>		</a:t>
            </a:r>
            <a:r>
              <a:rPr lang="he-IL" sz="2800" dirty="0"/>
              <a:t>	</a:t>
            </a:r>
            <a:r>
              <a:rPr lang="en-US" sz="2800" dirty="0"/>
              <a:t>787</a:t>
            </a:r>
          </a:p>
          <a:p>
            <a:endParaRPr lang="en-US" dirty="0"/>
          </a:p>
        </p:txBody>
      </p:sp>
    </p:spTree>
    <p:extLst>
      <p:ext uri="{BB962C8B-B14F-4D97-AF65-F5344CB8AC3E}">
        <p14:creationId xmlns:p14="http://schemas.microsoft.com/office/powerpoint/2010/main" val="2725354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7. J. Speak:  Lesson 7 Adjectives </a:t>
            </a:r>
            <a:r>
              <a:rPr lang="en-US" dirty="0"/>
              <a:t/>
            </a:r>
            <a:br>
              <a:rPr lang="en-US" dirty="0"/>
            </a:br>
            <a:endParaRPr lang="en-US" dirty="0"/>
          </a:p>
        </p:txBody>
      </p:sp>
      <p:sp>
        <p:nvSpPr>
          <p:cNvPr id="3" name="Content Placeholder 2"/>
          <p:cNvSpPr>
            <a:spLocks noGrp="1"/>
          </p:cNvSpPr>
          <p:nvPr>
            <p:ph idx="1"/>
          </p:nvPr>
        </p:nvSpPr>
        <p:spPr>
          <a:xfrm>
            <a:off x="313765" y="2052918"/>
            <a:ext cx="11698941" cy="4195481"/>
          </a:xfrm>
        </p:spPr>
        <p:txBody>
          <a:bodyPr>
            <a:normAutofit/>
          </a:bodyPr>
          <a:lstStyle/>
          <a:p>
            <a:r>
              <a:rPr lang="he-IL" sz="3600" dirty="0" smtClean="0"/>
              <a:t>סְלִיחָה</a:t>
            </a:r>
            <a:r>
              <a:rPr lang="he-IL" sz="2800" dirty="0" smtClean="0"/>
              <a:t>				</a:t>
            </a:r>
            <a:r>
              <a:rPr lang="en-US" sz="2800" dirty="0" smtClean="0"/>
              <a:t>	</a:t>
            </a:r>
            <a:r>
              <a:rPr lang="he-IL" sz="2800" dirty="0" smtClean="0"/>
              <a:t>				</a:t>
            </a:r>
            <a:r>
              <a:rPr lang="en-US" sz="2800" dirty="0" smtClean="0"/>
              <a:t>excuse me</a:t>
            </a:r>
          </a:p>
          <a:p>
            <a:r>
              <a:rPr lang="he-IL" sz="3600" dirty="0" smtClean="0"/>
              <a:t>אֵיפֹה רְחוֹב מֶלֶךְ דָוִד, בְּבַקָשָׂה </a:t>
            </a:r>
            <a:r>
              <a:rPr lang="en-US" sz="2800" dirty="0" smtClean="0"/>
              <a:t>	Where is King David Street, please?</a:t>
            </a:r>
          </a:p>
          <a:p>
            <a:r>
              <a:rPr lang="he-IL" sz="3600" dirty="0" smtClean="0"/>
              <a:t>יָמִין וְשְׁמֹאל עַל </a:t>
            </a:r>
            <a:r>
              <a:rPr lang="he-IL" sz="3600" smtClean="0"/>
              <a:t>יָד הַשֵּׁרוּתִים </a:t>
            </a:r>
            <a:r>
              <a:rPr lang="en-US" sz="2800" dirty="0" smtClean="0"/>
              <a:t>	Right and left near the restroom</a:t>
            </a:r>
          </a:p>
          <a:p>
            <a:r>
              <a:rPr lang="he-IL" sz="3600" dirty="0" smtClean="0"/>
              <a:t>תּוֹדָה רַבָה לְךָ / לְךְ</a:t>
            </a:r>
            <a:r>
              <a:rPr lang="en-US" sz="3600" dirty="0" smtClean="0"/>
              <a:t> </a:t>
            </a:r>
            <a:r>
              <a:rPr lang="en-US" sz="2800" dirty="0" smtClean="0"/>
              <a:t>			</a:t>
            </a:r>
            <a:r>
              <a:rPr lang="he-IL" sz="2800" dirty="0" smtClean="0"/>
              <a:t>	</a:t>
            </a:r>
            <a:r>
              <a:rPr lang="en-US" sz="2800" dirty="0" smtClean="0"/>
              <a:t>Thank you (m./ f.) very much</a:t>
            </a:r>
          </a:p>
          <a:p>
            <a:r>
              <a:rPr lang="he-IL" sz="3600" dirty="0" smtClean="0"/>
              <a:t>בְּסֵדֶר</a:t>
            </a:r>
            <a:r>
              <a:rPr lang="he-IL" sz="2800" dirty="0" smtClean="0"/>
              <a:t> </a:t>
            </a:r>
            <a:r>
              <a:rPr lang="en-US" sz="2800" dirty="0" smtClean="0"/>
              <a:t>					</a:t>
            </a:r>
            <a:r>
              <a:rPr lang="he-IL" sz="2800" dirty="0" smtClean="0"/>
              <a:t>				</a:t>
            </a:r>
            <a:r>
              <a:rPr lang="en-US" sz="2800" dirty="0" smtClean="0"/>
              <a:t>Ok, or alright</a:t>
            </a:r>
          </a:p>
          <a:p>
            <a:endParaRPr lang="en-US" dirty="0"/>
          </a:p>
        </p:txBody>
      </p:sp>
    </p:spTree>
    <p:extLst>
      <p:ext uri="{BB962C8B-B14F-4D97-AF65-F5344CB8AC3E}">
        <p14:creationId xmlns:p14="http://schemas.microsoft.com/office/powerpoint/2010/main" val="3268115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6.L.   Chapter 6 Vocabulary List </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he-IL" sz="3600" dirty="0"/>
              <a:t>עַ֫יִן</a:t>
            </a:r>
            <a:r>
              <a:rPr lang="he-IL" dirty="0"/>
              <a:t> </a:t>
            </a:r>
            <a:r>
              <a:rPr lang="en-US" dirty="0"/>
              <a:t>			</a:t>
            </a:r>
            <a:r>
              <a:rPr lang="en-US" dirty="0" smtClean="0"/>
              <a:t>	</a:t>
            </a:r>
            <a:r>
              <a:rPr lang="en-US" sz="2800" dirty="0" smtClean="0"/>
              <a:t>spring</a:t>
            </a:r>
            <a:r>
              <a:rPr lang="en-US" sz="2800" dirty="0"/>
              <a:t>, eye			890</a:t>
            </a:r>
          </a:p>
          <a:p>
            <a:r>
              <a:rPr lang="he-IL" sz="3600" dirty="0"/>
              <a:t>עֶ֫בֶד</a:t>
            </a:r>
            <a:r>
              <a:rPr lang="he-IL" dirty="0"/>
              <a:t>		</a:t>
            </a:r>
            <a:r>
              <a:rPr lang="en-US" dirty="0"/>
              <a:t>	</a:t>
            </a:r>
            <a:r>
              <a:rPr lang="en-US" sz="2800" dirty="0"/>
              <a:t>servant, slave 		803</a:t>
            </a:r>
          </a:p>
          <a:p>
            <a:r>
              <a:rPr lang="he-IL" sz="3600" dirty="0"/>
              <a:t>כֹּהֵן</a:t>
            </a:r>
            <a:r>
              <a:rPr lang="he-IL" dirty="0"/>
              <a:t> </a:t>
            </a:r>
            <a:r>
              <a:rPr lang="en-US" dirty="0"/>
              <a:t>			</a:t>
            </a:r>
            <a:r>
              <a:rPr lang="en-US" sz="2800" dirty="0"/>
              <a:t>priest 				</a:t>
            </a:r>
            <a:r>
              <a:rPr lang="en-US" sz="2800" dirty="0" smtClean="0"/>
              <a:t>	750</a:t>
            </a:r>
            <a:endParaRPr lang="en-US" sz="2800" dirty="0"/>
          </a:p>
          <a:p>
            <a:r>
              <a:rPr lang="he-IL" sz="3600" dirty="0"/>
              <a:t>מִצְרַ֫יִם</a:t>
            </a:r>
            <a:r>
              <a:rPr lang="he-IL" dirty="0"/>
              <a:t> </a:t>
            </a:r>
            <a:r>
              <a:rPr lang="en-US" dirty="0"/>
              <a:t>		</a:t>
            </a:r>
            <a:r>
              <a:rPr lang="en-US" sz="2800" dirty="0"/>
              <a:t>Egypt 				</a:t>
            </a:r>
            <a:r>
              <a:rPr lang="en-US" sz="2800" dirty="0" smtClean="0"/>
              <a:t>	681</a:t>
            </a:r>
            <a:endParaRPr lang="en-US" sz="2800" dirty="0"/>
          </a:p>
          <a:p>
            <a:r>
              <a:rPr lang="he-IL" sz="3600" dirty="0"/>
              <a:t>אָח</a:t>
            </a:r>
            <a:r>
              <a:rPr lang="he-IL" dirty="0"/>
              <a:t> </a:t>
            </a:r>
            <a:r>
              <a:rPr lang="en-US" dirty="0"/>
              <a:t>			</a:t>
            </a:r>
            <a:r>
              <a:rPr lang="en-US" dirty="0" smtClean="0"/>
              <a:t>	</a:t>
            </a:r>
            <a:r>
              <a:rPr lang="en-US" sz="2800" dirty="0" smtClean="0"/>
              <a:t>brother </a:t>
            </a:r>
            <a:r>
              <a:rPr lang="en-US" sz="2800" dirty="0"/>
              <a:t>			</a:t>
            </a:r>
            <a:r>
              <a:rPr lang="en-US" sz="2800" dirty="0" smtClean="0"/>
              <a:t>		632</a:t>
            </a:r>
            <a:endParaRPr lang="en-US" sz="2800" dirty="0"/>
          </a:p>
        </p:txBody>
      </p:sp>
    </p:spTree>
    <p:extLst>
      <p:ext uri="{BB962C8B-B14F-4D97-AF65-F5344CB8AC3E}">
        <p14:creationId xmlns:p14="http://schemas.microsoft.com/office/powerpoint/2010/main" val="3667493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4.L.  Sing: Shema lullaby </a:t>
            </a:r>
            <a:endParaRPr lang="en-US" dirty="0"/>
          </a:p>
        </p:txBody>
      </p:sp>
      <p:sp>
        <p:nvSpPr>
          <p:cNvPr id="3" name="Content Placeholder 2"/>
          <p:cNvSpPr>
            <a:spLocks noGrp="1"/>
          </p:cNvSpPr>
          <p:nvPr>
            <p:ph idx="1"/>
          </p:nvPr>
        </p:nvSpPr>
        <p:spPr>
          <a:xfrm>
            <a:off x="1103312" y="2052918"/>
            <a:ext cx="10139454" cy="4195481"/>
          </a:xfrm>
        </p:spPr>
        <p:txBody>
          <a:bodyPr/>
          <a:lstStyle/>
          <a:p>
            <a:r>
              <a:rPr lang="he-IL" sz="4400" dirty="0" smtClean="0"/>
              <a:t>שְׁמַע יִשְׂרָאֵל     </a:t>
            </a:r>
            <a:r>
              <a:rPr lang="he-IL" sz="4400" dirty="0"/>
              <a:t>יְהוָה אֱלֹהֵינוּ </a:t>
            </a:r>
            <a:r>
              <a:rPr lang="he-IL" sz="4400" dirty="0" smtClean="0"/>
              <a:t>   יְהוָה </a:t>
            </a:r>
            <a:r>
              <a:rPr lang="he-IL" sz="4400" dirty="0"/>
              <a:t>אֶחָֽד׃ </a:t>
            </a:r>
            <a:r>
              <a:rPr lang="en-US" sz="4400" dirty="0"/>
              <a:t>    </a:t>
            </a:r>
            <a:r>
              <a:rPr lang="en-US" dirty="0"/>
              <a:t>(Deut. 6:4)</a:t>
            </a:r>
          </a:p>
          <a:p>
            <a:r>
              <a:rPr lang="en-US" b="1" u="sng" dirty="0">
                <a:hlinkClick r:id="rId2"/>
              </a:rPr>
              <a:t>https://www.youtube.com/watch?v=pIOpZ9fQLbU&amp;t=0s&amp;list=PLnNXzYjQerJia_8yTy8OrM2K-BiN5OEup&amp;index=2</a:t>
            </a:r>
            <a:r>
              <a:rPr lang="en-US" b="1" dirty="0"/>
              <a:t>   </a:t>
            </a:r>
            <a:endParaRPr lang="en-US" dirty="0"/>
          </a:p>
          <a:p>
            <a:r>
              <a:rPr lang="en-US" b="1" dirty="0"/>
              <a:t>or search </a:t>
            </a:r>
            <a:r>
              <a:rPr lang="en-US" b="1" dirty="0" err="1"/>
              <a:t>Youtube</a:t>
            </a:r>
            <a:r>
              <a:rPr lang="en-US" b="1" dirty="0"/>
              <a:t> for: “</a:t>
            </a:r>
            <a:r>
              <a:rPr lang="en-US" dirty="0"/>
              <a:t>Shema Lullaby Judy </a:t>
            </a:r>
            <a:r>
              <a:rPr lang="en-US" dirty="0" err="1"/>
              <a:t>Ginsburgh</a:t>
            </a:r>
            <a:r>
              <a:rPr lang="en-US" dirty="0"/>
              <a:t>”</a:t>
            </a:r>
          </a:p>
          <a:p>
            <a:r>
              <a:rPr lang="en-US" dirty="0" smtClean="0"/>
              <a:t>Shabbat Shalom Medley</a:t>
            </a:r>
          </a:p>
          <a:p>
            <a:r>
              <a:rPr lang="en-US" dirty="0">
                <a:hlinkClick r:id="rId3"/>
              </a:rPr>
              <a:t>https://www.youtube.com/watch?v=-</a:t>
            </a:r>
            <a:r>
              <a:rPr lang="en-US" dirty="0" smtClean="0">
                <a:hlinkClick r:id="rId3"/>
              </a:rPr>
              <a:t>MBgACM_LcE&amp;list=RDEMSL0J_ngrs5U8EoQWZITH5w&amp;index=9</a:t>
            </a:r>
            <a:r>
              <a:rPr lang="en-US" dirty="0" smtClean="0"/>
              <a:t> </a:t>
            </a:r>
            <a:endParaRPr lang="en-US" dirty="0"/>
          </a:p>
        </p:txBody>
      </p:sp>
    </p:spTree>
    <p:extLst>
      <p:ext uri="{BB962C8B-B14F-4D97-AF65-F5344CB8AC3E}">
        <p14:creationId xmlns:p14="http://schemas.microsoft.com/office/powerpoint/2010/main" val="18729949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6.L.   Chapter 6 Vocabulary List</a:t>
            </a:r>
            <a:endParaRPr lang="en-US" dirty="0"/>
          </a:p>
        </p:txBody>
      </p:sp>
      <p:sp>
        <p:nvSpPr>
          <p:cNvPr id="3" name="Content Placeholder 2"/>
          <p:cNvSpPr>
            <a:spLocks noGrp="1"/>
          </p:cNvSpPr>
          <p:nvPr>
            <p:ph idx="1"/>
          </p:nvPr>
        </p:nvSpPr>
        <p:spPr/>
        <p:txBody>
          <a:bodyPr/>
          <a:lstStyle/>
          <a:p>
            <a:r>
              <a:rPr lang="he-IL" sz="3600" dirty="0"/>
              <a:t>אֲשֶׂר</a:t>
            </a:r>
            <a:r>
              <a:rPr lang="en-US" dirty="0"/>
              <a:t>		</a:t>
            </a:r>
            <a:r>
              <a:rPr lang="he-IL" dirty="0"/>
              <a:t>	</a:t>
            </a:r>
            <a:r>
              <a:rPr lang="en-US" sz="2800" dirty="0"/>
              <a:t>who, which, because	5,502	</a:t>
            </a:r>
          </a:p>
          <a:p>
            <a:r>
              <a:rPr lang="he-IL" sz="3600" dirty="0"/>
              <a:t>רֹאשׁ</a:t>
            </a:r>
            <a:r>
              <a:rPr lang="he-IL" dirty="0"/>
              <a:t> </a:t>
            </a:r>
            <a:r>
              <a:rPr lang="en-US" dirty="0"/>
              <a:t>		</a:t>
            </a:r>
            <a:r>
              <a:rPr lang="en-US" dirty="0" smtClean="0"/>
              <a:t>	</a:t>
            </a:r>
            <a:r>
              <a:rPr lang="en-US" sz="2800" dirty="0" smtClean="0"/>
              <a:t>head</a:t>
            </a:r>
            <a:r>
              <a:rPr lang="en-US" sz="2800" dirty="0"/>
              <a:t>				</a:t>
            </a:r>
            <a:r>
              <a:rPr lang="en-US" sz="2800" dirty="0" smtClean="0"/>
              <a:t>			612</a:t>
            </a:r>
            <a:endParaRPr lang="en-US" sz="2800" dirty="0"/>
          </a:p>
          <a:p>
            <a:r>
              <a:rPr lang="he-IL" sz="3600" dirty="0"/>
              <a:t>בַּת</a:t>
            </a:r>
            <a:r>
              <a:rPr lang="he-IL" dirty="0"/>
              <a:t> </a:t>
            </a:r>
            <a:r>
              <a:rPr lang="en-US" dirty="0"/>
              <a:t>			</a:t>
            </a:r>
            <a:r>
              <a:rPr lang="en-US" dirty="0" smtClean="0"/>
              <a:t>	</a:t>
            </a:r>
            <a:r>
              <a:rPr lang="en-US" sz="2800" dirty="0" smtClean="0"/>
              <a:t>daughter </a:t>
            </a:r>
            <a:r>
              <a:rPr lang="en-US" sz="2800" dirty="0"/>
              <a:t>			</a:t>
            </a:r>
            <a:r>
              <a:rPr lang="en-US" sz="2800" dirty="0" smtClean="0"/>
              <a:t>			597</a:t>
            </a:r>
            <a:endParaRPr lang="en-US" sz="2800" dirty="0"/>
          </a:p>
          <a:p>
            <a:r>
              <a:rPr lang="he-IL" sz="3600" dirty="0"/>
              <a:t>מַ֫יִם</a:t>
            </a:r>
            <a:r>
              <a:rPr lang="he-IL" dirty="0"/>
              <a:t> </a:t>
            </a:r>
            <a:r>
              <a:rPr lang="en-US" dirty="0"/>
              <a:t>			</a:t>
            </a:r>
            <a:r>
              <a:rPr lang="en-US" sz="2800" dirty="0"/>
              <a:t>water 				</a:t>
            </a:r>
            <a:r>
              <a:rPr lang="en-US" sz="2800" dirty="0" smtClean="0"/>
              <a:t>			580 </a:t>
            </a:r>
            <a:endParaRPr lang="en-US" sz="2800" dirty="0"/>
          </a:p>
          <a:p>
            <a:r>
              <a:rPr lang="he-IL" sz="3600" dirty="0"/>
              <a:t>אָדָם</a:t>
            </a:r>
            <a:r>
              <a:rPr lang="he-IL" dirty="0"/>
              <a:t> </a:t>
            </a:r>
            <a:r>
              <a:rPr lang="en-US" dirty="0"/>
              <a:t>		</a:t>
            </a:r>
            <a:r>
              <a:rPr lang="en-US" dirty="0" smtClean="0"/>
              <a:t>	</a:t>
            </a:r>
            <a:r>
              <a:rPr lang="en-US" sz="2800" dirty="0" smtClean="0"/>
              <a:t>man</a:t>
            </a:r>
            <a:r>
              <a:rPr lang="en-US" sz="2800" dirty="0"/>
              <a:t>, mankind, Adam	562</a:t>
            </a:r>
          </a:p>
          <a:p>
            <a:endParaRPr lang="en-US" dirty="0"/>
          </a:p>
        </p:txBody>
      </p:sp>
    </p:spTree>
    <p:extLst>
      <p:ext uri="{BB962C8B-B14F-4D97-AF65-F5344CB8AC3E}">
        <p14:creationId xmlns:p14="http://schemas.microsoft.com/office/powerpoint/2010/main" val="4133444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5.G.  Chapter 5 Vocabulary List</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he-IL" sz="4000" dirty="0"/>
              <a:t>אֶל</a:t>
            </a:r>
            <a:r>
              <a:rPr lang="en-US" sz="4000" dirty="0"/>
              <a:t>	</a:t>
            </a:r>
            <a:r>
              <a:rPr lang="en-US" sz="2800" dirty="0"/>
              <a:t>			to, into, towards			</a:t>
            </a:r>
            <a:r>
              <a:rPr lang="en-US" sz="2800" dirty="0" smtClean="0"/>
              <a:t>	5,512</a:t>
            </a:r>
            <a:endParaRPr lang="en-US" sz="2800" dirty="0"/>
          </a:p>
          <a:p>
            <a:r>
              <a:rPr lang="he-IL" sz="4000" dirty="0"/>
              <a:t>בְּ </a:t>
            </a:r>
            <a:r>
              <a:rPr lang="en-US" sz="4000" dirty="0"/>
              <a:t>	</a:t>
            </a:r>
            <a:r>
              <a:rPr lang="en-US" sz="2800" dirty="0"/>
              <a:t>			in, at, with, among, from 	</a:t>
            </a:r>
            <a:r>
              <a:rPr lang="en-US" sz="2800" dirty="0" smtClean="0"/>
              <a:t>1</a:t>
            </a:r>
            <a:r>
              <a:rPr lang="he-IL" sz="2800" dirty="0"/>
              <a:t>5</a:t>
            </a:r>
            <a:r>
              <a:rPr lang="en-US" sz="2800" dirty="0"/>
              <a:t>,</a:t>
            </a:r>
            <a:r>
              <a:rPr lang="he-IL" sz="2800" dirty="0"/>
              <a:t>545</a:t>
            </a:r>
            <a:endParaRPr lang="en-US" sz="2800" dirty="0"/>
          </a:p>
          <a:p>
            <a:r>
              <a:rPr lang="he-IL" sz="4000" dirty="0"/>
              <a:t>כְּ </a:t>
            </a:r>
            <a:r>
              <a:rPr lang="en-US" sz="4000" dirty="0"/>
              <a:t>	</a:t>
            </a:r>
            <a:r>
              <a:rPr lang="en-US" sz="2800" dirty="0"/>
              <a:t>			like, as 				</a:t>
            </a:r>
            <a:r>
              <a:rPr lang="en-US" sz="2800" dirty="0" smtClean="0"/>
              <a:t>				3,038</a:t>
            </a:r>
            <a:endParaRPr lang="en-US" sz="2800" dirty="0"/>
          </a:p>
          <a:p>
            <a:r>
              <a:rPr lang="he-IL" sz="4000" dirty="0"/>
              <a:t>כִּי</a:t>
            </a:r>
            <a:r>
              <a:rPr lang="en-US" sz="4000" dirty="0"/>
              <a:t> </a:t>
            </a:r>
            <a:r>
              <a:rPr lang="en-US" sz="2800" dirty="0"/>
              <a:t>				because, that, for, when	</a:t>
            </a:r>
            <a:r>
              <a:rPr lang="en-US" sz="2800" dirty="0" smtClean="0"/>
              <a:t>4,487 </a:t>
            </a:r>
            <a:r>
              <a:rPr lang="en-US" sz="2800" dirty="0"/>
              <a:t>	</a:t>
            </a:r>
          </a:p>
          <a:p>
            <a:r>
              <a:rPr lang="he-IL" sz="4000" dirty="0"/>
              <a:t>לְ </a:t>
            </a:r>
            <a:r>
              <a:rPr lang="en-US" sz="4000" dirty="0"/>
              <a:t>	</a:t>
            </a:r>
            <a:r>
              <a:rPr lang="en-US" sz="2800" dirty="0"/>
              <a:t>			for, to, until, towards 		</a:t>
            </a:r>
            <a:r>
              <a:rPr lang="en-US" sz="2800" dirty="0" smtClean="0"/>
              <a:t>	</a:t>
            </a:r>
            <a:r>
              <a:rPr lang="he-IL" sz="2800" dirty="0" smtClean="0"/>
              <a:t>20</a:t>
            </a:r>
            <a:r>
              <a:rPr lang="en-US" sz="2800" dirty="0"/>
              <a:t>,</a:t>
            </a:r>
            <a:r>
              <a:rPr lang="he-IL" sz="2800" dirty="0"/>
              <a:t>248</a:t>
            </a:r>
            <a:endParaRPr lang="en-US" sz="2800" dirty="0"/>
          </a:p>
          <a:p>
            <a:endParaRPr lang="en-US" dirty="0"/>
          </a:p>
        </p:txBody>
      </p:sp>
    </p:spTree>
    <p:extLst>
      <p:ext uri="{BB962C8B-B14F-4D97-AF65-F5344CB8AC3E}">
        <p14:creationId xmlns:p14="http://schemas.microsoft.com/office/powerpoint/2010/main" val="2425099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5.G.  Chapter 5 Vocabulary List</a:t>
            </a:r>
            <a:r>
              <a:rPr lang="en-US" dirty="0"/>
              <a:t/>
            </a:r>
            <a:br>
              <a:rPr lang="en-US" dirty="0"/>
            </a:br>
            <a:endParaRPr lang="en-US" dirty="0"/>
          </a:p>
        </p:txBody>
      </p:sp>
      <p:sp>
        <p:nvSpPr>
          <p:cNvPr id="3" name="Content Placeholder 2"/>
          <p:cNvSpPr>
            <a:spLocks noGrp="1"/>
          </p:cNvSpPr>
          <p:nvPr>
            <p:ph idx="1"/>
          </p:nvPr>
        </p:nvSpPr>
        <p:spPr/>
        <p:txBody>
          <a:bodyPr/>
          <a:lstStyle/>
          <a:p>
            <a:r>
              <a:rPr lang="he-IL" sz="4000" dirty="0"/>
              <a:t>מִן</a:t>
            </a:r>
            <a:r>
              <a:rPr lang="he-IL" sz="4400" dirty="0"/>
              <a:t> </a:t>
            </a:r>
            <a:r>
              <a:rPr lang="en-US" sz="4400" dirty="0"/>
              <a:t>	</a:t>
            </a:r>
            <a:r>
              <a:rPr lang="en-US" sz="2800" dirty="0"/>
              <a:t>			from, out of, because, since 	7,563</a:t>
            </a:r>
          </a:p>
          <a:p>
            <a:r>
              <a:rPr lang="he-IL" sz="4000" dirty="0"/>
              <a:t>עַד </a:t>
            </a:r>
            <a:r>
              <a:rPr lang="en-US" sz="4000" dirty="0"/>
              <a:t>	</a:t>
            </a:r>
            <a:r>
              <a:rPr lang="en-US" sz="2800" dirty="0"/>
              <a:t>		</a:t>
            </a:r>
            <a:r>
              <a:rPr lang="en-US" sz="2800" dirty="0" smtClean="0"/>
              <a:t>until</a:t>
            </a:r>
            <a:r>
              <a:rPr lang="en-US" sz="2800" dirty="0"/>
              <a:t>, while, toward 		</a:t>
            </a:r>
            <a:r>
              <a:rPr lang="en-US" sz="2800" dirty="0" smtClean="0"/>
              <a:t>	1,312</a:t>
            </a:r>
            <a:endParaRPr lang="en-US" sz="2800" dirty="0"/>
          </a:p>
          <a:p>
            <a:r>
              <a:rPr lang="he-IL" sz="4000" dirty="0"/>
              <a:t>עִיר </a:t>
            </a:r>
            <a:r>
              <a:rPr lang="en-US" sz="4000" dirty="0"/>
              <a:t>	</a:t>
            </a:r>
            <a:r>
              <a:rPr lang="en-US" sz="2800" dirty="0"/>
              <a:t>		</a:t>
            </a:r>
            <a:r>
              <a:rPr lang="en-US" sz="2800" dirty="0" smtClean="0"/>
              <a:t>town</a:t>
            </a:r>
            <a:r>
              <a:rPr lang="en-US" sz="2800" dirty="0"/>
              <a:t>, city 				</a:t>
            </a:r>
            <a:r>
              <a:rPr lang="en-US" sz="2800" dirty="0" smtClean="0"/>
              <a:t>			1,092</a:t>
            </a:r>
            <a:endParaRPr lang="en-US" sz="2800" dirty="0"/>
          </a:p>
          <a:p>
            <a:r>
              <a:rPr lang="he-IL" sz="4000" dirty="0"/>
              <a:t>עַל</a:t>
            </a:r>
            <a:r>
              <a:rPr lang="en-US" sz="4000" dirty="0"/>
              <a:t>	</a:t>
            </a:r>
            <a:r>
              <a:rPr lang="en-US" sz="2800" dirty="0"/>
              <a:t>			on, upon, above, over		5,777</a:t>
            </a:r>
          </a:p>
          <a:p>
            <a:r>
              <a:rPr lang="he-IL" sz="4000" dirty="0"/>
              <a:t>עִם </a:t>
            </a:r>
            <a:r>
              <a:rPr lang="en-US" sz="4000" dirty="0"/>
              <a:t>	</a:t>
            </a:r>
            <a:r>
              <a:rPr lang="en-US" sz="2800" dirty="0"/>
              <a:t>		</a:t>
            </a:r>
            <a:r>
              <a:rPr lang="en-US" sz="2800" dirty="0" smtClean="0"/>
              <a:t>with </a:t>
            </a:r>
            <a:r>
              <a:rPr lang="en-US" sz="2800" dirty="0"/>
              <a:t>					</a:t>
            </a:r>
            <a:r>
              <a:rPr lang="en-US" sz="2800" dirty="0" smtClean="0"/>
              <a:t>				1,048</a:t>
            </a:r>
            <a:endParaRPr lang="en-US" sz="2800" dirty="0"/>
          </a:p>
          <a:p>
            <a:endParaRPr lang="en-US" dirty="0"/>
          </a:p>
        </p:txBody>
      </p:sp>
    </p:spTree>
    <p:extLst>
      <p:ext uri="{BB962C8B-B14F-4D97-AF65-F5344CB8AC3E}">
        <p14:creationId xmlns:p14="http://schemas.microsoft.com/office/powerpoint/2010/main" val="665403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4 Vocabulary List</a:t>
            </a:r>
            <a:endParaRPr lang="en-US" dirty="0"/>
          </a:p>
        </p:txBody>
      </p:sp>
      <p:sp>
        <p:nvSpPr>
          <p:cNvPr id="3" name="Content Placeholder 2"/>
          <p:cNvSpPr>
            <a:spLocks noGrp="1"/>
          </p:cNvSpPr>
          <p:nvPr>
            <p:ph idx="1"/>
          </p:nvPr>
        </p:nvSpPr>
        <p:spPr>
          <a:xfrm>
            <a:off x="875201" y="1612344"/>
            <a:ext cx="8946541" cy="4195481"/>
          </a:xfrm>
        </p:spPr>
        <p:txBody>
          <a:bodyPr>
            <a:normAutofit/>
          </a:bodyPr>
          <a:lstStyle/>
          <a:p>
            <a:r>
              <a:rPr lang="he-IL" sz="4400" dirty="0" smtClean="0"/>
              <a:t>בֵּן </a:t>
            </a:r>
            <a:r>
              <a:rPr lang="en-US" sz="2800" dirty="0"/>
              <a:t>				son, descendant	</a:t>
            </a:r>
            <a:r>
              <a:rPr lang="en-US" sz="2800" dirty="0" smtClean="0"/>
              <a:t>	4,932</a:t>
            </a:r>
            <a:endParaRPr lang="en-US" sz="2800" dirty="0"/>
          </a:p>
          <a:p>
            <a:r>
              <a:rPr lang="he-IL" sz="4400" dirty="0"/>
              <a:t>כֹּל</a:t>
            </a:r>
            <a:r>
              <a:rPr lang="he-IL" sz="2800" dirty="0"/>
              <a:t> </a:t>
            </a:r>
            <a:r>
              <a:rPr lang="en-US" sz="2800" dirty="0"/>
              <a:t>				all, each, every			5,412 	</a:t>
            </a:r>
          </a:p>
          <a:p>
            <a:r>
              <a:rPr lang="he-IL" sz="4400" dirty="0"/>
              <a:t>דֶּ֫רֶךְ</a:t>
            </a:r>
            <a:r>
              <a:rPr lang="en-US" sz="2800" dirty="0"/>
              <a:t>		</a:t>
            </a:r>
            <a:r>
              <a:rPr lang="he-IL" sz="2800" dirty="0"/>
              <a:t>	 	</a:t>
            </a:r>
            <a:r>
              <a:rPr lang="en-US" sz="2800" dirty="0"/>
              <a:t>way, road</a:t>
            </a:r>
            <a:r>
              <a:rPr lang="he-IL" sz="2800" dirty="0"/>
              <a:t>	</a:t>
            </a:r>
            <a:r>
              <a:rPr lang="en-US" sz="2800" dirty="0"/>
              <a:t>			</a:t>
            </a:r>
            <a:r>
              <a:rPr lang="en-US" sz="2800" dirty="0" smtClean="0"/>
              <a:t>	712</a:t>
            </a:r>
            <a:endParaRPr lang="en-US" sz="2800" dirty="0"/>
          </a:p>
          <a:p>
            <a:r>
              <a:rPr lang="he-IL" sz="4400" dirty="0"/>
              <a:t>יָד</a:t>
            </a:r>
            <a:r>
              <a:rPr lang="he-IL" sz="2800" dirty="0"/>
              <a:t> </a:t>
            </a:r>
            <a:r>
              <a:rPr lang="en-US" sz="2800" dirty="0"/>
              <a:t>				</a:t>
            </a:r>
            <a:r>
              <a:rPr lang="en-US" sz="2800" dirty="0" smtClean="0"/>
              <a:t>	hand</a:t>
            </a:r>
            <a:r>
              <a:rPr lang="en-US" sz="2800" dirty="0"/>
              <a:t>, forearm			1,</a:t>
            </a:r>
            <a:r>
              <a:rPr lang="he-IL" sz="2800" dirty="0"/>
              <a:t>617</a:t>
            </a:r>
            <a:endParaRPr lang="en-US" sz="2800" dirty="0"/>
          </a:p>
          <a:p>
            <a:r>
              <a:rPr lang="he-IL" sz="4400" dirty="0"/>
              <a:t>שֵׁם</a:t>
            </a:r>
            <a:r>
              <a:rPr lang="he-IL" sz="2800" dirty="0"/>
              <a:t> </a:t>
            </a:r>
            <a:r>
              <a:rPr lang="en-US" sz="2800" dirty="0"/>
              <a:t>				name				</a:t>
            </a:r>
            <a:r>
              <a:rPr lang="en-US" sz="2800" dirty="0" smtClean="0"/>
              <a:t>	</a:t>
            </a:r>
            <a:r>
              <a:rPr lang="en-US" sz="2800" dirty="0"/>
              <a:t>	</a:t>
            </a:r>
            <a:r>
              <a:rPr lang="en-US" sz="2800" dirty="0" smtClean="0"/>
              <a:t>881</a:t>
            </a:r>
            <a:endParaRPr lang="en-US" sz="2800" dirty="0"/>
          </a:p>
        </p:txBody>
      </p:sp>
    </p:spTree>
    <p:extLst>
      <p:ext uri="{BB962C8B-B14F-4D97-AF65-F5344CB8AC3E}">
        <p14:creationId xmlns:p14="http://schemas.microsoft.com/office/powerpoint/2010/main" val="3078411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076824"/>
          </a:xfrm>
        </p:spPr>
        <p:txBody>
          <a:bodyPr/>
          <a:lstStyle/>
          <a:p>
            <a:r>
              <a:rPr lang="en-US" dirty="0" smtClean="0"/>
              <a:t>Chapter 4 Vocabulary List</a:t>
            </a:r>
            <a:endParaRPr lang="en-US" dirty="0"/>
          </a:p>
        </p:txBody>
      </p:sp>
      <p:sp>
        <p:nvSpPr>
          <p:cNvPr id="3" name="Content Placeholder 2"/>
          <p:cNvSpPr>
            <a:spLocks noGrp="1"/>
          </p:cNvSpPr>
          <p:nvPr>
            <p:ph idx="1"/>
          </p:nvPr>
        </p:nvSpPr>
        <p:spPr>
          <a:xfrm>
            <a:off x="875201" y="1645594"/>
            <a:ext cx="8946541" cy="4195481"/>
          </a:xfrm>
        </p:spPr>
        <p:txBody>
          <a:bodyPr/>
          <a:lstStyle/>
          <a:p>
            <a:r>
              <a:rPr lang="he-IL" sz="4400" dirty="0"/>
              <a:t>הִנֵּה</a:t>
            </a:r>
            <a:r>
              <a:rPr lang="en-US" dirty="0"/>
              <a:t>		 		</a:t>
            </a:r>
            <a:r>
              <a:rPr lang="en-US" sz="2800" dirty="0"/>
              <a:t>behold! lo! 				1,059</a:t>
            </a:r>
          </a:p>
          <a:p>
            <a:r>
              <a:rPr lang="he-IL" sz="4400" dirty="0"/>
              <a:t>נֶ֫פֶשׁ</a:t>
            </a:r>
            <a:r>
              <a:rPr lang="he-IL" dirty="0"/>
              <a:t> </a:t>
            </a:r>
            <a:r>
              <a:rPr lang="en-US" dirty="0"/>
              <a:t>				</a:t>
            </a:r>
            <a:r>
              <a:rPr lang="en-US" sz="2800" dirty="0"/>
              <a:t>soul, life 				</a:t>
            </a:r>
            <a:r>
              <a:rPr lang="en-US" sz="2800" dirty="0" smtClean="0"/>
              <a:t>	757</a:t>
            </a:r>
            <a:endParaRPr lang="en-US" sz="2800" dirty="0"/>
          </a:p>
          <a:p>
            <a:r>
              <a:rPr lang="he-IL" sz="4400" dirty="0"/>
              <a:t>שָׁמִַ֫יִם</a:t>
            </a:r>
            <a:r>
              <a:rPr lang="en-US" dirty="0"/>
              <a:t>		 	</a:t>
            </a:r>
            <a:r>
              <a:rPr lang="en-US" sz="2800" dirty="0"/>
              <a:t>heavens, sky				422</a:t>
            </a:r>
          </a:p>
          <a:p>
            <a:r>
              <a:rPr lang="he-IL" sz="4400" dirty="0"/>
              <a:t>שָׁמַע</a:t>
            </a:r>
            <a:r>
              <a:rPr lang="he-IL" dirty="0"/>
              <a:t> </a:t>
            </a:r>
            <a:r>
              <a:rPr lang="en-US" dirty="0"/>
              <a:t>				</a:t>
            </a:r>
            <a:r>
              <a:rPr lang="en-US" sz="2800" dirty="0"/>
              <a:t>to hear, listen, obey	</a:t>
            </a:r>
            <a:r>
              <a:rPr lang="en-US" sz="2800" dirty="0" smtClean="0"/>
              <a:t>1,159</a:t>
            </a:r>
            <a:endParaRPr lang="en-US" sz="2800" dirty="0"/>
          </a:p>
          <a:p>
            <a:r>
              <a:rPr lang="he-IL" sz="4400" dirty="0"/>
              <a:t>תּוֹרָה</a:t>
            </a:r>
            <a:r>
              <a:rPr lang="he-IL" dirty="0"/>
              <a:t> </a:t>
            </a:r>
            <a:r>
              <a:rPr lang="en-US" dirty="0"/>
              <a:t>			</a:t>
            </a:r>
            <a:r>
              <a:rPr lang="en-US" sz="2800" dirty="0"/>
              <a:t>law, instruction			220</a:t>
            </a:r>
          </a:p>
        </p:txBody>
      </p:sp>
    </p:spTree>
    <p:extLst>
      <p:ext uri="{BB962C8B-B14F-4D97-AF65-F5344CB8AC3E}">
        <p14:creationId xmlns:p14="http://schemas.microsoft.com/office/powerpoint/2010/main" val="2562989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3 Vocabulary</a:t>
            </a:r>
            <a:endParaRPr lang="en-US" dirty="0"/>
          </a:p>
        </p:txBody>
      </p:sp>
      <p:sp>
        <p:nvSpPr>
          <p:cNvPr id="3" name="Content Placeholder 2"/>
          <p:cNvSpPr>
            <a:spLocks noGrp="1"/>
          </p:cNvSpPr>
          <p:nvPr>
            <p:ph idx="1"/>
          </p:nvPr>
        </p:nvSpPr>
        <p:spPr>
          <a:xfrm>
            <a:off x="1103312" y="2052918"/>
            <a:ext cx="10142757" cy="4195481"/>
          </a:xfrm>
        </p:spPr>
        <p:txBody>
          <a:bodyPr>
            <a:normAutofit/>
          </a:bodyPr>
          <a:lstStyle/>
          <a:p>
            <a:r>
              <a:rPr lang="he-IL" sz="4000" dirty="0"/>
              <a:t>אָב</a:t>
            </a:r>
            <a:r>
              <a:rPr lang="he-IL" sz="3200" dirty="0"/>
              <a:t> </a:t>
            </a:r>
            <a:r>
              <a:rPr lang="en-US" sz="3200" dirty="0"/>
              <a:t>				father, ancestor			1,210</a:t>
            </a:r>
          </a:p>
          <a:p>
            <a:r>
              <a:rPr lang="he-IL" sz="4000" dirty="0"/>
              <a:t>אֱלֹהִים</a:t>
            </a:r>
            <a:r>
              <a:rPr lang="he-IL" sz="3200" dirty="0"/>
              <a:t> </a:t>
            </a:r>
            <a:r>
              <a:rPr lang="en-US" sz="3200" dirty="0"/>
              <a:t>			God, god				</a:t>
            </a:r>
            <a:r>
              <a:rPr lang="en-US" sz="3200" dirty="0" smtClean="0"/>
              <a:t>	2,600</a:t>
            </a:r>
            <a:endParaRPr lang="en-US" sz="3200" dirty="0"/>
          </a:p>
          <a:p>
            <a:r>
              <a:rPr lang="he-IL" sz="4000" dirty="0"/>
              <a:t>אָמַר</a:t>
            </a:r>
            <a:r>
              <a:rPr lang="en-US" sz="3200" dirty="0"/>
              <a:t>				to say					</a:t>
            </a:r>
            <a:r>
              <a:rPr lang="en-US" sz="3200" dirty="0" smtClean="0"/>
              <a:t>		5,309 </a:t>
            </a:r>
            <a:endParaRPr lang="en-US" sz="3200" dirty="0"/>
          </a:p>
          <a:p>
            <a:r>
              <a:rPr lang="he-IL" sz="4000" dirty="0"/>
              <a:t>בַּ֫יִת</a:t>
            </a:r>
            <a:r>
              <a:rPr lang="en-US" sz="3200" dirty="0"/>
              <a:t>				house, palace, dynasty		2,0</a:t>
            </a:r>
            <a:r>
              <a:rPr lang="he-IL" sz="3200" dirty="0"/>
              <a:t>5</a:t>
            </a:r>
            <a:r>
              <a:rPr lang="en-US" sz="3200" dirty="0"/>
              <a:t>0</a:t>
            </a:r>
          </a:p>
          <a:p>
            <a:r>
              <a:rPr lang="he-IL" sz="4000" dirty="0"/>
              <a:t>הָיָה</a:t>
            </a:r>
            <a:r>
              <a:rPr lang="he-IL" sz="3200" dirty="0"/>
              <a:t> </a:t>
            </a:r>
            <a:r>
              <a:rPr lang="en-US" sz="3200" dirty="0"/>
              <a:t>				to be, become, happen		</a:t>
            </a:r>
            <a:r>
              <a:rPr lang="en-US" sz="3200" dirty="0" smtClean="0"/>
              <a:t>3,561</a:t>
            </a:r>
            <a:endParaRPr lang="en-US" sz="3200" dirty="0"/>
          </a:p>
        </p:txBody>
      </p:sp>
    </p:spTree>
    <p:extLst>
      <p:ext uri="{BB962C8B-B14F-4D97-AF65-F5344CB8AC3E}">
        <p14:creationId xmlns:p14="http://schemas.microsoft.com/office/powerpoint/2010/main" val="535636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3 Vocabulary</a:t>
            </a:r>
            <a:endParaRPr lang="en-US" dirty="0"/>
          </a:p>
        </p:txBody>
      </p:sp>
      <p:sp>
        <p:nvSpPr>
          <p:cNvPr id="3" name="Content Placeholder 2"/>
          <p:cNvSpPr>
            <a:spLocks noGrp="1"/>
          </p:cNvSpPr>
          <p:nvPr>
            <p:ph idx="1"/>
          </p:nvPr>
        </p:nvSpPr>
        <p:spPr>
          <a:xfrm>
            <a:off x="1103312" y="2052918"/>
            <a:ext cx="10121736" cy="4195481"/>
          </a:xfrm>
        </p:spPr>
        <p:txBody>
          <a:bodyPr/>
          <a:lstStyle/>
          <a:p>
            <a:r>
              <a:rPr lang="he-IL" sz="4000" dirty="0"/>
              <a:t>זָכַר</a:t>
            </a:r>
            <a:r>
              <a:rPr lang="he-IL" sz="3200" dirty="0"/>
              <a:t> </a:t>
            </a:r>
            <a:r>
              <a:rPr lang="en-US" sz="3200" dirty="0"/>
              <a:t>				to remember, mention		</a:t>
            </a:r>
            <a:r>
              <a:rPr lang="en-US" sz="3200" dirty="0" smtClean="0"/>
              <a:t>	2</a:t>
            </a:r>
            <a:r>
              <a:rPr lang="he-IL" sz="3200" dirty="0"/>
              <a:t>32</a:t>
            </a:r>
            <a:endParaRPr lang="en-US" sz="3200" dirty="0"/>
          </a:p>
          <a:p>
            <a:r>
              <a:rPr lang="he-IL" sz="4000" dirty="0"/>
              <a:t>כָּתַב</a:t>
            </a:r>
            <a:r>
              <a:rPr lang="en-US" sz="3200" dirty="0"/>
              <a:t>				to write 				</a:t>
            </a:r>
            <a:r>
              <a:rPr lang="en-US" sz="3200" dirty="0" smtClean="0"/>
              <a:t>					223</a:t>
            </a:r>
            <a:endParaRPr lang="en-US" sz="3200" dirty="0"/>
          </a:p>
          <a:p>
            <a:r>
              <a:rPr lang="he-IL" sz="4000" dirty="0"/>
              <a:t>עַם</a:t>
            </a:r>
            <a:r>
              <a:rPr lang="he-IL" sz="3200" dirty="0"/>
              <a:t> </a:t>
            </a:r>
            <a:r>
              <a:rPr lang="en-US" sz="3200" dirty="0"/>
              <a:t>				people				</a:t>
            </a:r>
            <a:r>
              <a:rPr lang="en-US" sz="3200" dirty="0" smtClean="0"/>
              <a:t>					1,8</a:t>
            </a:r>
            <a:r>
              <a:rPr lang="he-IL" sz="3200" dirty="0"/>
              <a:t>67</a:t>
            </a:r>
            <a:endParaRPr lang="en-US" sz="3200" dirty="0"/>
          </a:p>
          <a:p>
            <a:r>
              <a:rPr lang="he-IL" sz="4000" dirty="0"/>
              <a:t>קָטַל</a:t>
            </a:r>
            <a:r>
              <a:rPr lang="he-IL" sz="3200" dirty="0"/>
              <a:t> </a:t>
            </a:r>
            <a:r>
              <a:rPr lang="en-US" sz="3200" dirty="0"/>
              <a:t>				to slay, kill				</a:t>
            </a:r>
            <a:r>
              <a:rPr lang="en-US" sz="3200" dirty="0" smtClean="0"/>
              <a:t>				3</a:t>
            </a:r>
            <a:endParaRPr lang="en-US" sz="3200" dirty="0"/>
          </a:p>
          <a:p>
            <a:r>
              <a:rPr lang="he-IL" sz="4000" dirty="0"/>
              <a:t>שָׁמַר</a:t>
            </a:r>
            <a:r>
              <a:rPr lang="he-IL" sz="3200" dirty="0"/>
              <a:t> </a:t>
            </a:r>
            <a:r>
              <a:rPr lang="en-US" sz="3200" dirty="0"/>
              <a:t>			to keep, watch over, guard	</a:t>
            </a:r>
            <a:r>
              <a:rPr lang="en-US" sz="3200" dirty="0" smtClean="0"/>
              <a:t>    516</a:t>
            </a:r>
            <a:endParaRPr lang="en-US" sz="3200" dirty="0"/>
          </a:p>
          <a:p>
            <a:endParaRPr lang="en-US" dirty="0"/>
          </a:p>
        </p:txBody>
      </p:sp>
    </p:spTree>
    <p:extLst>
      <p:ext uri="{BB962C8B-B14F-4D97-AF65-F5344CB8AC3E}">
        <p14:creationId xmlns:p14="http://schemas.microsoft.com/office/powerpoint/2010/main" val="450939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2 Vocabulary </a:t>
            </a:r>
            <a:endParaRPr lang="en-US" dirty="0"/>
          </a:p>
        </p:txBody>
      </p:sp>
      <p:sp>
        <p:nvSpPr>
          <p:cNvPr id="3" name="Content Placeholder 2"/>
          <p:cNvSpPr>
            <a:spLocks noGrp="1"/>
          </p:cNvSpPr>
          <p:nvPr>
            <p:ph idx="1"/>
          </p:nvPr>
        </p:nvSpPr>
        <p:spPr>
          <a:xfrm>
            <a:off x="1103312" y="1723292"/>
            <a:ext cx="10045334" cy="4525107"/>
          </a:xfrm>
        </p:spPr>
        <p:txBody>
          <a:bodyPr>
            <a:normAutofit/>
          </a:bodyPr>
          <a:lstStyle/>
          <a:p>
            <a:r>
              <a:rPr lang="he-IL" sz="5000" dirty="0"/>
              <a:t>אֶ֫רֶץ </a:t>
            </a:r>
            <a:r>
              <a:rPr lang="en-US" sz="5000" dirty="0"/>
              <a:t>		</a:t>
            </a:r>
            <a:r>
              <a:rPr lang="en-US" sz="3200" dirty="0" smtClean="0"/>
              <a:t>land</a:t>
            </a:r>
            <a:r>
              <a:rPr lang="en-US" sz="3200" dirty="0"/>
              <a:t>, earth, ground			2,504</a:t>
            </a:r>
          </a:p>
          <a:p>
            <a:r>
              <a:rPr lang="he-IL" sz="5000" dirty="0"/>
              <a:t>אִישׁ </a:t>
            </a:r>
            <a:r>
              <a:rPr lang="en-US" sz="5000" dirty="0"/>
              <a:t>	</a:t>
            </a:r>
            <a:r>
              <a:rPr lang="en-US" sz="3200" dirty="0"/>
              <a:t>	</a:t>
            </a:r>
            <a:r>
              <a:rPr lang="en-US" sz="3200" dirty="0" smtClean="0"/>
              <a:t>man</a:t>
            </a:r>
            <a:r>
              <a:rPr lang="en-US" sz="3200" dirty="0"/>
              <a:t>, human 			</a:t>
            </a:r>
            <a:r>
              <a:rPr lang="en-US" sz="3200" dirty="0" smtClean="0"/>
              <a:t>			2,185</a:t>
            </a:r>
            <a:endParaRPr lang="en-US" sz="3200" dirty="0"/>
          </a:p>
          <a:p>
            <a:r>
              <a:rPr lang="he-IL" sz="5000" dirty="0"/>
              <a:t>אִשָּׁה </a:t>
            </a:r>
            <a:r>
              <a:rPr lang="en-US" sz="5000" dirty="0"/>
              <a:t>	</a:t>
            </a:r>
            <a:r>
              <a:rPr lang="en-US" sz="3200" dirty="0"/>
              <a:t>	</a:t>
            </a:r>
            <a:r>
              <a:rPr lang="en-US" sz="3200" dirty="0" smtClean="0"/>
              <a:t>woman</a:t>
            </a:r>
            <a:r>
              <a:rPr lang="en-US" sz="3200" dirty="0"/>
              <a:t>, wife			</a:t>
            </a:r>
            <a:r>
              <a:rPr lang="en-US" sz="3200" dirty="0" smtClean="0"/>
              <a:t>			781</a:t>
            </a:r>
            <a:endParaRPr lang="en-US" sz="3200" dirty="0"/>
          </a:p>
          <a:p>
            <a:r>
              <a:rPr lang="he-IL" sz="5000" dirty="0"/>
              <a:t>דָּבָר </a:t>
            </a:r>
            <a:r>
              <a:rPr lang="en-US" sz="5000" dirty="0"/>
              <a:t>	</a:t>
            </a:r>
            <a:r>
              <a:rPr lang="en-US" sz="3200" dirty="0"/>
              <a:t>	</a:t>
            </a:r>
            <a:r>
              <a:rPr lang="en-US" sz="3200" dirty="0" smtClean="0"/>
              <a:t>word</a:t>
            </a:r>
            <a:r>
              <a:rPr lang="en-US" sz="3200" dirty="0"/>
              <a:t>, matter, thing 		</a:t>
            </a:r>
            <a:r>
              <a:rPr lang="en-US" sz="3200" dirty="0" smtClean="0"/>
              <a:t>	1,</a:t>
            </a:r>
            <a:r>
              <a:rPr lang="he-IL" sz="3200" dirty="0"/>
              <a:t>442</a:t>
            </a:r>
            <a:endParaRPr lang="en-US" sz="3200" dirty="0"/>
          </a:p>
          <a:p>
            <a:r>
              <a:rPr lang="he-IL" sz="5000" dirty="0"/>
              <a:t>הָלַךְ </a:t>
            </a:r>
            <a:r>
              <a:rPr lang="en-US" sz="5000" dirty="0"/>
              <a:t>	</a:t>
            </a:r>
            <a:r>
              <a:rPr lang="en-US" sz="3200" dirty="0"/>
              <a:t>	</a:t>
            </a:r>
            <a:r>
              <a:rPr lang="en-US" sz="3200" dirty="0" smtClean="0"/>
              <a:t>to </a:t>
            </a:r>
            <a:r>
              <a:rPr lang="en-US" sz="3200" dirty="0"/>
              <a:t>go, walk 				</a:t>
            </a:r>
            <a:r>
              <a:rPr lang="en-US" sz="3200" dirty="0" smtClean="0"/>
              <a:t>		1,5</a:t>
            </a:r>
            <a:r>
              <a:rPr lang="he-IL" sz="3200" dirty="0" smtClean="0"/>
              <a:t>47</a:t>
            </a:r>
            <a:endParaRPr lang="en-US" sz="3200" dirty="0"/>
          </a:p>
        </p:txBody>
      </p:sp>
    </p:spTree>
    <p:extLst>
      <p:ext uri="{BB962C8B-B14F-4D97-AF65-F5344CB8AC3E}">
        <p14:creationId xmlns:p14="http://schemas.microsoft.com/office/powerpoint/2010/main" val="2158211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2 Vocabulary</a:t>
            </a:r>
            <a:endParaRPr lang="en-US" dirty="0"/>
          </a:p>
        </p:txBody>
      </p:sp>
      <p:sp>
        <p:nvSpPr>
          <p:cNvPr id="3" name="Content Placeholder 2"/>
          <p:cNvSpPr>
            <a:spLocks noGrp="1"/>
          </p:cNvSpPr>
          <p:nvPr>
            <p:ph idx="1"/>
          </p:nvPr>
        </p:nvSpPr>
        <p:spPr>
          <a:xfrm>
            <a:off x="1050559" y="1745187"/>
            <a:ext cx="10089296" cy="4453390"/>
          </a:xfrm>
        </p:spPr>
        <p:txBody>
          <a:bodyPr>
            <a:normAutofit/>
          </a:bodyPr>
          <a:lstStyle/>
          <a:p>
            <a:r>
              <a:rPr lang="en-US" sz="5000" dirty="0" smtClean="0"/>
              <a:t> </a:t>
            </a:r>
            <a:r>
              <a:rPr lang="he-IL" sz="5000" dirty="0" smtClean="0"/>
              <a:t>יְהוָה</a:t>
            </a:r>
            <a:r>
              <a:rPr lang="en-US" sz="5000" dirty="0" smtClean="0"/>
              <a:t> </a:t>
            </a:r>
            <a:r>
              <a:rPr lang="he-IL" sz="5000" dirty="0"/>
              <a:t>	</a:t>
            </a:r>
            <a:r>
              <a:rPr lang="he-IL" sz="3200" dirty="0"/>
              <a:t>		</a:t>
            </a:r>
            <a:r>
              <a:rPr lang="en-US" sz="3200" dirty="0" smtClean="0"/>
              <a:t>Yahweh</a:t>
            </a:r>
            <a:r>
              <a:rPr lang="en-US" sz="3200" dirty="0"/>
              <a:t>, Jehovah, LORD 	6,828</a:t>
            </a:r>
          </a:p>
          <a:p>
            <a:r>
              <a:rPr lang="he-IL" sz="5000" dirty="0"/>
              <a:t>יוֺם </a:t>
            </a:r>
            <a:r>
              <a:rPr lang="en-US" sz="3200" dirty="0"/>
              <a:t>				day, daylight, time		</a:t>
            </a:r>
            <a:r>
              <a:rPr lang="en-US" sz="3200" dirty="0" smtClean="0"/>
              <a:t>2,300</a:t>
            </a:r>
            <a:endParaRPr lang="en-US" sz="3200" dirty="0"/>
          </a:p>
          <a:p>
            <a:r>
              <a:rPr lang="he-IL" sz="5000" dirty="0"/>
              <a:t>יִשְׂרָאֵל </a:t>
            </a:r>
            <a:r>
              <a:rPr lang="en-US" sz="5000" dirty="0"/>
              <a:t>	</a:t>
            </a:r>
            <a:r>
              <a:rPr lang="en-US" sz="3200" dirty="0"/>
              <a:t>	</a:t>
            </a:r>
            <a:r>
              <a:rPr lang="en-US" sz="3200" dirty="0" smtClean="0"/>
              <a:t>Israel</a:t>
            </a:r>
            <a:r>
              <a:rPr lang="en-US" sz="3200" dirty="0"/>
              <a:t>					</a:t>
            </a:r>
            <a:r>
              <a:rPr lang="en-US" sz="3200" dirty="0" smtClean="0"/>
              <a:t>			2,506</a:t>
            </a:r>
            <a:endParaRPr lang="en-US" sz="3200" dirty="0"/>
          </a:p>
          <a:p>
            <a:r>
              <a:rPr lang="he-IL" sz="5000" dirty="0"/>
              <a:t>לֹא </a:t>
            </a:r>
            <a:r>
              <a:rPr lang="en-US" sz="5000" dirty="0"/>
              <a:t>	</a:t>
            </a:r>
            <a:r>
              <a:rPr lang="en-US" sz="3200" dirty="0"/>
              <a:t>			no, not				</a:t>
            </a:r>
            <a:r>
              <a:rPr lang="en-US" sz="3200" dirty="0" smtClean="0"/>
              <a:t>			5,185</a:t>
            </a:r>
            <a:endParaRPr lang="en-US" sz="3200" dirty="0"/>
          </a:p>
          <a:p>
            <a:r>
              <a:rPr lang="he-IL" sz="5000" dirty="0"/>
              <a:t>מֶ֫לֶךְ </a:t>
            </a:r>
            <a:r>
              <a:rPr lang="en-US" sz="5000" dirty="0"/>
              <a:t>	</a:t>
            </a:r>
            <a:r>
              <a:rPr lang="en-US" sz="3200" dirty="0"/>
              <a:t>		</a:t>
            </a:r>
            <a:r>
              <a:rPr lang="en-US" sz="3200" dirty="0" smtClean="0"/>
              <a:t>king</a:t>
            </a:r>
            <a:r>
              <a:rPr lang="en-US" sz="3200" dirty="0"/>
              <a:t>, ruler, prince			2,528</a:t>
            </a:r>
          </a:p>
          <a:p>
            <a:endParaRPr lang="en-US" sz="3200" dirty="0"/>
          </a:p>
        </p:txBody>
      </p:sp>
    </p:spTree>
    <p:extLst>
      <p:ext uri="{BB962C8B-B14F-4D97-AF65-F5344CB8AC3E}">
        <p14:creationId xmlns:p14="http://schemas.microsoft.com/office/powerpoint/2010/main" val="2250710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Speak Hebrew</a:t>
            </a:r>
            <a:endParaRPr lang="en-US" dirty="0"/>
          </a:p>
        </p:txBody>
      </p:sp>
      <p:sp>
        <p:nvSpPr>
          <p:cNvPr id="3" name="Content Placeholder 2"/>
          <p:cNvSpPr>
            <a:spLocks noGrp="1"/>
          </p:cNvSpPr>
          <p:nvPr>
            <p:ph idx="1"/>
          </p:nvPr>
        </p:nvSpPr>
        <p:spPr>
          <a:xfrm>
            <a:off x="1103312" y="1481959"/>
            <a:ext cx="10153267" cy="5150069"/>
          </a:xfrm>
        </p:spPr>
        <p:txBody>
          <a:bodyPr>
            <a:normAutofit lnSpcReduction="10000"/>
          </a:bodyPr>
          <a:lstStyle/>
          <a:p>
            <a:r>
              <a:rPr lang="he-IL" sz="4400" dirty="0" smtClean="0"/>
              <a:t>שָׁלוֹם         </a:t>
            </a:r>
            <a:r>
              <a:rPr lang="he-IL" sz="4400" dirty="0"/>
              <a:t>בּוֹקֶר </a:t>
            </a:r>
            <a:r>
              <a:rPr lang="he-IL" sz="4400" dirty="0" smtClean="0"/>
              <a:t>        </a:t>
            </a:r>
            <a:r>
              <a:rPr lang="he-IL" sz="4400" dirty="0"/>
              <a:t>טוֹב</a:t>
            </a:r>
            <a:r>
              <a:rPr lang="en-US" sz="4400" dirty="0"/>
              <a:t> </a:t>
            </a:r>
            <a:r>
              <a:rPr lang="en-US" sz="3600" dirty="0"/>
              <a:t>	</a:t>
            </a:r>
            <a:br>
              <a:rPr lang="en-US" sz="3600" dirty="0"/>
            </a:br>
            <a:r>
              <a:rPr lang="en-US" sz="3600" dirty="0" smtClean="0"/>
              <a:t>good    </a:t>
            </a:r>
            <a:r>
              <a:rPr lang="en-US" sz="3600" dirty="0"/>
              <a:t>morning     Hello</a:t>
            </a:r>
          </a:p>
          <a:p>
            <a:r>
              <a:rPr lang="he-IL" sz="4400" dirty="0" smtClean="0"/>
              <a:t>מַה             </a:t>
            </a:r>
            <a:r>
              <a:rPr lang="he-IL" sz="4400" dirty="0"/>
              <a:t>נִשְׁמַע</a:t>
            </a:r>
            <a:r>
              <a:rPr lang="en-US" sz="4400" dirty="0"/>
              <a:t>    </a:t>
            </a:r>
            <a:r>
              <a:rPr lang="en-US" sz="3600" dirty="0"/>
              <a:t>How’s it going?</a:t>
            </a:r>
          </a:p>
          <a:p>
            <a:r>
              <a:rPr lang="en-US" sz="3600" dirty="0" smtClean="0"/>
              <a:t>it </a:t>
            </a:r>
            <a:r>
              <a:rPr lang="en-US" sz="3600" dirty="0"/>
              <a:t>going    </a:t>
            </a:r>
            <a:r>
              <a:rPr lang="he-IL" sz="3600" dirty="0"/>
              <a:t>  </a:t>
            </a:r>
            <a:r>
              <a:rPr lang="en-US" sz="3600" dirty="0"/>
              <a:t> how’s</a:t>
            </a:r>
          </a:p>
          <a:p>
            <a:r>
              <a:rPr lang="he-IL" sz="4400" smtClean="0"/>
              <a:t>כֹּל      בְּסֶדֶר       </a:t>
            </a:r>
            <a:r>
              <a:rPr lang="he-IL" sz="4400" dirty="0"/>
              <a:t>תּוֹדָה </a:t>
            </a:r>
            <a:r>
              <a:rPr lang="en-US" sz="4400" dirty="0"/>
              <a:t>  </a:t>
            </a:r>
            <a:endParaRPr lang="he-IL" sz="4400" dirty="0" smtClean="0"/>
          </a:p>
          <a:p>
            <a:r>
              <a:rPr lang="he-IL" sz="4400" dirty="0"/>
              <a:t> </a:t>
            </a:r>
            <a:r>
              <a:rPr lang="en-US" sz="4400" dirty="0" smtClean="0"/>
              <a:t>thanks okay</a:t>
            </a:r>
            <a:r>
              <a:rPr lang="he-IL" sz="4400" dirty="0" smtClean="0"/>
              <a:t>    </a:t>
            </a:r>
            <a:r>
              <a:rPr lang="en-US" sz="3600" dirty="0" smtClean="0"/>
              <a:t>All, </a:t>
            </a:r>
            <a:endParaRPr lang="en-US" sz="3600" dirty="0"/>
          </a:p>
          <a:p>
            <a:r>
              <a:rPr lang="he-IL" sz="4400" dirty="0" smtClean="0"/>
              <a:t>לְהִתְרָאוֹת </a:t>
            </a:r>
            <a:r>
              <a:rPr lang="en-US" sz="3600" dirty="0" smtClean="0"/>
              <a:t>       </a:t>
            </a:r>
            <a:r>
              <a:rPr lang="en-US" sz="3600" dirty="0"/>
              <a:t>Good-bye </a:t>
            </a:r>
          </a:p>
          <a:p>
            <a:endParaRPr lang="en-US" dirty="0"/>
          </a:p>
        </p:txBody>
      </p:sp>
    </p:spTree>
    <p:extLst>
      <p:ext uri="{BB962C8B-B14F-4D97-AF65-F5344CB8AC3E}">
        <p14:creationId xmlns:p14="http://schemas.microsoft.com/office/powerpoint/2010/main" val="3943258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6.N.  Speak:   Lesson 6 Pronouns</a:t>
            </a:r>
            <a:r>
              <a:rPr lang="en-US" dirty="0"/>
              <a:t/>
            </a:r>
            <a:br>
              <a:rPr lang="en-US" dirty="0"/>
            </a:br>
            <a:endParaRPr lang="en-US" dirty="0"/>
          </a:p>
        </p:txBody>
      </p:sp>
      <p:sp>
        <p:nvSpPr>
          <p:cNvPr id="3" name="Content Placeholder 2"/>
          <p:cNvSpPr>
            <a:spLocks noGrp="1"/>
          </p:cNvSpPr>
          <p:nvPr>
            <p:ph idx="1"/>
          </p:nvPr>
        </p:nvSpPr>
        <p:spPr>
          <a:xfrm>
            <a:off x="1103312" y="1443318"/>
            <a:ext cx="8946541" cy="5289176"/>
          </a:xfrm>
        </p:spPr>
        <p:txBody>
          <a:bodyPr>
            <a:normAutofit fontScale="77500" lnSpcReduction="20000"/>
          </a:bodyPr>
          <a:lstStyle/>
          <a:p>
            <a:r>
              <a:rPr lang="he-IL" sz="5100" dirty="0" smtClean="0"/>
              <a:t>אָתָּה </a:t>
            </a:r>
            <a:r>
              <a:rPr lang="he-IL" sz="5100" dirty="0"/>
              <a:t>מְדַּבֵּר </a:t>
            </a:r>
            <a:r>
              <a:rPr lang="he-IL" sz="5100" dirty="0" smtClean="0"/>
              <a:t>אַנגְלִית \ עִבְרִית</a:t>
            </a:r>
            <a:endParaRPr lang="en-US" sz="5100" dirty="0"/>
          </a:p>
          <a:p>
            <a:r>
              <a:rPr lang="en-US" dirty="0"/>
              <a:t>Do you (m.) speak English/Hebrew?</a:t>
            </a:r>
          </a:p>
          <a:p>
            <a:r>
              <a:rPr lang="he-IL" sz="5100" dirty="0"/>
              <a:t>אַתְּ מְדַּבֶּרֶת </a:t>
            </a:r>
            <a:r>
              <a:rPr lang="he-IL" sz="5100" dirty="0" smtClean="0"/>
              <a:t>אַנְגלִית \ עִבְרִית</a:t>
            </a:r>
            <a:endParaRPr lang="en-US" sz="5100" dirty="0"/>
          </a:p>
          <a:p>
            <a:r>
              <a:rPr lang="en-US" dirty="0"/>
              <a:t>Do you (f.) speak English/Hebrew?</a:t>
            </a:r>
          </a:p>
          <a:p>
            <a:r>
              <a:rPr lang="en-US" dirty="0"/>
              <a:t> </a:t>
            </a:r>
          </a:p>
          <a:p>
            <a:r>
              <a:rPr lang="he-IL" sz="4600" dirty="0" smtClean="0"/>
              <a:t>כֵּ</a:t>
            </a:r>
            <a:r>
              <a:rPr lang="en-US" sz="4600" dirty="0" smtClean="0">
                <a:latin typeface="Times New Roman" panose="02020603050405020304" pitchFamily="18" charset="0"/>
                <a:cs typeface="Times New Roman" panose="02020603050405020304" pitchFamily="18" charset="0"/>
              </a:rPr>
              <a:t>ן</a:t>
            </a:r>
            <a:r>
              <a:rPr lang="he-IL" sz="4600" dirty="0" smtClean="0"/>
              <a:t> אֲנִי מְדַּבֵּר קְצַת עִבְרִית </a:t>
            </a:r>
            <a:endParaRPr lang="en-US" sz="4600" dirty="0" smtClean="0"/>
          </a:p>
          <a:p>
            <a:r>
              <a:rPr lang="en-US" dirty="0" smtClean="0"/>
              <a:t>Yes, I speak a little Hebrew (m.)</a:t>
            </a:r>
          </a:p>
          <a:p>
            <a:r>
              <a:rPr lang="he-IL" sz="4600" dirty="0"/>
              <a:t>כֵּ</a:t>
            </a:r>
            <a:r>
              <a:rPr lang="en-US" sz="4600" dirty="0">
                <a:latin typeface="Times New Roman" panose="02020603050405020304" pitchFamily="18" charset="0"/>
                <a:cs typeface="Times New Roman" panose="02020603050405020304" pitchFamily="18" charset="0"/>
              </a:rPr>
              <a:t>ן</a:t>
            </a:r>
            <a:r>
              <a:rPr lang="he-IL" sz="4600" dirty="0"/>
              <a:t> אֲנִי מְדַּבֶּרֶת קְצַת </a:t>
            </a:r>
            <a:r>
              <a:rPr lang="he-IL" sz="4600" dirty="0" smtClean="0"/>
              <a:t>עִבְרִית</a:t>
            </a:r>
            <a:endParaRPr lang="en-US" sz="4600" dirty="0"/>
          </a:p>
          <a:p>
            <a:r>
              <a:rPr lang="en-US" dirty="0"/>
              <a:t>Yes, I speak a little Hebrew (m.)</a:t>
            </a:r>
          </a:p>
          <a:p>
            <a:r>
              <a:rPr lang="en-US" dirty="0"/>
              <a:t> </a:t>
            </a:r>
          </a:p>
          <a:p>
            <a:r>
              <a:rPr lang="he-IL" sz="5100" dirty="0"/>
              <a:t>תּוֹדָה רָבָה </a:t>
            </a:r>
            <a:r>
              <a:rPr lang="en-US" sz="5100" dirty="0"/>
              <a:t>     </a:t>
            </a:r>
            <a:r>
              <a:rPr lang="en-US" dirty="0"/>
              <a:t/>
            </a:r>
            <a:br>
              <a:rPr lang="en-US" dirty="0"/>
            </a:br>
            <a:r>
              <a:rPr lang="en-US" dirty="0"/>
              <a:t>Many thanks. </a:t>
            </a:r>
          </a:p>
          <a:p>
            <a:endParaRPr lang="en-US" dirty="0"/>
          </a:p>
        </p:txBody>
      </p:sp>
    </p:spTree>
    <p:extLst>
      <p:ext uri="{BB962C8B-B14F-4D97-AF65-F5344CB8AC3E}">
        <p14:creationId xmlns:p14="http://schemas.microsoft.com/office/powerpoint/2010/main" val="2984637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Alphabet Song</a:t>
            </a:r>
            <a:endParaRPr lang="en-US" dirty="0"/>
          </a:p>
        </p:txBody>
      </p:sp>
      <p:sp>
        <p:nvSpPr>
          <p:cNvPr id="3" name="Content Placeholder 2"/>
          <p:cNvSpPr>
            <a:spLocks noGrp="1"/>
          </p:cNvSpPr>
          <p:nvPr>
            <p:ph idx="1"/>
          </p:nvPr>
        </p:nvSpPr>
        <p:spPr>
          <a:xfrm>
            <a:off x="571501" y="2052918"/>
            <a:ext cx="11113476" cy="4195481"/>
          </a:xfrm>
        </p:spPr>
        <p:txBody>
          <a:bodyPr/>
          <a:lstStyle/>
          <a:p>
            <a:pPr marL="0" indent="0">
              <a:buNone/>
            </a:pPr>
            <a:r>
              <a:rPr lang="he-IL" sz="8000" dirty="0"/>
              <a:t>א  ב  ג  ד  ה  ו  ז  ח  ט  י  כ  ל  מ  נ  ס  ע  פ  </a:t>
            </a:r>
            <a:r>
              <a:rPr lang="he-IL" sz="8000" dirty="0" smtClean="0"/>
              <a:t>צ  </a:t>
            </a:r>
            <a:r>
              <a:rPr lang="he-IL" sz="8000" dirty="0"/>
              <a:t>ק  ר  שׂ  שׁ  ת</a:t>
            </a:r>
            <a:endParaRPr lang="en-US" sz="8000" dirty="0"/>
          </a:p>
          <a:p>
            <a:pPr marL="0" indent="0">
              <a:buNone/>
            </a:pPr>
            <a:endParaRPr lang="en-US" dirty="0"/>
          </a:p>
        </p:txBody>
      </p:sp>
    </p:spTree>
    <p:extLst>
      <p:ext uri="{BB962C8B-B14F-4D97-AF65-F5344CB8AC3E}">
        <p14:creationId xmlns:p14="http://schemas.microsoft.com/office/powerpoint/2010/main" val="861528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Vanquishing the Vowel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57518518"/>
              </p:ext>
            </p:extLst>
          </p:nvPr>
        </p:nvGraphicFramePr>
        <p:xfrm>
          <a:off x="822961" y="1853248"/>
          <a:ext cx="10025148" cy="4789338"/>
        </p:xfrm>
        <a:graphic>
          <a:graphicData uri="http://schemas.openxmlformats.org/drawingml/2006/table">
            <a:tbl>
              <a:tblPr firstRow="1" firstCol="1" bandRow="1">
                <a:tableStyleId>{1E171933-4619-4E11-9A3F-F7608DF75F80}</a:tableStyleId>
              </a:tblPr>
              <a:tblGrid>
                <a:gridCol w="2505751">
                  <a:extLst>
                    <a:ext uri="{9D8B030D-6E8A-4147-A177-3AD203B41FA5}">
                      <a16:colId xmlns:a16="http://schemas.microsoft.com/office/drawing/2014/main" val="629360631"/>
                    </a:ext>
                  </a:extLst>
                </a:gridCol>
                <a:gridCol w="2505751">
                  <a:extLst>
                    <a:ext uri="{9D8B030D-6E8A-4147-A177-3AD203B41FA5}">
                      <a16:colId xmlns:a16="http://schemas.microsoft.com/office/drawing/2014/main" val="206688610"/>
                    </a:ext>
                  </a:extLst>
                </a:gridCol>
                <a:gridCol w="2506823">
                  <a:extLst>
                    <a:ext uri="{9D8B030D-6E8A-4147-A177-3AD203B41FA5}">
                      <a16:colId xmlns:a16="http://schemas.microsoft.com/office/drawing/2014/main" val="3953036747"/>
                    </a:ext>
                  </a:extLst>
                </a:gridCol>
                <a:gridCol w="2506823">
                  <a:extLst>
                    <a:ext uri="{9D8B030D-6E8A-4147-A177-3AD203B41FA5}">
                      <a16:colId xmlns:a16="http://schemas.microsoft.com/office/drawing/2014/main" val="2042296291"/>
                    </a:ext>
                  </a:extLst>
                </a:gridCol>
              </a:tblGrid>
              <a:tr h="360881">
                <a:tc>
                  <a:txBody>
                    <a:bodyPr/>
                    <a:lstStyle/>
                    <a:p>
                      <a:pPr marL="0" marR="0">
                        <a:lnSpc>
                          <a:spcPct val="107000"/>
                        </a:lnSpc>
                        <a:spcBef>
                          <a:spcPts val="0"/>
                        </a:spcBef>
                        <a:spcAft>
                          <a:spcPts val="0"/>
                        </a:spcAft>
                      </a:pPr>
                      <a:r>
                        <a:rPr lang="en-US" sz="1600" dirty="0">
                          <a:effectLst/>
                        </a:rPr>
                        <a:t>Long </a:t>
                      </a: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a:effectLst/>
                        </a:rPr>
                        <a:t>Short</a:t>
                      </a:r>
                      <a:endParaRPr lang="en-US" sz="900" b="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a:effectLst/>
                        </a:rPr>
                        <a:t>Half</a:t>
                      </a:r>
                      <a:endParaRPr lang="en-US" sz="900" b="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a:effectLst/>
                        </a:rPr>
                        <a:t>Vowel Type</a:t>
                      </a:r>
                      <a:endParaRPr lang="en-US" sz="900" b="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8397626"/>
                  </a:ext>
                </a:extLst>
              </a:tr>
              <a:tr h="732415">
                <a:tc>
                  <a:txBody>
                    <a:bodyPr/>
                    <a:lstStyle/>
                    <a:p>
                      <a:pPr marL="0" marR="0">
                        <a:lnSpc>
                          <a:spcPct val="107000"/>
                        </a:lnSpc>
                        <a:spcBef>
                          <a:spcPts val="0"/>
                        </a:spcBef>
                        <a:spcAft>
                          <a:spcPts val="0"/>
                        </a:spcAft>
                      </a:pPr>
                      <a:r>
                        <a:rPr lang="he-IL" sz="2900" b="0" kern="1200" dirty="0" smtClean="0">
                          <a:solidFill>
                            <a:schemeClr val="dk1"/>
                          </a:solidFill>
                          <a:effectLst/>
                          <a:latin typeface="+mn-lt"/>
                          <a:ea typeface="+mn-ea"/>
                          <a:cs typeface="+mj-cs"/>
                        </a:rPr>
                        <a:t>בָּ(ה)</a:t>
                      </a:r>
                      <a:endParaRPr lang="en-US" sz="2900" b="0" kern="1200" dirty="0" smtClean="0">
                        <a:solidFill>
                          <a:schemeClr val="dk1"/>
                        </a:solidFill>
                        <a:effectLst/>
                        <a:latin typeface="+mn-lt"/>
                        <a:ea typeface="+mn-ea"/>
                        <a:cs typeface="+mj-cs"/>
                      </a:endParaRPr>
                    </a:p>
                    <a:p>
                      <a:pPr marL="0" marR="0">
                        <a:lnSpc>
                          <a:spcPct val="107000"/>
                        </a:lnSpc>
                        <a:spcBef>
                          <a:spcPts val="0"/>
                        </a:spcBef>
                        <a:spcAft>
                          <a:spcPts val="0"/>
                        </a:spcAft>
                      </a:pPr>
                      <a:r>
                        <a:rPr lang="en-US" sz="900" b="0" kern="1200" dirty="0" err="1" smtClean="0">
                          <a:solidFill>
                            <a:schemeClr val="dk1"/>
                          </a:solidFill>
                          <a:effectLst/>
                          <a:latin typeface="+mn-lt"/>
                          <a:ea typeface="+mn-ea"/>
                          <a:cs typeface="+mn-cs"/>
                        </a:rPr>
                        <a:t>BAh</a:t>
                      </a:r>
                      <a:r>
                        <a:rPr lang="en-US" sz="900" b="0" kern="1200" dirty="0" smtClean="0">
                          <a:solidFill>
                            <a:schemeClr val="dk1"/>
                          </a:solidFill>
                          <a:effectLst/>
                          <a:latin typeface="+mn-lt"/>
                          <a:ea typeface="+mn-ea"/>
                          <a:cs typeface="+mn-cs"/>
                        </a:rPr>
                        <a:t> -- Q</a:t>
                      </a:r>
                      <a:r>
                        <a:rPr lang="el-GR" sz="900" b="0" kern="1200" dirty="0" smtClean="0">
                          <a:solidFill>
                            <a:schemeClr val="dk1"/>
                          </a:solidFill>
                          <a:effectLst/>
                          <a:latin typeface="+mn-lt"/>
                          <a:ea typeface="+mn-ea"/>
                          <a:cs typeface="+mn-cs"/>
                        </a:rPr>
                        <a:t>ā</a:t>
                      </a:r>
                      <a:r>
                        <a:rPr lang="en-US" sz="900" b="0" kern="1200" dirty="0" err="1" smtClean="0">
                          <a:solidFill>
                            <a:schemeClr val="dk1"/>
                          </a:solidFill>
                          <a:effectLst/>
                          <a:latin typeface="+mn-lt"/>
                          <a:ea typeface="+mn-ea"/>
                          <a:cs typeface="+mn-cs"/>
                        </a:rPr>
                        <a:t>meṣ</a:t>
                      </a:r>
                      <a:endParaRPr lang="en-US" sz="800" b="0" kern="1200" dirty="0" smtClean="0">
                        <a:solidFill>
                          <a:schemeClr val="dk1"/>
                        </a:solidFill>
                        <a:effectLst/>
                        <a:latin typeface="Calibri" panose="020F0502020204030204" pitchFamily="34" charset="0"/>
                        <a:ea typeface="Calibri" panose="020F0502020204030204" pitchFamily="34" charset="0"/>
                        <a:cs typeface="+mn-cs"/>
                      </a:endParaRPr>
                    </a:p>
                    <a:p>
                      <a:pPr marL="0" marR="0">
                        <a:lnSpc>
                          <a:spcPct val="107000"/>
                        </a:lnSpc>
                        <a:spcBef>
                          <a:spcPts val="0"/>
                        </a:spcBef>
                        <a:spcAft>
                          <a:spcPts val="0"/>
                        </a:spcAft>
                      </a:pP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he-IL" sz="2900" b="0" dirty="0" smtClean="0">
                          <a:effectLst/>
                          <a:cs typeface="+mj-cs"/>
                        </a:rPr>
                        <a:t>בַּ</a:t>
                      </a:r>
                    </a:p>
                    <a:p>
                      <a:pPr marL="0" marR="0">
                        <a:lnSpc>
                          <a:spcPct val="107000"/>
                        </a:lnSpc>
                        <a:spcBef>
                          <a:spcPts val="0"/>
                        </a:spcBef>
                        <a:spcAft>
                          <a:spcPts val="0"/>
                        </a:spcAft>
                      </a:pPr>
                      <a:r>
                        <a:rPr lang="en-US" sz="900" b="0" dirty="0" err="1" smtClean="0">
                          <a:effectLst/>
                          <a:cs typeface="+mj-cs"/>
                        </a:rPr>
                        <a:t>bAh</a:t>
                      </a:r>
                      <a:r>
                        <a:rPr lang="en-US" sz="900" b="0" dirty="0" smtClean="0">
                          <a:effectLst/>
                          <a:cs typeface="+mj-cs"/>
                        </a:rPr>
                        <a:t> -- </a:t>
                      </a:r>
                      <a:r>
                        <a:rPr lang="en-US" sz="900" b="0" dirty="0" err="1" smtClean="0">
                          <a:effectLst/>
                          <a:cs typeface="+mj-cs"/>
                        </a:rPr>
                        <a:t>Pataḥ</a:t>
                      </a:r>
                      <a:endParaRPr lang="en-US" sz="800" b="0" dirty="0" smtClean="0">
                        <a:effectLst/>
                        <a:latin typeface="Calibri" panose="020F0502020204030204" pitchFamily="34" charset="0"/>
                        <a:ea typeface="Calibri" panose="020F0502020204030204" pitchFamily="34" charset="0"/>
                        <a:cs typeface="+mj-cs"/>
                      </a:endParaRPr>
                    </a:p>
                    <a:p>
                      <a:pPr marL="0" marR="0">
                        <a:lnSpc>
                          <a:spcPct val="107000"/>
                        </a:lnSpc>
                        <a:spcBef>
                          <a:spcPts val="0"/>
                        </a:spcBef>
                        <a:spcAft>
                          <a:spcPts val="0"/>
                        </a:spcAft>
                      </a:pP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he-IL" sz="2900" b="0" dirty="0">
                          <a:effectLst/>
                          <a:cs typeface="+mj-cs"/>
                        </a:rPr>
                        <a:t>בֲּ</a:t>
                      </a:r>
                      <a:endParaRPr lang="en-US" sz="900" b="0" dirty="0">
                        <a:effectLst/>
                        <a:cs typeface="+mj-cs"/>
                      </a:endParaRPr>
                    </a:p>
                    <a:p>
                      <a:pPr marL="0" marR="0">
                        <a:lnSpc>
                          <a:spcPct val="107000"/>
                        </a:lnSpc>
                        <a:spcBef>
                          <a:spcPts val="0"/>
                        </a:spcBef>
                        <a:spcAft>
                          <a:spcPts val="0"/>
                        </a:spcAft>
                      </a:pPr>
                      <a:r>
                        <a:rPr lang="en-US" sz="1100" b="0" dirty="0">
                          <a:effectLst/>
                          <a:cs typeface="+mj-cs"/>
                        </a:rPr>
                        <a:t>Bah -- </a:t>
                      </a:r>
                      <a:r>
                        <a:rPr lang="en-US" sz="1100" b="0" dirty="0" err="1">
                          <a:effectLst/>
                          <a:cs typeface="+mj-cs"/>
                        </a:rPr>
                        <a:t>Ḥatēf-pa</a:t>
                      </a:r>
                      <a:r>
                        <a:rPr lang="en-US" sz="1100" b="0" u="sng" dirty="0" err="1">
                          <a:effectLst/>
                          <a:cs typeface="+mj-cs"/>
                        </a:rPr>
                        <a:t>t</a:t>
                      </a:r>
                      <a:r>
                        <a:rPr lang="en-US" sz="1100" b="0" dirty="0" err="1">
                          <a:effectLst/>
                          <a:cs typeface="+mj-cs"/>
                        </a:rPr>
                        <a:t>aḥ</a:t>
                      </a: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0" dirty="0">
                          <a:effectLst/>
                          <a:cs typeface="+mj-cs"/>
                        </a:rPr>
                        <a:t>A - type</a:t>
                      </a: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0231295"/>
                  </a:ext>
                </a:extLst>
              </a:tr>
              <a:tr h="732415">
                <a:tc>
                  <a:txBody>
                    <a:bodyPr/>
                    <a:lstStyle/>
                    <a:p>
                      <a:pPr marL="0" marR="0">
                        <a:lnSpc>
                          <a:spcPct val="107000"/>
                        </a:lnSpc>
                        <a:spcBef>
                          <a:spcPts val="0"/>
                        </a:spcBef>
                        <a:spcAft>
                          <a:spcPts val="0"/>
                        </a:spcAft>
                      </a:pPr>
                      <a:r>
                        <a:rPr lang="he-IL" sz="2900" b="0" dirty="0">
                          <a:effectLst/>
                          <a:cs typeface="+mj-cs"/>
                        </a:rPr>
                        <a:t>בֵּ(י)</a:t>
                      </a:r>
                      <a:endParaRPr lang="en-US" sz="900" b="0" dirty="0">
                        <a:effectLst/>
                        <a:cs typeface="+mj-cs"/>
                      </a:endParaRPr>
                    </a:p>
                    <a:p>
                      <a:pPr marL="0" marR="0">
                        <a:lnSpc>
                          <a:spcPct val="107000"/>
                        </a:lnSpc>
                        <a:spcBef>
                          <a:spcPts val="0"/>
                        </a:spcBef>
                        <a:spcAft>
                          <a:spcPts val="0"/>
                        </a:spcAft>
                      </a:pPr>
                      <a:r>
                        <a:rPr lang="en-US" sz="1100" b="0" dirty="0">
                          <a:effectLst/>
                          <a:cs typeface="+mj-cs"/>
                        </a:rPr>
                        <a:t>Bay –  </a:t>
                      </a:r>
                      <a:r>
                        <a:rPr lang="en-US" sz="1100" b="0" dirty="0" err="1">
                          <a:effectLst/>
                          <a:cs typeface="+mj-cs"/>
                        </a:rPr>
                        <a:t>Ṣerê</a:t>
                      </a:r>
                      <a:r>
                        <a:rPr lang="en-US" sz="1100" b="0" dirty="0">
                          <a:effectLst/>
                          <a:cs typeface="+mj-cs"/>
                        </a:rPr>
                        <a:t> (</a:t>
                      </a:r>
                      <a:r>
                        <a:rPr lang="en-US" sz="1100" b="0" dirty="0" err="1">
                          <a:effectLst/>
                          <a:cs typeface="+mj-cs"/>
                        </a:rPr>
                        <a:t>Yôd</a:t>
                      </a:r>
                      <a:r>
                        <a:rPr lang="en-US" sz="1100" b="0" dirty="0">
                          <a:effectLst/>
                          <a:cs typeface="+mj-cs"/>
                        </a:rPr>
                        <a:t>)</a:t>
                      </a: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he-IL" sz="2900" b="0" dirty="0">
                          <a:effectLst/>
                          <a:cs typeface="+mj-cs"/>
                        </a:rPr>
                        <a:t>בֶּ(י)</a:t>
                      </a:r>
                      <a:endParaRPr lang="en-US" sz="900" b="0" dirty="0">
                        <a:effectLst/>
                        <a:cs typeface="+mj-cs"/>
                      </a:endParaRPr>
                    </a:p>
                    <a:p>
                      <a:pPr marL="0" marR="0">
                        <a:lnSpc>
                          <a:spcPct val="107000"/>
                        </a:lnSpc>
                        <a:spcBef>
                          <a:spcPts val="0"/>
                        </a:spcBef>
                        <a:spcAft>
                          <a:spcPts val="0"/>
                        </a:spcAft>
                      </a:pPr>
                      <a:r>
                        <a:rPr lang="en-US" sz="1100" b="0" dirty="0" err="1">
                          <a:effectLst/>
                          <a:cs typeface="+mj-cs"/>
                        </a:rPr>
                        <a:t>Beh</a:t>
                      </a:r>
                      <a:r>
                        <a:rPr lang="en-US" sz="1100" b="0" dirty="0">
                          <a:effectLst/>
                          <a:cs typeface="+mj-cs"/>
                        </a:rPr>
                        <a:t> – </a:t>
                      </a:r>
                      <a:r>
                        <a:rPr lang="en-US" sz="1100" b="0" dirty="0" err="1">
                          <a:effectLst/>
                          <a:cs typeface="+mj-cs"/>
                        </a:rPr>
                        <a:t>Seghôl</a:t>
                      </a:r>
                      <a:r>
                        <a:rPr lang="en-US" sz="1100" b="0" dirty="0">
                          <a:effectLst/>
                          <a:cs typeface="+mj-cs"/>
                        </a:rPr>
                        <a:t> (</a:t>
                      </a:r>
                      <a:r>
                        <a:rPr lang="en-US" sz="1100" b="0" dirty="0" err="1">
                          <a:effectLst/>
                          <a:cs typeface="+mj-cs"/>
                        </a:rPr>
                        <a:t>Yôd</a:t>
                      </a:r>
                      <a:r>
                        <a:rPr lang="en-US" sz="1100" b="0" dirty="0">
                          <a:effectLst/>
                          <a:cs typeface="+mj-cs"/>
                        </a:rPr>
                        <a:t>)</a:t>
                      </a: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he-IL" sz="2900" b="0">
                          <a:effectLst/>
                          <a:cs typeface="+mj-cs"/>
                        </a:rPr>
                        <a:t>בֱּ</a:t>
                      </a:r>
                      <a:endParaRPr lang="en-US" sz="900" b="0">
                        <a:effectLst/>
                        <a:cs typeface="+mj-cs"/>
                      </a:endParaRPr>
                    </a:p>
                    <a:p>
                      <a:pPr marL="0" marR="0">
                        <a:lnSpc>
                          <a:spcPct val="107000"/>
                        </a:lnSpc>
                        <a:spcBef>
                          <a:spcPts val="0"/>
                        </a:spcBef>
                        <a:spcAft>
                          <a:spcPts val="0"/>
                        </a:spcAft>
                      </a:pPr>
                      <a:r>
                        <a:rPr lang="en-US" sz="1100" b="0">
                          <a:effectLst/>
                          <a:cs typeface="+mj-cs"/>
                        </a:rPr>
                        <a:t>Beh – Ḥatēf-Seghôl</a:t>
                      </a:r>
                      <a:endParaRPr lang="en-US" sz="900" b="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0">
                          <a:effectLst/>
                          <a:cs typeface="+mj-cs"/>
                        </a:rPr>
                        <a:t>E - type</a:t>
                      </a:r>
                      <a:endParaRPr lang="en-US" sz="900" b="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0136209"/>
                  </a:ext>
                </a:extLst>
              </a:tr>
              <a:tr h="732415">
                <a:tc>
                  <a:txBody>
                    <a:bodyPr/>
                    <a:lstStyle/>
                    <a:p>
                      <a:pPr marL="0" marR="0">
                        <a:lnSpc>
                          <a:spcPct val="107000"/>
                        </a:lnSpc>
                        <a:spcBef>
                          <a:spcPts val="0"/>
                        </a:spcBef>
                        <a:spcAft>
                          <a:spcPts val="0"/>
                        </a:spcAft>
                      </a:pPr>
                      <a:r>
                        <a:rPr lang="he-IL" sz="2900" b="0">
                          <a:effectLst/>
                          <a:cs typeface="+mj-cs"/>
                        </a:rPr>
                        <a:t>בִּי</a:t>
                      </a:r>
                      <a:endParaRPr lang="en-US" sz="900" b="0">
                        <a:effectLst/>
                        <a:cs typeface="+mj-cs"/>
                      </a:endParaRPr>
                    </a:p>
                    <a:p>
                      <a:pPr marL="0" marR="0">
                        <a:lnSpc>
                          <a:spcPct val="107000"/>
                        </a:lnSpc>
                        <a:spcBef>
                          <a:spcPts val="0"/>
                        </a:spcBef>
                        <a:spcAft>
                          <a:spcPts val="0"/>
                        </a:spcAft>
                      </a:pPr>
                      <a:r>
                        <a:rPr lang="en-US" sz="1100" b="0">
                          <a:effectLst/>
                          <a:cs typeface="+mj-cs"/>
                        </a:rPr>
                        <a:t>Bee -- Ḥîreq Yôd</a:t>
                      </a:r>
                      <a:endParaRPr lang="en-US" sz="900" b="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he-IL" sz="2900" b="0" dirty="0">
                          <a:effectLst/>
                          <a:cs typeface="+mj-cs"/>
                        </a:rPr>
                        <a:t>בִּ</a:t>
                      </a:r>
                      <a:endParaRPr lang="en-US" sz="900" b="0" dirty="0">
                        <a:effectLst/>
                        <a:cs typeface="+mj-cs"/>
                      </a:endParaRPr>
                    </a:p>
                    <a:p>
                      <a:pPr marL="0" marR="0">
                        <a:lnSpc>
                          <a:spcPct val="107000"/>
                        </a:lnSpc>
                        <a:spcBef>
                          <a:spcPts val="0"/>
                        </a:spcBef>
                        <a:spcAft>
                          <a:spcPts val="0"/>
                        </a:spcAft>
                      </a:pPr>
                      <a:r>
                        <a:rPr lang="en-US" sz="1100" b="0" dirty="0">
                          <a:effectLst/>
                          <a:cs typeface="+mj-cs"/>
                        </a:rPr>
                        <a:t>Bi(t)-- </a:t>
                      </a:r>
                      <a:r>
                        <a:rPr lang="en-US" sz="1100" b="0" dirty="0" err="1">
                          <a:effectLst/>
                          <a:cs typeface="+mj-cs"/>
                        </a:rPr>
                        <a:t>Ḥîreq</a:t>
                      </a: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0">
                          <a:effectLst/>
                          <a:cs typeface="+mj-cs"/>
                        </a:rPr>
                        <a:t> </a:t>
                      </a:r>
                      <a:endParaRPr lang="en-US" sz="900" b="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0">
                          <a:effectLst/>
                          <a:cs typeface="+mj-cs"/>
                        </a:rPr>
                        <a:t>I - Type</a:t>
                      </a:r>
                      <a:endParaRPr lang="en-US" sz="900" b="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800734"/>
                  </a:ext>
                </a:extLst>
              </a:tr>
              <a:tr h="732415">
                <a:tc>
                  <a:txBody>
                    <a:bodyPr/>
                    <a:lstStyle/>
                    <a:p>
                      <a:pPr marL="0" marR="0">
                        <a:lnSpc>
                          <a:spcPct val="107000"/>
                        </a:lnSpc>
                        <a:spcBef>
                          <a:spcPts val="0"/>
                        </a:spcBef>
                        <a:spcAft>
                          <a:spcPts val="0"/>
                        </a:spcAft>
                      </a:pPr>
                      <a:r>
                        <a:rPr lang="he-IL" sz="2900" b="0">
                          <a:effectLst/>
                          <a:cs typeface="+mj-cs"/>
                        </a:rPr>
                        <a:t>בֹּ(וֹ)</a:t>
                      </a:r>
                      <a:endParaRPr lang="en-US" sz="900" b="0">
                        <a:effectLst/>
                        <a:cs typeface="+mj-cs"/>
                      </a:endParaRPr>
                    </a:p>
                    <a:p>
                      <a:pPr marL="0" marR="0">
                        <a:lnSpc>
                          <a:spcPct val="107000"/>
                        </a:lnSpc>
                        <a:spcBef>
                          <a:spcPts val="0"/>
                        </a:spcBef>
                        <a:spcAft>
                          <a:spcPts val="0"/>
                        </a:spcAft>
                      </a:pPr>
                      <a:r>
                        <a:rPr lang="en-US" sz="1100" b="0">
                          <a:effectLst/>
                          <a:cs typeface="+mj-cs"/>
                        </a:rPr>
                        <a:t>Bow– Ḥôlem (Vāv)</a:t>
                      </a:r>
                      <a:endParaRPr lang="en-US" sz="900" b="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he-IL" sz="2900" b="0" dirty="0">
                          <a:effectLst/>
                          <a:cs typeface="+mj-cs"/>
                        </a:rPr>
                        <a:t>בָּ</a:t>
                      </a:r>
                      <a:endParaRPr lang="en-US" sz="900" b="0" dirty="0">
                        <a:effectLst/>
                        <a:cs typeface="+mj-cs"/>
                      </a:endParaRPr>
                    </a:p>
                    <a:p>
                      <a:pPr marL="0" marR="0">
                        <a:lnSpc>
                          <a:spcPct val="107000"/>
                        </a:lnSpc>
                        <a:spcBef>
                          <a:spcPts val="0"/>
                        </a:spcBef>
                        <a:spcAft>
                          <a:spcPts val="0"/>
                        </a:spcAft>
                      </a:pPr>
                      <a:r>
                        <a:rPr lang="en-US" sz="1100" b="0" dirty="0">
                          <a:effectLst/>
                          <a:cs typeface="+mj-cs"/>
                        </a:rPr>
                        <a:t>Bow-- </a:t>
                      </a:r>
                      <a:r>
                        <a:rPr lang="en-US" sz="1100" b="0" dirty="0" err="1">
                          <a:effectLst/>
                          <a:cs typeface="+mj-cs"/>
                        </a:rPr>
                        <a:t>Qāmeṣ</a:t>
                      </a:r>
                      <a:r>
                        <a:rPr lang="en-US" sz="1100" b="0" dirty="0">
                          <a:effectLst/>
                          <a:cs typeface="+mj-cs"/>
                        </a:rPr>
                        <a:t> </a:t>
                      </a:r>
                      <a:r>
                        <a:rPr lang="en-US" sz="1100" b="0" dirty="0" err="1">
                          <a:effectLst/>
                          <a:cs typeface="+mj-cs"/>
                        </a:rPr>
                        <a:t>Ḥatûf</a:t>
                      </a: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he-IL" sz="2900" b="0" dirty="0">
                          <a:effectLst/>
                          <a:cs typeface="+mj-cs"/>
                        </a:rPr>
                        <a:t>בֳּ</a:t>
                      </a:r>
                      <a:endParaRPr lang="en-US" sz="900" b="0" dirty="0">
                        <a:effectLst/>
                        <a:cs typeface="+mj-cs"/>
                      </a:endParaRPr>
                    </a:p>
                    <a:p>
                      <a:pPr marL="0" marR="0">
                        <a:lnSpc>
                          <a:spcPct val="107000"/>
                        </a:lnSpc>
                        <a:spcBef>
                          <a:spcPts val="0"/>
                        </a:spcBef>
                        <a:spcAft>
                          <a:spcPts val="0"/>
                        </a:spcAft>
                      </a:pPr>
                      <a:r>
                        <a:rPr lang="en-US" sz="1100" b="0" dirty="0">
                          <a:effectLst/>
                          <a:cs typeface="+mj-cs"/>
                        </a:rPr>
                        <a:t>Bow-- </a:t>
                      </a:r>
                      <a:r>
                        <a:rPr lang="en-US" sz="1100" b="0" dirty="0" err="1">
                          <a:effectLst/>
                          <a:cs typeface="+mj-cs"/>
                        </a:rPr>
                        <a:t>Ḥatēf</a:t>
                      </a:r>
                      <a:r>
                        <a:rPr lang="en-US" sz="1100" b="0" dirty="0">
                          <a:effectLst/>
                          <a:cs typeface="+mj-cs"/>
                        </a:rPr>
                        <a:t> </a:t>
                      </a:r>
                      <a:r>
                        <a:rPr lang="en-US" sz="1100" b="0" dirty="0" err="1">
                          <a:effectLst/>
                          <a:cs typeface="+mj-cs"/>
                        </a:rPr>
                        <a:t>Qāmeṣ</a:t>
                      </a: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0">
                          <a:effectLst/>
                          <a:cs typeface="+mj-cs"/>
                        </a:rPr>
                        <a:t>O - Type</a:t>
                      </a:r>
                      <a:endParaRPr lang="en-US" sz="900" b="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01565614"/>
                  </a:ext>
                </a:extLst>
              </a:tr>
              <a:tr h="732415">
                <a:tc>
                  <a:txBody>
                    <a:bodyPr/>
                    <a:lstStyle/>
                    <a:p>
                      <a:pPr marL="0" marR="0">
                        <a:lnSpc>
                          <a:spcPct val="107000"/>
                        </a:lnSpc>
                        <a:spcBef>
                          <a:spcPts val="0"/>
                        </a:spcBef>
                        <a:spcAft>
                          <a:spcPts val="0"/>
                        </a:spcAft>
                      </a:pPr>
                      <a:r>
                        <a:rPr lang="he-IL" sz="2900" b="0" dirty="0">
                          <a:effectLst/>
                          <a:cs typeface="+mj-cs"/>
                        </a:rPr>
                        <a:t>בּוּ</a:t>
                      </a:r>
                      <a:endParaRPr lang="en-US" sz="900" b="0" dirty="0">
                        <a:effectLst/>
                        <a:cs typeface="+mj-cs"/>
                      </a:endParaRPr>
                    </a:p>
                    <a:p>
                      <a:pPr marL="0" marR="0">
                        <a:lnSpc>
                          <a:spcPct val="107000"/>
                        </a:lnSpc>
                        <a:spcBef>
                          <a:spcPts val="0"/>
                        </a:spcBef>
                        <a:spcAft>
                          <a:spcPts val="0"/>
                        </a:spcAft>
                      </a:pPr>
                      <a:r>
                        <a:rPr lang="en-US" sz="1100" b="0" dirty="0" err="1" smtClean="0">
                          <a:effectLst/>
                          <a:cs typeface="+mj-cs"/>
                        </a:rPr>
                        <a:t>Booh</a:t>
                      </a:r>
                      <a:r>
                        <a:rPr lang="en-US" sz="1100" b="0" dirty="0" smtClean="0">
                          <a:effectLst/>
                          <a:cs typeface="+mj-cs"/>
                        </a:rPr>
                        <a:t>—</a:t>
                      </a:r>
                      <a:r>
                        <a:rPr lang="en-US" sz="1100" b="0" dirty="0" err="1" smtClean="0">
                          <a:effectLst/>
                          <a:cs typeface="+mj-cs"/>
                        </a:rPr>
                        <a:t>Šûreq</a:t>
                      </a:r>
                      <a:r>
                        <a:rPr lang="en-US" sz="1100" b="0" dirty="0" smtClean="0">
                          <a:effectLst/>
                          <a:cs typeface="+mj-cs"/>
                        </a:rPr>
                        <a:t> </a:t>
                      </a:r>
                      <a:r>
                        <a:rPr lang="en-US" sz="1100" b="0" dirty="0">
                          <a:effectLst/>
                          <a:cs typeface="+mj-cs"/>
                        </a:rPr>
                        <a:t>(rule)</a:t>
                      </a: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he-IL" sz="2900" b="0" dirty="0">
                          <a:effectLst/>
                          <a:cs typeface="+mj-cs"/>
                        </a:rPr>
                        <a:t>בֻּ</a:t>
                      </a:r>
                      <a:endParaRPr lang="en-US" sz="900" b="0" dirty="0">
                        <a:effectLst/>
                        <a:cs typeface="+mj-cs"/>
                      </a:endParaRPr>
                    </a:p>
                    <a:p>
                      <a:pPr marL="0" marR="0">
                        <a:lnSpc>
                          <a:spcPct val="107000"/>
                        </a:lnSpc>
                        <a:spcBef>
                          <a:spcPts val="0"/>
                        </a:spcBef>
                        <a:spcAft>
                          <a:spcPts val="0"/>
                        </a:spcAft>
                      </a:pPr>
                      <a:r>
                        <a:rPr lang="en-US" sz="1100" b="0" dirty="0" err="1" smtClean="0">
                          <a:effectLst/>
                          <a:cs typeface="+mj-cs"/>
                        </a:rPr>
                        <a:t>Booh</a:t>
                      </a:r>
                      <a:r>
                        <a:rPr lang="en-US" sz="1100" b="0" dirty="0" smtClean="0">
                          <a:effectLst/>
                          <a:cs typeface="+mj-cs"/>
                        </a:rPr>
                        <a:t>-</a:t>
                      </a:r>
                      <a:r>
                        <a:rPr lang="en-US" sz="1100" b="0" dirty="0">
                          <a:effectLst/>
                          <a:cs typeface="+mj-cs"/>
                        </a:rPr>
                        <a:t>- </a:t>
                      </a:r>
                      <a:r>
                        <a:rPr lang="en-US" sz="1100" b="0" dirty="0" err="1">
                          <a:effectLst/>
                          <a:cs typeface="+mj-cs"/>
                        </a:rPr>
                        <a:t>Qibbûṣ</a:t>
                      </a: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0" dirty="0">
                          <a:effectLst/>
                          <a:cs typeface="+mj-cs"/>
                        </a:rPr>
                        <a:t> </a:t>
                      </a: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0" dirty="0">
                          <a:effectLst/>
                          <a:cs typeface="+mj-cs"/>
                        </a:rPr>
                        <a:t>U - Type</a:t>
                      </a: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6195814"/>
                  </a:ext>
                </a:extLst>
              </a:tr>
              <a:tr h="732415">
                <a:tc>
                  <a:txBody>
                    <a:bodyPr/>
                    <a:lstStyle/>
                    <a:p>
                      <a:pPr marL="0" marR="0">
                        <a:lnSpc>
                          <a:spcPct val="107000"/>
                        </a:lnSpc>
                        <a:spcBef>
                          <a:spcPts val="0"/>
                        </a:spcBef>
                        <a:spcAft>
                          <a:spcPts val="0"/>
                        </a:spcAft>
                      </a:pPr>
                      <a:r>
                        <a:rPr lang="he-IL" sz="2900" b="0">
                          <a:effectLst/>
                          <a:cs typeface="+mj-cs"/>
                        </a:rPr>
                        <a:t> </a:t>
                      </a:r>
                      <a:endParaRPr lang="en-US" sz="900" b="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he-IL" sz="2900" b="0" dirty="0">
                          <a:effectLst/>
                          <a:cs typeface="+mj-cs"/>
                        </a:rPr>
                        <a:t>בְּ</a:t>
                      </a:r>
                      <a:endParaRPr lang="en-US" sz="900" b="0" dirty="0">
                        <a:effectLst/>
                        <a:cs typeface="+mj-cs"/>
                      </a:endParaRPr>
                    </a:p>
                    <a:p>
                      <a:pPr marL="0" marR="0">
                        <a:lnSpc>
                          <a:spcPct val="107000"/>
                        </a:lnSpc>
                        <a:spcBef>
                          <a:spcPts val="0"/>
                        </a:spcBef>
                        <a:spcAft>
                          <a:spcPts val="0"/>
                        </a:spcAft>
                      </a:pPr>
                      <a:r>
                        <a:rPr lang="en-US" sz="1100" b="0" dirty="0" err="1">
                          <a:effectLst/>
                          <a:cs typeface="+mj-cs"/>
                        </a:rPr>
                        <a:t>Beh</a:t>
                      </a:r>
                      <a:r>
                        <a:rPr lang="en-US" sz="1100" b="0" dirty="0">
                          <a:effectLst/>
                          <a:cs typeface="+mj-cs"/>
                        </a:rPr>
                        <a:t>—vocal </a:t>
                      </a:r>
                      <a:r>
                        <a:rPr lang="en-US" sz="1100" b="0" dirty="0" err="1">
                          <a:effectLst/>
                          <a:cs typeface="+mj-cs"/>
                        </a:rPr>
                        <a:t>Š</a:t>
                      </a:r>
                      <a:r>
                        <a:rPr lang="en-US" sz="1100" b="0" baseline="30000" dirty="0" err="1">
                          <a:effectLst/>
                          <a:cs typeface="+mj-cs"/>
                        </a:rPr>
                        <a:t>e</a:t>
                      </a:r>
                      <a:r>
                        <a:rPr lang="en-US" sz="1100" b="0" dirty="0" err="1">
                          <a:effectLst/>
                          <a:cs typeface="+mj-cs"/>
                        </a:rPr>
                        <a:t>vā</a:t>
                      </a:r>
                      <a:r>
                        <a:rPr lang="en-US" sz="1100" b="0" dirty="0">
                          <a:effectLst/>
                          <a:cs typeface="+mj-cs"/>
                        </a:rPr>
                        <a:t>’ </a:t>
                      </a: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he-IL" sz="2900" b="0" dirty="0">
                          <a:effectLst/>
                          <a:cs typeface="+mj-cs"/>
                        </a:rPr>
                        <a:t>בַּבְ</a:t>
                      </a:r>
                      <a:r>
                        <a:rPr lang="en-US" sz="2900" b="0" dirty="0">
                          <a:effectLst/>
                          <a:cs typeface="+mj-cs"/>
                        </a:rPr>
                        <a:t>-</a:t>
                      </a:r>
                      <a:r>
                        <a:rPr lang="he-IL" sz="2900" b="0" dirty="0">
                          <a:effectLst/>
                          <a:cs typeface="+mj-cs"/>
                        </a:rPr>
                        <a:t> (בְ)</a:t>
                      </a:r>
                      <a:endParaRPr lang="en-US" sz="900" b="0" dirty="0">
                        <a:effectLst/>
                        <a:cs typeface="+mj-cs"/>
                      </a:endParaRPr>
                    </a:p>
                    <a:p>
                      <a:pPr marL="0" marR="0">
                        <a:lnSpc>
                          <a:spcPct val="107000"/>
                        </a:lnSpc>
                        <a:spcBef>
                          <a:spcPts val="0"/>
                        </a:spcBef>
                        <a:spcAft>
                          <a:spcPts val="0"/>
                        </a:spcAft>
                      </a:pPr>
                      <a:r>
                        <a:rPr lang="en-US" sz="1100" b="0" dirty="0">
                          <a:effectLst/>
                          <a:cs typeface="+mj-cs"/>
                        </a:rPr>
                        <a:t>Bah-v—silent </a:t>
                      </a:r>
                      <a:r>
                        <a:rPr lang="en-US" sz="1100" b="0" dirty="0" err="1">
                          <a:effectLst/>
                          <a:cs typeface="+mj-cs"/>
                        </a:rPr>
                        <a:t>Š</a:t>
                      </a:r>
                      <a:r>
                        <a:rPr lang="en-US" sz="1100" b="0" baseline="30000" dirty="0" err="1">
                          <a:effectLst/>
                          <a:cs typeface="+mj-cs"/>
                        </a:rPr>
                        <a:t>e</a:t>
                      </a:r>
                      <a:r>
                        <a:rPr lang="en-US" sz="1100" b="0" dirty="0" err="1">
                          <a:effectLst/>
                          <a:cs typeface="+mj-cs"/>
                        </a:rPr>
                        <a:t>vā</a:t>
                      </a: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0" dirty="0">
                          <a:effectLst/>
                          <a:cs typeface="+mj-cs"/>
                        </a:rPr>
                        <a:t> </a:t>
                      </a:r>
                      <a:endParaRPr lang="en-US" sz="900" b="0" dirty="0">
                        <a:effectLst/>
                        <a:latin typeface="Calibri" panose="020F0502020204030204" pitchFamily="34" charset="0"/>
                        <a:ea typeface="Calibri" panose="020F0502020204030204" pitchFamily="34" charset="0"/>
                        <a:cs typeface="+mj-cs"/>
                      </a:endParaRPr>
                    </a:p>
                  </a:txBody>
                  <a:tcPr marL="55465" marR="5546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1089357"/>
                  </a:ext>
                </a:extLst>
              </a:tr>
            </a:tbl>
          </a:graphicData>
        </a:graphic>
      </p:graphicFrame>
    </p:spTree>
    <p:extLst>
      <p:ext uri="{BB962C8B-B14F-4D97-AF65-F5344CB8AC3E}">
        <p14:creationId xmlns:p14="http://schemas.microsoft.com/office/powerpoint/2010/main" val="4201882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Qal</a:t>
            </a:r>
            <a:r>
              <a:rPr lang="en-US" dirty="0" smtClean="0"/>
              <a:t> Perfect Chant </a:t>
            </a:r>
            <a:endParaRPr lang="en-US" dirty="0"/>
          </a:p>
        </p:txBody>
      </p:sp>
      <p:sp>
        <p:nvSpPr>
          <p:cNvPr id="3" name="Content Placeholder 2"/>
          <p:cNvSpPr>
            <a:spLocks noGrp="1"/>
          </p:cNvSpPr>
          <p:nvPr>
            <p:ph idx="1"/>
          </p:nvPr>
        </p:nvSpPr>
        <p:spPr>
          <a:xfrm>
            <a:off x="469783" y="2052918"/>
            <a:ext cx="11417417" cy="4195481"/>
          </a:xfrm>
        </p:spPr>
        <p:txBody>
          <a:bodyPr/>
          <a:lstStyle/>
          <a:p>
            <a:r>
              <a:rPr lang="en-US" dirty="0"/>
              <a:t>1CS		</a:t>
            </a:r>
            <a:r>
              <a:rPr lang="he-IL" sz="4400" dirty="0"/>
              <a:t>שָׁמַרְתִּי</a:t>
            </a:r>
            <a:r>
              <a:rPr lang="en-US" dirty="0"/>
              <a:t>    I guarded		</a:t>
            </a:r>
            <a:r>
              <a:rPr lang="en-US" dirty="0" smtClean="0"/>
              <a:t> 		1 </a:t>
            </a:r>
            <a:r>
              <a:rPr lang="en-US" dirty="0"/>
              <a:t>CP     </a:t>
            </a:r>
            <a:r>
              <a:rPr lang="he-IL" sz="4400" dirty="0"/>
              <a:t>שָׁמַרְנוּ</a:t>
            </a:r>
            <a:r>
              <a:rPr lang="en-US" dirty="0"/>
              <a:t>   we guarded    </a:t>
            </a:r>
          </a:p>
          <a:p>
            <a:r>
              <a:rPr lang="en-US" dirty="0"/>
              <a:t>2 MS        </a:t>
            </a:r>
            <a:r>
              <a:rPr lang="he-IL" sz="4400" dirty="0"/>
              <a:t>שָׁמַרְתָּ</a:t>
            </a:r>
            <a:r>
              <a:rPr lang="he-IL" dirty="0"/>
              <a:t>  </a:t>
            </a:r>
            <a:r>
              <a:rPr lang="en-US" dirty="0"/>
              <a:t>     you (m.) guarded	</a:t>
            </a:r>
            <a:r>
              <a:rPr lang="en-US" dirty="0" smtClean="0"/>
              <a:t>	2 </a:t>
            </a:r>
            <a:r>
              <a:rPr lang="en-US" dirty="0"/>
              <a:t>MP   </a:t>
            </a:r>
            <a:r>
              <a:rPr lang="he-IL" sz="4800" dirty="0"/>
              <a:t>שְׁמַרְתֶּם</a:t>
            </a:r>
            <a:r>
              <a:rPr lang="en-US" dirty="0"/>
              <a:t>  you (m.) guarded  </a:t>
            </a:r>
          </a:p>
          <a:p>
            <a:r>
              <a:rPr lang="en-US" dirty="0"/>
              <a:t>2 FS              </a:t>
            </a:r>
            <a:r>
              <a:rPr lang="he-IL" sz="4400" dirty="0"/>
              <a:t>שָׁמַרְתְּ</a:t>
            </a:r>
            <a:r>
              <a:rPr lang="en-US" dirty="0"/>
              <a:t>     you (f.) guarded 	</a:t>
            </a:r>
            <a:r>
              <a:rPr lang="en-US" dirty="0" smtClean="0"/>
              <a:t>	2 </a:t>
            </a:r>
            <a:r>
              <a:rPr lang="en-US" dirty="0"/>
              <a:t>FP     </a:t>
            </a:r>
            <a:r>
              <a:rPr lang="he-IL" sz="4400" dirty="0"/>
              <a:t>שְׁמַרְתֶּן</a:t>
            </a:r>
            <a:r>
              <a:rPr lang="en-US" dirty="0"/>
              <a:t>   you (f.) guarded     </a:t>
            </a:r>
          </a:p>
          <a:p>
            <a:r>
              <a:rPr lang="en-US" dirty="0"/>
              <a:t>3 MS            </a:t>
            </a:r>
            <a:r>
              <a:rPr lang="he-IL" sz="4400" dirty="0"/>
              <a:t>שָׁמַר</a:t>
            </a:r>
            <a:r>
              <a:rPr lang="en-US" dirty="0"/>
              <a:t>      he guarded  		</a:t>
            </a:r>
            <a:r>
              <a:rPr lang="en-US" dirty="0" smtClean="0"/>
              <a:t>	3 </a:t>
            </a:r>
            <a:r>
              <a:rPr lang="en-US" dirty="0"/>
              <a:t>CP       </a:t>
            </a:r>
            <a:r>
              <a:rPr lang="he-IL" sz="4400" dirty="0"/>
              <a:t>שָֽׁמְרוּ</a:t>
            </a:r>
            <a:r>
              <a:rPr lang="en-US" dirty="0"/>
              <a:t>   they guarded   </a:t>
            </a:r>
          </a:p>
          <a:p>
            <a:r>
              <a:rPr lang="en-US" dirty="0"/>
              <a:t>3 FS            </a:t>
            </a:r>
            <a:r>
              <a:rPr lang="he-IL" sz="4400" dirty="0"/>
              <a:t>שָֽׁמְרָה</a:t>
            </a:r>
            <a:r>
              <a:rPr lang="en-US" dirty="0"/>
              <a:t>     she guarded      	</a:t>
            </a:r>
          </a:p>
          <a:p>
            <a:endParaRPr lang="en-US" dirty="0"/>
          </a:p>
        </p:txBody>
      </p:sp>
    </p:spTree>
    <p:extLst>
      <p:ext uri="{BB962C8B-B14F-4D97-AF65-F5344CB8AC3E}">
        <p14:creationId xmlns:p14="http://schemas.microsoft.com/office/powerpoint/2010/main" val="646365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4671" y="219961"/>
            <a:ext cx="9404723" cy="777566"/>
          </a:xfrm>
        </p:spPr>
        <p:txBody>
          <a:bodyPr/>
          <a:lstStyle/>
          <a:p>
            <a:r>
              <a:rPr lang="en-US" dirty="0" smtClean="0"/>
              <a:t>Noun Chant </a:t>
            </a:r>
            <a:endParaRPr lang="en-US" dirty="0"/>
          </a:p>
        </p:txBody>
      </p:sp>
      <p:sp>
        <p:nvSpPr>
          <p:cNvPr id="3" name="Content Placeholder 2"/>
          <p:cNvSpPr>
            <a:spLocks noGrp="1"/>
          </p:cNvSpPr>
          <p:nvPr>
            <p:ph idx="1"/>
          </p:nvPr>
        </p:nvSpPr>
        <p:spPr>
          <a:xfrm>
            <a:off x="299258" y="1371599"/>
            <a:ext cx="11130742" cy="5112327"/>
          </a:xfrm>
        </p:spPr>
        <p:txBody>
          <a:bodyPr>
            <a:noAutofit/>
          </a:bodyPr>
          <a:lstStyle/>
          <a:p>
            <a:r>
              <a:rPr lang="en-US" sz="2800" b="1" dirty="0"/>
              <a:t>Masculine 					       </a:t>
            </a:r>
            <a:endParaRPr lang="en-US" sz="2800" dirty="0"/>
          </a:p>
          <a:p>
            <a:r>
              <a:rPr lang="he-IL" sz="4800" dirty="0" smtClean="0"/>
              <a:t>דָּבָר</a:t>
            </a:r>
            <a:r>
              <a:rPr lang="he-IL" sz="4400" dirty="0" smtClean="0"/>
              <a:t> </a:t>
            </a:r>
            <a:r>
              <a:rPr lang="en-US" sz="4400" dirty="0" smtClean="0"/>
              <a:t>     </a:t>
            </a:r>
            <a:r>
              <a:rPr lang="en-US" sz="4400" dirty="0">
                <a:sym typeface="Wingdings" panose="05000000000000000000" pitchFamily="2" charset="2"/>
              </a:rPr>
              <a:t></a:t>
            </a:r>
            <a:r>
              <a:rPr lang="en-US" sz="4400" dirty="0"/>
              <a:t>  </a:t>
            </a:r>
            <a:r>
              <a:rPr lang="he-IL" sz="4400" dirty="0"/>
              <a:t>  </a:t>
            </a:r>
            <a:r>
              <a:rPr lang="he-IL" sz="4800" dirty="0"/>
              <a:t>דְּבַר</a:t>
            </a:r>
            <a:r>
              <a:rPr lang="en-US" sz="4400" dirty="0"/>
              <a:t> 	     </a:t>
            </a:r>
            <a:r>
              <a:rPr lang="he-IL" sz="4400" dirty="0"/>
              <a:t>  </a:t>
            </a:r>
            <a:r>
              <a:rPr lang="he-IL" sz="4400" dirty="0" smtClean="0"/>
              <a:t>   </a:t>
            </a:r>
            <a:r>
              <a:rPr lang="en-US" sz="4400" dirty="0" smtClean="0"/>
              <a:t> </a:t>
            </a:r>
            <a:r>
              <a:rPr lang="he-IL" sz="4400" dirty="0" smtClean="0"/>
              <a:t> </a:t>
            </a:r>
            <a:r>
              <a:rPr lang="en-US" sz="4400" dirty="0" smtClean="0"/>
              <a:t> </a:t>
            </a:r>
            <a:r>
              <a:rPr lang="en-US" sz="4400" dirty="0"/>
              <a:t>	</a:t>
            </a:r>
            <a:r>
              <a:rPr lang="he-IL" sz="4800" dirty="0"/>
              <a:t>דְּבָרִים</a:t>
            </a:r>
            <a:r>
              <a:rPr lang="he-IL" sz="4400" dirty="0"/>
              <a:t> </a:t>
            </a:r>
            <a:r>
              <a:rPr lang="en-US" sz="4400" dirty="0" smtClean="0"/>
              <a:t> </a:t>
            </a:r>
            <a:r>
              <a:rPr lang="en-US" sz="4400" dirty="0" smtClean="0">
                <a:sym typeface="Wingdings" panose="05000000000000000000" pitchFamily="2" charset="2"/>
              </a:rPr>
              <a:t></a:t>
            </a:r>
            <a:r>
              <a:rPr lang="en-US" sz="4400" dirty="0" smtClean="0"/>
              <a:t> </a:t>
            </a:r>
            <a:r>
              <a:rPr lang="he-IL" sz="4800" dirty="0"/>
              <a:t>דִּבְרֵי</a:t>
            </a:r>
            <a:r>
              <a:rPr lang="he-IL" sz="4400" dirty="0"/>
              <a:t>	</a:t>
            </a:r>
            <a:r>
              <a:rPr lang="he-IL" sz="2800" dirty="0"/>
              <a:t> </a:t>
            </a:r>
            <a:endParaRPr lang="en-US" sz="2800" dirty="0"/>
          </a:p>
          <a:p>
            <a:r>
              <a:rPr lang="en-US" sz="2800" b="1" dirty="0" smtClean="0"/>
              <a:t>Feminine</a:t>
            </a:r>
            <a:endParaRPr lang="en-US" sz="2800" dirty="0"/>
          </a:p>
          <a:p>
            <a:r>
              <a:rPr lang="he-IL" sz="2800" dirty="0" smtClean="0"/>
              <a:t>  </a:t>
            </a:r>
            <a:r>
              <a:rPr lang="en-US" sz="2800" dirty="0"/>
              <a:t>	</a:t>
            </a:r>
            <a:r>
              <a:rPr lang="he-IL" sz="4800" dirty="0"/>
              <a:t>תּוֹרָה</a:t>
            </a:r>
            <a:r>
              <a:rPr lang="en-US" sz="2800" dirty="0"/>
              <a:t>  </a:t>
            </a:r>
            <a:r>
              <a:rPr lang="en-US" sz="2800" dirty="0">
                <a:sym typeface="Wingdings" panose="05000000000000000000" pitchFamily="2" charset="2"/>
              </a:rPr>
              <a:t></a:t>
            </a:r>
            <a:r>
              <a:rPr lang="en-US" sz="2800" dirty="0"/>
              <a:t>  </a:t>
            </a:r>
            <a:r>
              <a:rPr lang="he-IL" sz="4800" dirty="0"/>
              <a:t>תּוֹרַת</a:t>
            </a:r>
            <a:r>
              <a:rPr lang="he-IL" sz="2800" dirty="0"/>
              <a:t> </a:t>
            </a:r>
            <a:r>
              <a:rPr lang="en-US" sz="2800" dirty="0"/>
              <a:t>		</a:t>
            </a:r>
            <a:r>
              <a:rPr lang="en-US" sz="2800" dirty="0" smtClean="0"/>
              <a:t>                       </a:t>
            </a:r>
            <a:r>
              <a:rPr lang="en-US" sz="2800" dirty="0"/>
              <a:t>	</a:t>
            </a:r>
            <a:r>
              <a:rPr lang="he-IL" sz="4800" dirty="0"/>
              <a:t>תּוֹרוֺת</a:t>
            </a:r>
            <a:r>
              <a:rPr lang="en-US" sz="2800" dirty="0"/>
              <a:t>  </a:t>
            </a:r>
            <a:r>
              <a:rPr lang="en-US" sz="2800" dirty="0">
                <a:sym typeface="Wingdings" panose="05000000000000000000" pitchFamily="2" charset="2"/>
              </a:rPr>
              <a:t></a:t>
            </a:r>
            <a:r>
              <a:rPr lang="en-US" sz="2800" dirty="0"/>
              <a:t> </a:t>
            </a:r>
            <a:r>
              <a:rPr lang="he-IL" sz="4800" dirty="0"/>
              <a:t>תּוֹרוֹת</a:t>
            </a:r>
            <a:r>
              <a:rPr lang="he-IL" sz="2800" dirty="0"/>
              <a:t> </a:t>
            </a:r>
            <a:endParaRPr lang="en-US" sz="2800" dirty="0"/>
          </a:p>
          <a:p>
            <a:r>
              <a:rPr lang="he-IL" sz="2800" dirty="0"/>
              <a:t> </a:t>
            </a:r>
            <a:r>
              <a:rPr lang="en-US" sz="2800" b="1" dirty="0" smtClean="0"/>
              <a:t>Dual</a:t>
            </a:r>
            <a:r>
              <a:rPr lang="en-US" sz="4400" b="1" dirty="0"/>
              <a:t>:   </a:t>
            </a:r>
            <a:r>
              <a:rPr lang="en-US" sz="4400" dirty="0"/>
              <a:t> </a:t>
            </a:r>
            <a:r>
              <a:rPr lang="he-IL" sz="4800" dirty="0"/>
              <a:t>יָד</a:t>
            </a:r>
            <a:r>
              <a:rPr lang="en-US" sz="4400" dirty="0"/>
              <a:t>   </a:t>
            </a:r>
            <a:r>
              <a:rPr lang="en-US" sz="4400" dirty="0">
                <a:sym typeface="Wingdings" panose="05000000000000000000" pitchFamily="2" charset="2"/>
              </a:rPr>
              <a:t></a:t>
            </a:r>
            <a:r>
              <a:rPr lang="he-IL" sz="4400" dirty="0"/>
              <a:t> </a:t>
            </a:r>
            <a:r>
              <a:rPr lang="he-IL" sz="4800" dirty="0" smtClean="0"/>
              <a:t>יָדַיִם</a:t>
            </a:r>
            <a:r>
              <a:rPr lang="he-IL" sz="4400" dirty="0" smtClean="0"/>
              <a:t>                    </a:t>
            </a:r>
            <a:r>
              <a:rPr lang="he-IL" sz="4800" dirty="0"/>
              <a:t>יַד</a:t>
            </a:r>
            <a:r>
              <a:rPr lang="he-IL" sz="4400" dirty="0" smtClean="0"/>
              <a:t>    </a:t>
            </a:r>
            <a:r>
              <a:rPr lang="en-US" sz="4400" dirty="0" smtClean="0">
                <a:sym typeface="Wingdings" panose="05000000000000000000" pitchFamily="2" charset="2"/>
              </a:rPr>
              <a:t></a:t>
            </a:r>
            <a:r>
              <a:rPr lang="he-IL" sz="4400" dirty="0" smtClean="0"/>
              <a:t> </a:t>
            </a:r>
            <a:r>
              <a:rPr lang="he-IL" sz="4800" dirty="0"/>
              <a:t>יְדֵי</a:t>
            </a:r>
            <a:r>
              <a:rPr lang="he-IL" sz="4400" dirty="0"/>
              <a:t>    </a:t>
            </a:r>
            <a:endParaRPr lang="en-US" sz="4400" dirty="0"/>
          </a:p>
        </p:txBody>
      </p:sp>
    </p:spTree>
    <p:extLst>
      <p:ext uri="{BB962C8B-B14F-4D97-AF65-F5344CB8AC3E}">
        <p14:creationId xmlns:p14="http://schemas.microsoft.com/office/powerpoint/2010/main" val="25613949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372</TotalTime>
  <Words>773</Words>
  <Application>Microsoft Office PowerPoint</Application>
  <PresentationFormat>Widescreen</PresentationFormat>
  <Paragraphs>258</Paragraphs>
  <Slides>38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Calibri</vt:lpstr>
      <vt:lpstr>Century Gothic</vt:lpstr>
      <vt:lpstr>Times New Roman</vt:lpstr>
      <vt:lpstr>Wingdings</vt:lpstr>
      <vt:lpstr>Wingdings 3</vt:lpstr>
      <vt:lpstr>Ion</vt:lpstr>
      <vt:lpstr>Chapter 7 Adjectives</vt:lpstr>
      <vt:lpstr>PowerPoint Presentation</vt:lpstr>
      <vt:lpstr>4.L.  Sing: Shema lullaby </vt:lpstr>
      <vt:lpstr>Speak Hebrew</vt:lpstr>
      <vt:lpstr>6.N.  Speak:   Lesson 6 Pronouns </vt:lpstr>
      <vt:lpstr>Alphabet Song</vt:lpstr>
      <vt:lpstr>Vanquishing the Vowel </vt:lpstr>
      <vt:lpstr>Qal Perfect Chant </vt:lpstr>
      <vt:lpstr>Noun Chant </vt:lpstr>
      <vt:lpstr>Chant Personal Pronouns</vt:lpstr>
      <vt:lpstr>Chant:  Preposition with Pronominal Suffixes </vt:lpstr>
      <vt:lpstr>Adjectives: Intro. </vt:lpstr>
      <vt:lpstr>Hebrew Adjectives</vt:lpstr>
      <vt:lpstr>Correspondence</vt:lpstr>
      <vt:lpstr>Dancing with the Vowels</vt:lpstr>
      <vt:lpstr>Dancing with the Vowels</vt:lpstr>
      <vt:lpstr>Geminating</vt:lpstr>
      <vt:lpstr>3 Uses of the Adjective </vt:lpstr>
      <vt:lpstr>Attributive Use</vt:lpstr>
      <vt:lpstr>Predicate Use</vt:lpstr>
      <vt:lpstr>Substantive Use</vt:lpstr>
      <vt:lpstr>Demonstrative Pronouns:  this and that </vt:lpstr>
      <vt:lpstr>Demonstrative Pronoun Usage</vt:lpstr>
      <vt:lpstr>Demonstrative Predicate Use</vt:lpstr>
      <vt:lpstr>Relative Pronoun</vt:lpstr>
      <vt:lpstr>7. I.  Chapter 7 Vocabulary List </vt:lpstr>
      <vt:lpstr>7. I.  Chapter 7 Vocabulary List</vt:lpstr>
      <vt:lpstr>7. J. Speak:  Lesson 7 Adjectives  </vt:lpstr>
      <vt:lpstr>6.L.   Chapter 6 Vocabulary List  </vt:lpstr>
      <vt:lpstr>6.L.   Chapter 6 Vocabulary List</vt:lpstr>
      <vt:lpstr>5.G.  Chapter 5 Vocabulary List </vt:lpstr>
      <vt:lpstr>5.G.  Chapter 5 Vocabulary List </vt:lpstr>
      <vt:lpstr>Chapter 4 Vocabulary List</vt:lpstr>
      <vt:lpstr>Chapter 4 Vocabulary List</vt:lpstr>
      <vt:lpstr>Chapter 3 Vocabulary</vt:lpstr>
      <vt:lpstr>Chapter 3 Vocabulary</vt:lpstr>
      <vt:lpstr>Chapter 2 Vocabulary </vt:lpstr>
      <vt:lpstr>Chapter 2 Vocabulary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7 Adjectives</dc:title>
  <dc:creator>Ted Hildebrandt</dc:creator>
  <cp:lastModifiedBy>Ted Hildebrandt</cp:lastModifiedBy>
  <cp:revision>19</cp:revision>
  <dcterms:created xsi:type="dcterms:W3CDTF">2018-10-03T12:32:57Z</dcterms:created>
  <dcterms:modified xsi:type="dcterms:W3CDTF">2018-10-05T13:35:08Z</dcterms:modified>
</cp:coreProperties>
</file>