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9/28/2018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6: Homework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92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Write out the personal pronoun chant from memory: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078494" cy="4195481"/>
          </a:xfrm>
        </p:spPr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/>
              <a:t>common 	</a:t>
            </a:r>
            <a:r>
              <a:rPr lang="en-US" dirty="0" smtClean="0"/>
              <a:t> </a:t>
            </a:r>
            <a:r>
              <a:rPr lang="he-IL" sz="3600" dirty="0"/>
              <a:t>אֲנִי</a:t>
            </a:r>
            <a:r>
              <a:rPr lang="en-US" dirty="0"/>
              <a:t> 		 I 	</a:t>
            </a:r>
            <a:r>
              <a:rPr lang="en-US" dirty="0" smtClean="0"/>
              <a:t>       </a:t>
            </a:r>
            <a:r>
              <a:rPr lang="en-US" dirty="0"/>
              <a:t>	</a:t>
            </a:r>
            <a:r>
              <a:rPr lang="he-IL" sz="3600" dirty="0"/>
              <a:t>אֲנַחְנוּ</a:t>
            </a:r>
            <a:r>
              <a:rPr lang="en-US" dirty="0"/>
              <a:t>   	we </a:t>
            </a:r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masc. 		</a:t>
            </a:r>
            <a:r>
              <a:rPr lang="he-IL" sz="3600" dirty="0"/>
              <a:t>אַתָּה</a:t>
            </a:r>
            <a:r>
              <a:rPr lang="he-IL" dirty="0"/>
              <a:t> </a:t>
            </a:r>
            <a:r>
              <a:rPr lang="en-US" dirty="0"/>
              <a:t>		you (m</a:t>
            </a:r>
            <a:r>
              <a:rPr lang="en-US" dirty="0" smtClean="0"/>
              <a:t>.) </a:t>
            </a:r>
            <a:r>
              <a:rPr lang="en-US" dirty="0"/>
              <a:t>	</a:t>
            </a:r>
            <a:r>
              <a:rPr lang="he-IL" sz="3600" dirty="0"/>
              <a:t>אַתֶּם</a:t>
            </a:r>
            <a:r>
              <a:rPr lang="he-IL" dirty="0"/>
              <a:t> </a:t>
            </a:r>
            <a:r>
              <a:rPr lang="en-US" dirty="0"/>
              <a:t>		you /ye / you all (m.)</a:t>
            </a:r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fem. 		</a:t>
            </a:r>
            <a:r>
              <a:rPr lang="he-IL" sz="3600" dirty="0"/>
              <a:t>אַתְּ</a:t>
            </a:r>
            <a:r>
              <a:rPr lang="en-US" dirty="0"/>
              <a:t>  		you (f</a:t>
            </a:r>
            <a:r>
              <a:rPr lang="en-US" dirty="0" smtClean="0"/>
              <a:t>.)  </a:t>
            </a:r>
            <a:r>
              <a:rPr lang="en-US" dirty="0"/>
              <a:t>	</a:t>
            </a:r>
            <a:r>
              <a:rPr lang="he-IL" sz="3600" dirty="0"/>
              <a:t>אַתֶּן</a:t>
            </a:r>
            <a:r>
              <a:rPr lang="he-IL" dirty="0"/>
              <a:t> </a:t>
            </a:r>
            <a:r>
              <a:rPr lang="en-US" dirty="0"/>
              <a:t>		you / ye / you all (f.)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masc. 		</a:t>
            </a:r>
            <a:r>
              <a:rPr lang="he-IL" sz="3600" dirty="0"/>
              <a:t>הוּא</a:t>
            </a:r>
            <a:r>
              <a:rPr lang="he-IL" dirty="0"/>
              <a:t> </a:t>
            </a:r>
            <a:r>
              <a:rPr lang="en-US" dirty="0"/>
              <a:t>		he / it		</a:t>
            </a:r>
            <a:r>
              <a:rPr lang="he-IL" sz="3600" dirty="0"/>
              <a:t>הֵם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he-IL" dirty="0"/>
              <a:t>	</a:t>
            </a:r>
            <a:r>
              <a:rPr lang="en-US" dirty="0"/>
              <a:t>they (m.)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fem. 		</a:t>
            </a:r>
            <a:r>
              <a:rPr lang="he-IL" sz="3600" dirty="0"/>
              <a:t>הִיא</a:t>
            </a:r>
            <a:r>
              <a:rPr lang="he-IL" dirty="0"/>
              <a:t> </a:t>
            </a:r>
            <a:r>
              <a:rPr lang="en-US" dirty="0"/>
              <a:t>		</a:t>
            </a:r>
            <a:r>
              <a:rPr lang="en-US" dirty="0" smtClean="0"/>
              <a:t>      she </a:t>
            </a:r>
            <a:r>
              <a:rPr lang="en-US" dirty="0"/>
              <a:t>/ </a:t>
            </a:r>
            <a:r>
              <a:rPr lang="en-US" dirty="0" smtClean="0"/>
              <a:t>It        </a:t>
            </a:r>
            <a:r>
              <a:rPr lang="en-US" dirty="0"/>
              <a:t>	</a:t>
            </a:r>
            <a:r>
              <a:rPr lang="he-IL" sz="3600" dirty="0"/>
              <a:t>הֵן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he-IL" dirty="0"/>
              <a:t>	</a:t>
            </a:r>
            <a:r>
              <a:rPr lang="en-US" dirty="0" smtClean="0"/>
              <a:t>      they </a:t>
            </a:r>
            <a:r>
              <a:rPr lang="en-US" dirty="0"/>
              <a:t>(f.)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99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b="1" dirty="0"/>
              <a:t>Vocabulary Review: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10790"/>
            <a:ext cx="8946541" cy="483761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1</a:t>
            </a:r>
            <a:r>
              <a:rPr lang="en-US" dirty="0"/>
              <a:t>.  head			</a:t>
            </a:r>
            <a:r>
              <a:rPr lang="en-US" dirty="0" smtClean="0"/>
              <a:t>	</a:t>
            </a:r>
          </a:p>
          <a:p>
            <a:r>
              <a:rPr lang="en-US" dirty="0" smtClean="0"/>
              <a:t>	</a:t>
            </a:r>
            <a:r>
              <a:rPr lang="he-IL" sz="3600" dirty="0" smtClean="0"/>
              <a:t>רֹאשׁ</a:t>
            </a:r>
            <a:r>
              <a:rPr lang="en-US" dirty="0"/>
              <a:t>		  </a:t>
            </a:r>
          </a:p>
          <a:p>
            <a:r>
              <a:rPr lang="en-US" dirty="0"/>
              <a:t>2.  until, while, </a:t>
            </a:r>
            <a:r>
              <a:rPr lang="en-US" dirty="0" smtClean="0"/>
              <a:t>toward</a:t>
            </a:r>
          </a:p>
          <a:p>
            <a:r>
              <a:rPr lang="en-US" dirty="0"/>
              <a:t>	 </a:t>
            </a:r>
            <a:r>
              <a:rPr lang="he-IL" sz="3600" dirty="0"/>
              <a:t>עַד</a:t>
            </a:r>
            <a:endParaRPr lang="en-US" dirty="0"/>
          </a:p>
          <a:p>
            <a:r>
              <a:rPr lang="en-US" dirty="0"/>
              <a:t>3.  servant, </a:t>
            </a:r>
            <a:r>
              <a:rPr lang="en-US" dirty="0" smtClean="0"/>
              <a:t>slave</a:t>
            </a:r>
          </a:p>
          <a:p>
            <a:r>
              <a:rPr lang="en-US" dirty="0"/>
              <a:t>		 </a:t>
            </a:r>
            <a:r>
              <a:rPr lang="he-IL" sz="3600" dirty="0"/>
              <a:t>עֶ֫בֶד</a:t>
            </a:r>
            <a:endParaRPr lang="en-US" dirty="0"/>
          </a:p>
          <a:p>
            <a:r>
              <a:rPr lang="en-US" dirty="0"/>
              <a:t>4.  house, palace, dynasty	</a:t>
            </a:r>
            <a:endParaRPr lang="en-US" dirty="0" smtClean="0"/>
          </a:p>
          <a:p>
            <a:r>
              <a:rPr lang="en-US" dirty="0"/>
              <a:t>	 </a:t>
            </a:r>
            <a:r>
              <a:rPr lang="he-IL" sz="3600" dirty="0"/>
              <a:t>בַּ֫יִת</a:t>
            </a:r>
            <a:r>
              <a:rPr lang="en-US" dirty="0"/>
              <a:t>	</a:t>
            </a:r>
          </a:p>
          <a:p>
            <a:r>
              <a:rPr lang="en-US" dirty="0"/>
              <a:t>5.  to, into, towards 	</a:t>
            </a:r>
            <a:endParaRPr lang="en-US" dirty="0" smtClean="0"/>
          </a:p>
          <a:p>
            <a:r>
              <a:rPr lang="en-US" dirty="0"/>
              <a:t>	</a:t>
            </a:r>
            <a:r>
              <a:rPr lang="he-IL" sz="3600" dirty="0"/>
              <a:t>אֶל</a:t>
            </a:r>
            <a:r>
              <a:rPr lang="en-US" sz="3600" dirty="0"/>
              <a:t>	</a:t>
            </a:r>
            <a:r>
              <a:rPr lang="en-US" dirty="0"/>
              <a:t>		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85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05819"/>
          </a:xfrm>
        </p:spPr>
        <p:txBody>
          <a:bodyPr/>
          <a:lstStyle/>
          <a:p>
            <a:r>
              <a:rPr lang="en-US" dirty="0"/>
              <a:t>5. </a:t>
            </a:r>
            <a:r>
              <a:rPr lang="en-US" b="1" dirty="0"/>
              <a:t>Vocabulary Review: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50126"/>
            <a:ext cx="8946541" cy="5108126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6.  from, out of, because, </a:t>
            </a:r>
            <a:r>
              <a:rPr lang="en-US" dirty="0" smtClean="0"/>
              <a:t>since</a:t>
            </a:r>
          </a:p>
          <a:p>
            <a:r>
              <a:rPr lang="en-US" sz="3600" dirty="0"/>
              <a:t>	</a:t>
            </a:r>
            <a:r>
              <a:rPr lang="he-IL" sz="3600" dirty="0"/>
              <a:t>מִן </a:t>
            </a:r>
            <a:r>
              <a:rPr lang="en-US" sz="3600" dirty="0"/>
              <a:t>	</a:t>
            </a:r>
          </a:p>
          <a:p>
            <a:r>
              <a:rPr lang="en-US" dirty="0"/>
              <a:t>7.  behold! lo! 	</a:t>
            </a:r>
            <a:endParaRPr lang="en-US" dirty="0" smtClean="0"/>
          </a:p>
          <a:p>
            <a:r>
              <a:rPr lang="en-US" dirty="0"/>
              <a:t>		</a:t>
            </a:r>
            <a:r>
              <a:rPr lang="he-IL" sz="3600" dirty="0"/>
              <a:t>הִנֵּה</a:t>
            </a:r>
            <a:endParaRPr lang="en-US" sz="3600" dirty="0"/>
          </a:p>
          <a:p>
            <a:r>
              <a:rPr lang="en-US" dirty="0"/>
              <a:t>8.  woman, wife		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sz="3600" dirty="0"/>
              <a:t> </a:t>
            </a:r>
            <a:r>
              <a:rPr lang="he-IL" sz="3600" dirty="0"/>
              <a:t>אִשָּׁה</a:t>
            </a:r>
            <a:endParaRPr lang="en-US" sz="3600" dirty="0"/>
          </a:p>
          <a:p>
            <a:r>
              <a:rPr lang="en-US" dirty="0"/>
              <a:t>9.  name	</a:t>
            </a:r>
            <a:endParaRPr lang="en-US" dirty="0" smtClean="0"/>
          </a:p>
          <a:p>
            <a:r>
              <a:rPr lang="en-US" dirty="0"/>
              <a:t>			</a:t>
            </a:r>
            <a:r>
              <a:rPr lang="he-IL" sz="3600" dirty="0"/>
              <a:t>שֵׁם</a:t>
            </a:r>
            <a:endParaRPr lang="en-US" sz="3600" dirty="0"/>
          </a:p>
          <a:p>
            <a:r>
              <a:rPr lang="en-US" dirty="0"/>
              <a:t>10. with 		</a:t>
            </a:r>
            <a:endParaRPr lang="en-US" dirty="0" smtClean="0"/>
          </a:p>
          <a:p>
            <a:r>
              <a:rPr lang="en-US" dirty="0"/>
              <a:t>		</a:t>
            </a:r>
            <a:r>
              <a:rPr lang="he-IL" sz="3900" dirty="0"/>
              <a:t>עִם </a:t>
            </a:r>
            <a:r>
              <a:rPr lang="en-US" sz="3900" dirty="0"/>
              <a:t>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545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US" b="1" dirty="0"/>
              <a:t>Vocabulary Review: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36914"/>
            <a:ext cx="8946541" cy="51554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11.  all, each, every			</a:t>
            </a:r>
            <a:endParaRPr lang="en-US" dirty="0" smtClean="0"/>
          </a:p>
          <a:p>
            <a:r>
              <a:rPr lang="he-IL" sz="3600" dirty="0" smtClean="0"/>
              <a:t>כֹּל</a:t>
            </a:r>
            <a:endParaRPr lang="en-US" sz="3600" dirty="0"/>
          </a:p>
          <a:p>
            <a:r>
              <a:rPr lang="en-US" dirty="0"/>
              <a:t>12.  after, behind		</a:t>
            </a:r>
            <a:endParaRPr lang="en-US" dirty="0" smtClean="0"/>
          </a:p>
          <a:p>
            <a:r>
              <a:rPr lang="en-US" sz="3600" dirty="0"/>
              <a:t>	 </a:t>
            </a:r>
            <a:r>
              <a:rPr lang="he-IL" sz="3600" dirty="0"/>
              <a:t>אַחֲרֵי</a:t>
            </a:r>
            <a:r>
              <a:rPr lang="en-US" dirty="0"/>
              <a:t>	</a:t>
            </a:r>
          </a:p>
          <a:p>
            <a:r>
              <a:rPr lang="en-US" dirty="0"/>
              <a:t>13.  people			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sz="3600" dirty="0"/>
              <a:t> </a:t>
            </a:r>
            <a:r>
              <a:rPr lang="he-IL" sz="3600" dirty="0"/>
              <a:t>עַם</a:t>
            </a:r>
            <a:endParaRPr lang="en-US" sz="3600" dirty="0"/>
          </a:p>
          <a:p>
            <a:r>
              <a:rPr lang="en-US" dirty="0"/>
              <a:t>14. no, not			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sz="3600" dirty="0"/>
              <a:t> </a:t>
            </a:r>
            <a:r>
              <a:rPr lang="he-IL" sz="3600" dirty="0"/>
              <a:t>לֹא</a:t>
            </a:r>
            <a:endParaRPr lang="en-US" sz="3600" dirty="0"/>
          </a:p>
          <a:p>
            <a:r>
              <a:rPr lang="en-US" dirty="0"/>
              <a:t>15. water 		</a:t>
            </a:r>
            <a:endParaRPr lang="en-US" dirty="0" smtClean="0"/>
          </a:p>
          <a:p>
            <a:r>
              <a:rPr lang="en-US" dirty="0"/>
              <a:t>		</a:t>
            </a:r>
            <a:r>
              <a:rPr lang="he-IL" sz="3600" dirty="0"/>
              <a:t>מַ֫יִם 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090" y="505984"/>
            <a:ext cx="9404723" cy="1400530"/>
          </a:xfrm>
        </p:spPr>
        <p:txBody>
          <a:bodyPr/>
          <a:lstStyle/>
          <a:p>
            <a:r>
              <a:rPr lang="en-US" dirty="0"/>
              <a:t>5. </a:t>
            </a:r>
            <a:r>
              <a:rPr lang="en-US" b="1" dirty="0"/>
              <a:t>Vocabulary Review: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49406"/>
            <a:ext cx="8946541" cy="537099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16. soul, life 			</a:t>
            </a:r>
            <a:endParaRPr lang="en-US" dirty="0" smtClean="0"/>
          </a:p>
          <a:p>
            <a:r>
              <a:rPr lang="en-US" sz="3900" dirty="0"/>
              <a:t>	</a:t>
            </a:r>
            <a:r>
              <a:rPr lang="he-IL" sz="3900" dirty="0"/>
              <a:t>נֶ֫פֶשׁ</a:t>
            </a:r>
            <a:endParaRPr lang="en-US" sz="3900" dirty="0"/>
          </a:p>
          <a:p>
            <a:r>
              <a:rPr lang="en-US" dirty="0"/>
              <a:t>17.  land, earth, ground	</a:t>
            </a:r>
            <a:endParaRPr lang="en-US" dirty="0" smtClean="0"/>
          </a:p>
          <a:p>
            <a:r>
              <a:rPr lang="en-US" sz="3900" dirty="0"/>
              <a:t>	</a:t>
            </a:r>
            <a:r>
              <a:rPr lang="he-IL" sz="3900" dirty="0"/>
              <a:t>אֶ֫רֶץ</a:t>
            </a:r>
            <a:endParaRPr lang="en-US" sz="3900" dirty="0"/>
          </a:p>
          <a:p>
            <a:r>
              <a:rPr lang="en-US" dirty="0"/>
              <a:t>18.  priest 			</a:t>
            </a:r>
            <a:endParaRPr lang="en-US" dirty="0" smtClean="0"/>
          </a:p>
          <a:p>
            <a:r>
              <a:rPr lang="en-US" sz="3900" dirty="0"/>
              <a:t>	</a:t>
            </a:r>
            <a:r>
              <a:rPr lang="he-IL" sz="3900" dirty="0"/>
              <a:t>כֹּהֵן</a:t>
            </a:r>
            <a:endParaRPr lang="en-US" sz="3900" dirty="0"/>
          </a:p>
          <a:p>
            <a:r>
              <a:rPr lang="en-US" dirty="0"/>
              <a:t>19. because, that, for, </a:t>
            </a:r>
            <a:r>
              <a:rPr lang="en-US" dirty="0" smtClean="0"/>
              <a:t>when</a:t>
            </a:r>
          </a:p>
          <a:p>
            <a:r>
              <a:rPr lang="en-US" sz="3900" dirty="0"/>
              <a:t>	 </a:t>
            </a:r>
            <a:r>
              <a:rPr lang="he-IL" sz="3900" dirty="0"/>
              <a:t>כִּי</a:t>
            </a:r>
            <a:r>
              <a:rPr lang="en-US" sz="3900" dirty="0"/>
              <a:t>	</a:t>
            </a:r>
          </a:p>
          <a:p>
            <a:r>
              <a:rPr lang="en-US" dirty="0"/>
              <a:t>20.  to keep, watch over, </a:t>
            </a:r>
            <a:r>
              <a:rPr lang="en-US" dirty="0" smtClean="0"/>
              <a:t>guard</a:t>
            </a:r>
          </a:p>
          <a:p>
            <a:r>
              <a:rPr lang="en-US" sz="3900" dirty="0" smtClean="0"/>
              <a:t> </a:t>
            </a:r>
            <a:r>
              <a:rPr lang="he-IL" sz="3900" dirty="0"/>
              <a:t>שָׁמַר</a:t>
            </a:r>
            <a:endParaRPr lang="en-US" sz="39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1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778049" cy="1400530"/>
          </a:xfrm>
        </p:spPr>
        <p:txBody>
          <a:bodyPr/>
          <a:lstStyle/>
          <a:p>
            <a:r>
              <a:rPr lang="en-US" b="1" dirty="0"/>
              <a:t>6. Speak Hebrew for each line from memory and write out the Hebrew: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683" y="2000667"/>
            <a:ext cx="8946541" cy="4774602"/>
          </a:xfrm>
        </p:spPr>
        <p:txBody>
          <a:bodyPr>
            <a:normAutofit fontScale="92500" lnSpcReduction="20000"/>
          </a:bodyPr>
          <a:lstStyle/>
          <a:p>
            <a:r>
              <a:rPr lang="he-IL" dirty="0" smtClean="0"/>
              <a:t>א</a:t>
            </a:r>
            <a:r>
              <a:rPr lang="he-IL" sz="3900" dirty="0" smtClean="0"/>
              <a:t>ָתָּה </a:t>
            </a:r>
            <a:r>
              <a:rPr lang="he-IL" sz="3900" dirty="0"/>
              <a:t>מְדַּבֵּר אַנגְלִית\ עִבְרִי </a:t>
            </a:r>
            <a:endParaRPr lang="en-US" sz="3900" dirty="0"/>
          </a:p>
          <a:p>
            <a:r>
              <a:rPr lang="en-US" dirty="0"/>
              <a:t> 	Do you (m.) speak English?</a:t>
            </a:r>
          </a:p>
          <a:p>
            <a:r>
              <a:rPr lang="he-IL" dirty="0"/>
              <a:t>א</a:t>
            </a:r>
            <a:r>
              <a:rPr lang="he-IL" sz="3900" dirty="0"/>
              <a:t>ַתְּ מְדַּבֶּרֶת אַנְגלִית\ עִבְרִי</a:t>
            </a:r>
            <a:endParaRPr lang="en-US" sz="3900" dirty="0"/>
          </a:p>
          <a:p>
            <a:r>
              <a:rPr lang="en-US" dirty="0"/>
              <a:t>Do you (f.) speak English?</a:t>
            </a:r>
          </a:p>
          <a:p>
            <a:r>
              <a:rPr lang="he-IL" sz="3900" dirty="0"/>
              <a:t>אֲנִי מְדַּבֵּר קְצַת עִבְרִי כֵּן</a:t>
            </a:r>
            <a:endParaRPr lang="en-US" sz="3900" dirty="0"/>
          </a:p>
          <a:p>
            <a:r>
              <a:rPr lang="en-US" dirty="0"/>
              <a:t>Yes, I speak a little Hebrew (m.)</a:t>
            </a:r>
          </a:p>
          <a:p>
            <a:r>
              <a:rPr lang="he-IL" sz="4200" dirty="0"/>
              <a:t>אֲנִי מְדַּבֶּרֶת קְצַת עִבְרִי כֵּן</a:t>
            </a:r>
            <a:endParaRPr lang="en-US" sz="4200" dirty="0"/>
          </a:p>
          <a:p>
            <a:r>
              <a:rPr lang="en-US" dirty="0"/>
              <a:t>Yes, I speak a little Hebrew (m.)</a:t>
            </a:r>
          </a:p>
          <a:p>
            <a:r>
              <a:rPr lang="he-IL" sz="4200" dirty="0"/>
              <a:t>תּוֹדָה רָבָה </a:t>
            </a:r>
            <a:r>
              <a:rPr lang="en-US" sz="4200" dirty="0"/>
              <a:t> </a:t>
            </a:r>
            <a:r>
              <a:rPr lang="en-US" dirty="0"/>
              <a:t>    </a:t>
            </a:r>
            <a:r>
              <a:rPr lang="he-IL" dirty="0"/>
              <a:t/>
            </a:r>
            <a:br>
              <a:rPr lang="he-IL" dirty="0"/>
            </a:br>
            <a:r>
              <a:rPr lang="en-US" dirty="0"/>
              <a:t> 	Many thanks. </a:t>
            </a:r>
          </a:p>
        </p:txBody>
      </p:sp>
    </p:spTree>
    <p:extLst>
      <p:ext uri="{BB962C8B-B14F-4D97-AF65-F5344CB8AC3E}">
        <p14:creationId xmlns:p14="http://schemas.microsoft.com/office/powerpoint/2010/main" val="3261139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849203" cy="1400530"/>
          </a:xfrm>
        </p:spPr>
        <p:txBody>
          <a:bodyPr/>
          <a:lstStyle/>
          <a:p>
            <a:r>
              <a:rPr lang="en-US" dirty="0"/>
              <a:t>7. </a:t>
            </a:r>
            <a:r>
              <a:rPr lang="en-US" b="1" dirty="0"/>
              <a:t>Practice reading this text </a:t>
            </a:r>
            <a:r>
              <a:rPr lang="en-US" dirty="0" smtClean="0"/>
              <a:t>line </a:t>
            </a:r>
            <a:r>
              <a:rPr lang="en-US" dirty="0"/>
              <a:t>A, B &amp;C: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375954"/>
            <a:ext cx="8946541" cy="5155476"/>
          </a:xfrm>
        </p:spPr>
        <p:txBody>
          <a:bodyPr>
            <a:normAutofit fontScale="85000" lnSpcReduction="10000"/>
          </a:bodyPr>
          <a:lstStyle/>
          <a:p>
            <a:r>
              <a:rPr lang="he-IL" sz="3900" dirty="0" smtClean="0"/>
              <a:t>אַשְׁרֵי </a:t>
            </a:r>
            <a:r>
              <a:rPr lang="he-IL" sz="3900" dirty="0"/>
              <a:t>־ הָאִישׁ  אֲשֶׁר </a:t>
            </a:r>
            <a:r>
              <a:rPr lang="en-US" sz="3900" dirty="0"/>
              <a:t>  </a:t>
            </a:r>
            <a:r>
              <a:rPr lang="he-IL" sz="3900" dirty="0"/>
              <a:t> לֹא  הָלַךְ </a:t>
            </a:r>
            <a:r>
              <a:rPr lang="en-US" sz="3900" dirty="0"/>
              <a:t>  </a:t>
            </a:r>
            <a:r>
              <a:rPr lang="he-IL" sz="3900" dirty="0"/>
              <a:t> בַּעֲצַת </a:t>
            </a:r>
            <a:r>
              <a:rPr lang="en-US" sz="3900" dirty="0"/>
              <a:t>    </a:t>
            </a:r>
            <a:r>
              <a:rPr lang="he-IL" sz="3900" dirty="0"/>
              <a:t>רְשָׁעִים</a:t>
            </a:r>
            <a:r>
              <a:rPr lang="en-US" sz="3900" dirty="0"/>
              <a:t>  </a:t>
            </a:r>
            <a:r>
              <a:rPr lang="en-US" dirty="0"/>
              <a:t>A:           </a:t>
            </a:r>
          </a:p>
          <a:p>
            <a:pPr rtl="1"/>
            <a:r>
              <a:rPr lang="en-US" dirty="0"/>
              <a:t>wicked           in the counsel     walks     not            which    the person          blessed</a:t>
            </a:r>
          </a:p>
          <a:p>
            <a:pPr rtl="1"/>
            <a:r>
              <a:rPr lang="en-US" dirty="0"/>
              <a:t> </a:t>
            </a:r>
          </a:p>
          <a:p>
            <a:pPr lvl="8" rtl="1"/>
            <a:r>
              <a:rPr lang="he-IL" sz="3900" dirty="0"/>
              <a:t>וּבְדֶרֶךְ</a:t>
            </a:r>
            <a:r>
              <a:rPr lang="en-US" sz="3900" dirty="0"/>
              <a:t>    </a:t>
            </a:r>
            <a:r>
              <a:rPr lang="he-IL" sz="3900" dirty="0"/>
              <a:t>חַטָּאִים</a:t>
            </a:r>
            <a:r>
              <a:rPr lang="en-US" sz="3900" dirty="0"/>
              <a:t>  </a:t>
            </a:r>
            <a:r>
              <a:rPr lang="he-IL" sz="3900" dirty="0"/>
              <a:t> לֹא   עָמָד</a:t>
            </a:r>
            <a:r>
              <a:rPr lang="en-US" sz="3900" dirty="0"/>
              <a:t>B:     </a:t>
            </a:r>
          </a:p>
          <a:p>
            <a:pPr rtl="1"/>
            <a:r>
              <a:rPr lang="en-US" dirty="0"/>
              <a:t>stand      not           sinners        and in a way</a:t>
            </a:r>
          </a:p>
          <a:p>
            <a:pPr rtl="1"/>
            <a:r>
              <a:rPr lang="he-IL" sz="4200" dirty="0"/>
              <a:t> וּבְמוֹשַׁב </a:t>
            </a:r>
            <a:r>
              <a:rPr lang="en-US" sz="4200" dirty="0"/>
              <a:t>   </a:t>
            </a:r>
            <a:r>
              <a:rPr lang="he-IL" sz="4200" dirty="0"/>
              <a:t> לֵצִים  לֹא </a:t>
            </a:r>
            <a:r>
              <a:rPr lang="en-US" sz="4200" dirty="0"/>
              <a:t>  </a:t>
            </a:r>
            <a:r>
              <a:rPr lang="he-IL" sz="4200" dirty="0"/>
              <a:t>יָשָׁב׃ </a:t>
            </a:r>
            <a:r>
              <a:rPr lang="en-US" sz="4200" dirty="0"/>
              <a:t>C:     </a:t>
            </a:r>
          </a:p>
          <a:p>
            <a:pPr rtl="1"/>
            <a:r>
              <a:rPr lang="en-US" dirty="0"/>
              <a:t>sit          not      mockers         and in the seat</a:t>
            </a:r>
          </a:p>
          <a:p>
            <a:pPr rtl="1"/>
            <a:r>
              <a:rPr lang="en-US" sz="4200" baseline="30000" dirty="0"/>
              <a:t> </a:t>
            </a:r>
            <a:r>
              <a:rPr lang="he-IL" sz="4200" dirty="0"/>
              <a:t>כִּי אִם  בְּתוֹרַת</a:t>
            </a:r>
            <a:r>
              <a:rPr lang="en-US" sz="4200" dirty="0"/>
              <a:t>      </a:t>
            </a:r>
            <a:r>
              <a:rPr lang="he-IL" sz="4200" dirty="0"/>
              <a:t> יְהוָה</a:t>
            </a:r>
            <a:r>
              <a:rPr lang="en-US" sz="4200" dirty="0"/>
              <a:t>   </a:t>
            </a:r>
            <a:r>
              <a:rPr lang="he-IL" sz="4200" dirty="0"/>
              <a:t> חֶפְצוֹ </a:t>
            </a:r>
            <a:endParaRPr lang="en-US" sz="4200" dirty="0"/>
          </a:p>
          <a:p>
            <a:pPr rtl="1"/>
            <a:r>
              <a:rPr lang="en-US" dirty="0"/>
              <a:t>his delight   will be          in the Torah         but</a:t>
            </a:r>
          </a:p>
          <a:p>
            <a:pPr rtl="1"/>
            <a:r>
              <a:rPr lang="he-IL" sz="4600" dirty="0"/>
              <a:t>וּֽבְתוֹרָתוֹ </a:t>
            </a:r>
            <a:r>
              <a:rPr lang="en-US" sz="4600" dirty="0"/>
              <a:t>      </a:t>
            </a:r>
            <a:r>
              <a:rPr lang="he-IL" sz="4600" dirty="0"/>
              <a:t>יֶהְגֶּה</a:t>
            </a:r>
            <a:r>
              <a:rPr lang="en-US" sz="4600" dirty="0"/>
              <a:t>  </a:t>
            </a:r>
            <a:r>
              <a:rPr lang="he-IL" sz="4600" dirty="0"/>
              <a:t> יוֹמָם  וָלָיְלָה׃</a:t>
            </a:r>
            <a:endParaRPr lang="en-US" sz="4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653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Translate the following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1" y="1672046"/>
            <a:ext cx="10583591" cy="4576353"/>
          </a:xfrm>
        </p:spPr>
        <p:txBody>
          <a:bodyPr/>
          <a:lstStyle/>
          <a:p>
            <a:r>
              <a:rPr lang="en-US" dirty="0" smtClean="0"/>
              <a:t>1</a:t>
            </a:r>
            <a:r>
              <a:rPr lang="en-US" dirty="0"/>
              <a:t>)  </a:t>
            </a:r>
            <a:r>
              <a:rPr lang="he-IL" sz="4000" dirty="0"/>
              <a:t>אַתָּה וּבָנֶיךָ וְאִשְׁתְּךָ וּנְשֵי־בָנֶיךָ אִתָּךָ </a:t>
            </a:r>
            <a:r>
              <a:rPr lang="en-US" sz="4000" dirty="0" smtClean="0"/>
              <a:t>   </a:t>
            </a:r>
            <a:r>
              <a:rPr lang="en-US" dirty="0" smtClean="0"/>
              <a:t>(</a:t>
            </a:r>
            <a:r>
              <a:rPr lang="en-US" dirty="0"/>
              <a:t>Gen. 6:18)</a:t>
            </a:r>
          </a:p>
          <a:p>
            <a:r>
              <a:rPr lang="en-US" dirty="0"/>
              <a:t>you, and your sons, and your wife, and wives of your sons with you </a:t>
            </a:r>
          </a:p>
          <a:p>
            <a:r>
              <a:rPr lang="en-US" dirty="0"/>
              <a:t>2)   </a:t>
            </a:r>
            <a:r>
              <a:rPr lang="he-IL" sz="4000" dirty="0"/>
              <a:t>וְיָשֵׂם לְךָ שָׁלוֹם</a:t>
            </a:r>
            <a:r>
              <a:rPr lang="en-US" sz="4000" dirty="0"/>
              <a:t>  </a:t>
            </a:r>
            <a:r>
              <a:rPr lang="en-US" dirty="0"/>
              <a:t>(and put/give) Num. 6:26</a:t>
            </a:r>
          </a:p>
          <a:p>
            <a:r>
              <a:rPr lang="en-US" dirty="0"/>
              <a:t>                   and give to you peace       </a:t>
            </a:r>
          </a:p>
          <a:p>
            <a:r>
              <a:rPr lang="en-US" dirty="0"/>
              <a:t>3) </a:t>
            </a:r>
            <a:r>
              <a:rPr lang="he-IL" dirty="0"/>
              <a:t>    </a:t>
            </a:r>
            <a:r>
              <a:rPr lang="he-IL" sz="3600" dirty="0"/>
              <a:t>אָנֹכִי אֱלֹהֵי אָבִיךָ אֱלֹהֵי אַבְרָהָם אֱלֹהֵי יִצְחָק וֵאלֹהֵי יַעֲקֹב</a:t>
            </a:r>
            <a:r>
              <a:rPr lang="en-US" dirty="0"/>
              <a:t>Exod. 3:6</a:t>
            </a:r>
          </a:p>
          <a:p>
            <a:r>
              <a:rPr lang="en-US" dirty="0" smtClean="0"/>
              <a:t>  I </a:t>
            </a:r>
            <a:r>
              <a:rPr lang="en-US" dirty="0"/>
              <a:t>am the God of your fathers, the God of Abraham, the God of Isaac, </a:t>
            </a:r>
            <a:br>
              <a:rPr lang="en-US" dirty="0"/>
            </a:br>
            <a:r>
              <a:rPr lang="en-US" dirty="0"/>
              <a:t> 		and the God of Jacob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991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8071"/>
          </a:xfrm>
        </p:spPr>
        <p:txBody>
          <a:bodyPr/>
          <a:lstStyle/>
          <a:p>
            <a:r>
              <a:rPr lang="en-US" dirty="0"/>
              <a:t>1. Translate the following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10789"/>
            <a:ext cx="9825945" cy="5094513"/>
          </a:xfrm>
        </p:spPr>
        <p:txBody>
          <a:bodyPr>
            <a:normAutofit/>
          </a:bodyPr>
          <a:lstStyle/>
          <a:p>
            <a:r>
              <a:rPr lang="en-US" dirty="0"/>
              <a:t>4)   </a:t>
            </a:r>
            <a:r>
              <a:rPr lang="he-IL" sz="4000" dirty="0"/>
              <a:t>בְּיָדֶךָ</a:t>
            </a:r>
            <a:r>
              <a:rPr lang="en-US" sz="4000" dirty="0"/>
              <a:t> </a:t>
            </a:r>
            <a:r>
              <a:rPr lang="en-US" dirty="0"/>
              <a:t>  </a:t>
            </a:r>
            <a:r>
              <a:rPr lang="en-US" dirty="0" err="1"/>
              <a:t>Exod</a:t>
            </a:r>
            <a:r>
              <a:rPr lang="en-US" dirty="0"/>
              <a:t> 4:2</a:t>
            </a:r>
          </a:p>
          <a:p>
            <a:r>
              <a:rPr lang="en-US" dirty="0"/>
              <a:t> 		In your hand </a:t>
            </a:r>
          </a:p>
          <a:p>
            <a:r>
              <a:rPr lang="en-US" dirty="0"/>
              <a:t>5)  </a:t>
            </a:r>
            <a:r>
              <a:rPr lang="he-IL" sz="4000" dirty="0"/>
              <a:t>לַעֲבָדֶיךָ</a:t>
            </a:r>
            <a:r>
              <a:rPr lang="en-US" dirty="0"/>
              <a:t>  </a:t>
            </a:r>
            <a:r>
              <a:rPr lang="en-US" dirty="0" err="1"/>
              <a:t>Exod</a:t>
            </a:r>
            <a:r>
              <a:rPr lang="en-US" dirty="0"/>
              <a:t> 5:16</a:t>
            </a:r>
          </a:p>
          <a:p>
            <a:r>
              <a:rPr lang="en-US" dirty="0"/>
              <a:t>to your servants </a:t>
            </a:r>
          </a:p>
          <a:p>
            <a:r>
              <a:rPr lang="en-US" dirty="0"/>
              <a:t>6)  </a:t>
            </a:r>
            <a:r>
              <a:rPr lang="en-US" sz="4300" dirty="0"/>
              <a:t> </a:t>
            </a:r>
            <a:r>
              <a:rPr lang="he-IL" sz="4300" dirty="0"/>
              <a:t>בִּשְׁמֶךָ</a:t>
            </a:r>
            <a:r>
              <a:rPr lang="en-US" sz="4300" dirty="0"/>
              <a:t>  </a:t>
            </a:r>
            <a:r>
              <a:rPr lang="en-US" dirty="0"/>
              <a:t>  </a:t>
            </a:r>
            <a:r>
              <a:rPr lang="en-US" dirty="0" err="1"/>
              <a:t>Exod</a:t>
            </a:r>
            <a:r>
              <a:rPr lang="en-US" dirty="0"/>
              <a:t> 5:23  </a:t>
            </a:r>
          </a:p>
          <a:p>
            <a:r>
              <a:rPr lang="en-US" dirty="0"/>
              <a:t> 		in your name</a:t>
            </a:r>
          </a:p>
          <a:p>
            <a:r>
              <a:rPr lang="en-US" dirty="0"/>
              <a:t>7)   </a:t>
            </a:r>
            <a:r>
              <a:rPr lang="he-IL" sz="4000" dirty="0"/>
              <a:t>בְּךָ וּבַעֲבָדֶיךָ וּֽבְעַמְּךָ וּבְבָתֶּיךָ</a:t>
            </a:r>
            <a:r>
              <a:rPr lang="en-US" sz="4000" dirty="0"/>
              <a:t>  </a:t>
            </a:r>
            <a:r>
              <a:rPr lang="en-US" dirty="0"/>
              <a:t>    </a:t>
            </a:r>
            <a:r>
              <a:rPr lang="en-US" dirty="0" err="1"/>
              <a:t>Exod</a:t>
            </a:r>
            <a:r>
              <a:rPr lang="en-US" dirty="0"/>
              <a:t> 8:17 </a:t>
            </a:r>
          </a:p>
          <a:p>
            <a:r>
              <a:rPr lang="en-US" dirty="0"/>
              <a:t> 		on you and on your servants and on your people and on your houses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167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Translate the following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0264" y="1393372"/>
            <a:ext cx="11120846" cy="5338354"/>
          </a:xfrm>
        </p:spPr>
        <p:txBody>
          <a:bodyPr>
            <a:normAutofit fontScale="92500"/>
          </a:bodyPr>
          <a:lstStyle/>
          <a:p>
            <a:r>
              <a:rPr lang="en-US" dirty="0"/>
              <a:t>8)   </a:t>
            </a:r>
            <a:r>
              <a:rPr lang="he-IL" sz="4300" dirty="0"/>
              <a:t>אָנֹכִי בַּדֶּרֶךְ נָחַנִי יְהוָה בֵּית אֲחֵי אֲדֹנִי </a:t>
            </a:r>
            <a:r>
              <a:rPr lang="en-US" sz="4300" dirty="0"/>
              <a:t>    </a:t>
            </a:r>
            <a:r>
              <a:rPr lang="en-US" dirty="0"/>
              <a:t>Gen. 24:27   </a:t>
            </a:r>
          </a:p>
          <a:p>
            <a:r>
              <a:rPr lang="en-US" dirty="0" smtClean="0"/>
              <a:t>  As </a:t>
            </a:r>
            <a:r>
              <a:rPr lang="en-US" dirty="0"/>
              <a:t>for me, the </a:t>
            </a:r>
            <a:r>
              <a:rPr lang="en-US" cap="small" dirty="0"/>
              <a:t>Lord</a:t>
            </a:r>
            <a:r>
              <a:rPr lang="en-US" dirty="0"/>
              <a:t> has led me in the way to the house of </a:t>
            </a:r>
            <a:br>
              <a:rPr lang="en-US" dirty="0"/>
            </a:br>
            <a:r>
              <a:rPr lang="en-US" dirty="0"/>
              <a:t> 			my master’s kinsmen</a:t>
            </a:r>
          </a:p>
          <a:p>
            <a:r>
              <a:rPr lang="en-US" dirty="0"/>
              <a:t>9) </a:t>
            </a:r>
            <a:r>
              <a:rPr lang="he-IL" sz="4300" dirty="0"/>
              <a:t>אֱלֹהֵי אֲבִיהֶם  </a:t>
            </a:r>
            <a:r>
              <a:rPr lang="en-US" sz="4300" dirty="0"/>
              <a:t>  </a:t>
            </a:r>
            <a:r>
              <a:rPr lang="en-US" dirty="0"/>
              <a:t>  Gen 31:53</a:t>
            </a:r>
          </a:p>
          <a:p>
            <a:r>
              <a:rPr lang="en-US" dirty="0"/>
              <a:t> 		the God of their father </a:t>
            </a:r>
          </a:p>
          <a:p>
            <a:r>
              <a:rPr lang="en-US" dirty="0"/>
              <a:t>10)  </a:t>
            </a:r>
            <a:r>
              <a:rPr lang="he-IL" dirty="0"/>
              <a:t> </a:t>
            </a:r>
            <a:r>
              <a:rPr lang="he-IL" sz="4300" dirty="0"/>
              <a:t>  כִּי־אֲנָשִׁים אַחִים אֲנָחְנוּ</a:t>
            </a:r>
            <a:r>
              <a:rPr lang="he-IL" dirty="0"/>
              <a:t> </a:t>
            </a:r>
            <a:r>
              <a:rPr lang="en-US" dirty="0"/>
              <a:t>Gen. 13:8  </a:t>
            </a:r>
          </a:p>
          <a:p>
            <a:r>
              <a:rPr lang="en-US" dirty="0"/>
              <a:t>		for we are brothers </a:t>
            </a:r>
          </a:p>
          <a:p>
            <a:r>
              <a:rPr lang="en-US" dirty="0"/>
              <a:t>11) (according to his work)</a:t>
            </a:r>
            <a:r>
              <a:rPr lang="he-IL" sz="4200" dirty="0"/>
              <a:t>לְךָ־אֲדֹנָי חָסֶד כִּֽי־אַתָּה תְשַׁלֵּם לְאִישׁ כְּמַעֲשֵׂהוּ  </a:t>
            </a:r>
            <a:r>
              <a:rPr lang="en-US" sz="4200" dirty="0"/>
              <a:t>      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                                           </a:t>
            </a:r>
            <a:r>
              <a:rPr lang="en-US" dirty="0" err="1"/>
              <a:t>Psa</a:t>
            </a:r>
            <a:r>
              <a:rPr lang="en-US" dirty="0"/>
              <a:t> 62:13 </a:t>
            </a:r>
          </a:p>
          <a:p>
            <a:r>
              <a:rPr lang="en-US" dirty="0"/>
              <a:t>              	for you, O Lord, are loving, for you render to a man according to his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04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Write out the Hebrew from the and translate it:   (</a:t>
            </a:r>
            <a:r>
              <a:rPr lang="he-IL" dirty="0"/>
              <a:t>סוּס</a:t>
            </a:r>
            <a:r>
              <a:rPr lang="en-US" dirty="0"/>
              <a:t>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191705" cy="444367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	                        Pronominal Suffix Endings  </a:t>
            </a:r>
            <a:r>
              <a:rPr lang="he-IL" dirty="0"/>
              <a:t>  </a:t>
            </a:r>
            <a:r>
              <a:rPr lang="he-IL" sz="3600" dirty="0"/>
              <a:t>סוּס</a:t>
            </a:r>
            <a:r>
              <a:rPr lang="en-US" dirty="0"/>
              <a:t>(horse)</a:t>
            </a:r>
          </a:p>
          <a:p>
            <a:r>
              <a:rPr lang="en-US" dirty="0"/>
              <a:t>    	</a:t>
            </a:r>
            <a:r>
              <a:rPr lang="he-IL" dirty="0"/>
              <a:t>	</a:t>
            </a:r>
            <a:r>
              <a:rPr lang="en-US" dirty="0"/>
              <a:t>Singular Nouns 			</a:t>
            </a:r>
            <a:r>
              <a:rPr lang="he-IL" dirty="0"/>
              <a:t>	</a:t>
            </a:r>
            <a:r>
              <a:rPr lang="en-US" dirty="0"/>
              <a:t>Plural Nouns</a:t>
            </a:r>
          </a:p>
          <a:p>
            <a:r>
              <a:rPr lang="en-US" dirty="0"/>
              <a:t>1 CS 	</a:t>
            </a:r>
            <a:r>
              <a:rPr lang="he-IL" sz="3600" dirty="0" smtClean="0"/>
              <a:t>סוּסִי</a:t>
            </a:r>
            <a:r>
              <a:rPr lang="he-IL" dirty="0" smtClean="0"/>
              <a:t> </a:t>
            </a:r>
            <a:r>
              <a:rPr lang="he-IL" dirty="0"/>
              <a:t>		</a:t>
            </a:r>
            <a:r>
              <a:rPr lang="en-US" dirty="0"/>
              <a:t>my horse</a:t>
            </a:r>
            <a:r>
              <a:rPr lang="he-IL" dirty="0"/>
              <a:t>	</a:t>
            </a:r>
            <a:r>
              <a:rPr lang="en-US" dirty="0"/>
              <a:t>	</a:t>
            </a:r>
            <a:r>
              <a:rPr lang="he-IL" dirty="0"/>
              <a:t>	</a:t>
            </a:r>
            <a:r>
              <a:rPr lang="he-IL" sz="3600" dirty="0"/>
              <a:t>סוּסַי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he-IL" dirty="0"/>
              <a:t>	</a:t>
            </a:r>
            <a:r>
              <a:rPr lang="en-US" dirty="0"/>
              <a:t>my horses</a:t>
            </a:r>
          </a:p>
          <a:p>
            <a:r>
              <a:rPr lang="en-US" dirty="0"/>
              <a:t>2 </a:t>
            </a:r>
            <a:r>
              <a:rPr lang="en-US" dirty="0" smtClean="0"/>
              <a:t>MS</a:t>
            </a:r>
            <a:r>
              <a:rPr lang="he-IL" dirty="0"/>
              <a:t>	</a:t>
            </a:r>
            <a:r>
              <a:rPr lang="he-IL" sz="3600" dirty="0"/>
              <a:t>סוּסְךָ</a:t>
            </a:r>
            <a:r>
              <a:rPr lang="he-IL" dirty="0"/>
              <a:t> 	</a:t>
            </a:r>
            <a:r>
              <a:rPr lang="en-US" dirty="0" smtClean="0"/>
              <a:t>      your </a:t>
            </a:r>
            <a:r>
              <a:rPr lang="en-US" dirty="0"/>
              <a:t>(m.) horse</a:t>
            </a:r>
            <a:r>
              <a:rPr lang="he-IL" dirty="0"/>
              <a:t>		</a:t>
            </a:r>
            <a:r>
              <a:rPr lang="he-IL" sz="3600" dirty="0"/>
              <a:t>סוּסֶיךָ</a:t>
            </a:r>
            <a:r>
              <a:rPr lang="en-US" dirty="0"/>
              <a:t>   	your (m.) horses</a:t>
            </a:r>
          </a:p>
          <a:p>
            <a:r>
              <a:rPr lang="en-US" dirty="0"/>
              <a:t>2 FS</a:t>
            </a:r>
            <a:r>
              <a:rPr lang="he-IL" dirty="0"/>
              <a:t> 		</a:t>
            </a:r>
            <a:r>
              <a:rPr lang="he-IL" sz="3600" dirty="0"/>
              <a:t>סוּסֵךְ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en-US" dirty="0" smtClean="0"/>
              <a:t>      your </a:t>
            </a:r>
            <a:r>
              <a:rPr lang="en-US" dirty="0"/>
              <a:t>(f.) horse		</a:t>
            </a:r>
            <a:r>
              <a:rPr lang="he-IL" sz="3600" dirty="0"/>
              <a:t>סוּסַיִךְ</a:t>
            </a:r>
            <a:r>
              <a:rPr lang="he-IL" dirty="0"/>
              <a:t> </a:t>
            </a:r>
            <a:r>
              <a:rPr lang="en-US" dirty="0"/>
              <a:t>	your (f.) horses</a:t>
            </a:r>
          </a:p>
          <a:p>
            <a:r>
              <a:rPr lang="en-US" dirty="0"/>
              <a:t>3 MS</a:t>
            </a:r>
            <a:r>
              <a:rPr lang="he-IL" dirty="0"/>
              <a:t> 	 </a:t>
            </a:r>
            <a:r>
              <a:rPr lang="he-IL" sz="3600" dirty="0"/>
              <a:t>סוּסוֹ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en-US" dirty="0" smtClean="0"/>
              <a:t>      his </a:t>
            </a:r>
            <a:r>
              <a:rPr lang="en-US" dirty="0"/>
              <a:t>horse			</a:t>
            </a:r>
            <a:r>
              <a:rPr lang="he-IL" sz="3600" dirty="0"/>
              <a:t>סוּסָיו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en-US" dirty="0" smtClean="0"/>
              <a:t>       his </a:t>
            </a:r>
            <a:r>
              <a:rPr lang="en-US" dirty="0"/>
              <a:t>horses</a:t>
            </a:r>
          </a:p>
          <a:p>
            <a:r>
              <a:rPr lang="en-US" dirty="0"/>
              <a:t>3 FS</a:t>
            </a:r>
            <a:r>
              <a:rPr lang="he-IL" dirty="0"/>
              <a:t> 		</a:t>
            </a:r>
            <a:r>
              <a:rPr lang="he-IL" sz="3600" dirty="0"/>
              <a:t>סוּסָהּ</a:t>
            </a:r>
            <a:r>
              <a:rPr lang="he-IL" dirty="0"/>
              <a:t>		</a:t>
            </a:r>
            <a:r>
              <a:rPr lang="en-US" dirty="0"/>
              <a:t>her horse</a:t>
            </a:r>
            <a:r>
              <a:rPr lang="he-IL" dirty="0"/>
              <a:t>	</a:t>
            </a:r>
            <a:r>
              <a:rPr lang="en-US" dirty="0"/>
              <a:t>	</a:t>
            </a:r>
            <a:r>
              <a:rPr lang="he-IL" dirty="0"/>
              <a:t>	</a:t>
            </a:r>
            <a:r>
              <a:rPr lang="he-IL" sz="3600" dirty="0"/>
              <a:t>סוּסֶיהָ</a:t>
            </a:r>
            <a:r>
              <a:rPr lang="en-US" dirty="0"/>
              <a:t>  	her horses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1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Write out the Hebrew from the and translate it:   (</a:t>
            </a:r>
            <a:r>
              <a:rPr lang="he-IL" dirty="0"/>
              <a:t>סוּס</a:t>
            </a:r>
            <a:r>
              <a:rPr lang="en-US" dirty="0"/>
              <a:t>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947865" cy="4195481"/>
          </a:xfrm>
        </p:spPr>
        <p:txBody>
          <a:bodyPr/>
          <a:lstStyle/>
          <a:p>
            <a:r>
              <a:rPr lang="en-US" dirty="0"/>
              <a:t>1 CP</a:t>
            </a:r>
            <a:r>
              <a:rPr lang="he-IL" dirty="0"/>
              <a:t> 		</a:t>
            </a:r>
            <a:r>
              <a:rPr lang="he-IL" sz="3600" dirty="0"/>
              <a:t>סוּסֵנּו</a:t>
            </a:r>
            <a:r>
              <a:rPr lang="he-IL" dirty="0"/>
              <a:t>	</a:t>
            </a:r>
            <a:r>
              <a:rPr lang="en-US" dirty="0"/>
              <a:t>our horse</a:t>
            </a:r>
            <a:r>
              <a:rPr lang="he-IL" dirty="0"/>
              <a:t>	</a:t>
            </a:r>
            <a:r>
              <a:rPr lang="en-US" dirty="0"/>
              <a:t>	</a:t>
            </a:r>
            <a:r>
              <a:rPr lang="en-US" dirty="0" smtClean="0"/>
              <a:t>       </a:t>
            </a:r>
            <a:r>
              <a:rPr lang="he-IL" dirty="0"/>
              <a:t>	</a:t>
            </a:r>
            <a:r>
              <a:rPr lang="he-IL" sz="3600" dirty="0"/>
              <a:t>סוּסֵינוּ</a:t>
            </a:r>
            <a:r>
              <a:rPr lang="he-IL" dirty="0"/>
              <a:t> </a:t>
            </a:r>
            <a:r>
              <a:rPr lang="en-US" dirty="0"/>
              <a:t>	our horses</a:t>
            </a:r>
          </a:p>
          <a:p>
            <a:r>
              <a:rPr lang="en-US" dirty="0"/>
              <a:t>2 MP</a:t>
            </a:r>
            <a:r>
              <a:rPr lang="he-IL" dirty="0"/>
              <a:t> 		</a:t>
            </a:r>
            <a:r>
              <a:rPr lang="he-IL" sz="3600" dirty="0"/>
              <a:t>סוּסְכֶם</a:t>
            </a:r>
            <a:r>
              <a:rPr lang="he-IL" dirty="0"/>
              <a:t>	</a:t>
            </a:r>
            <a:r>
              <a:rPr lang="en-US" dirty="0"/>
              <a:t>your (m.) </a:t>
            </a:r>
            <a:r>
              <a:rPr lang="en-US" dirty="0" smtClean="0"/>
              <a:t>horse</a:t>
            </a:r>
            <a:r>
              <a:rPr lang="he-IL" dirty="0"/>
              <a:t>	</a:t>
            </a:r>
            <a:r>
              <a:rPr lang="he-IL" sz="3600" dirty="0"/>
              <a:t>סוּסֵיכֶם</a:t>
            </a:r>
            <a:r>
              <a:rPr lang="he-IL" dirty="0"/>
              <a:t> </a:t>
            </a:r>
            <a:r>
              <a:rPr lang="en-US" dirty="0"/>
              <a:t>	your (m.) horses</a:t>
            </a:r>
          </a:p>
          <a:p>
            <a:r>
              <a:rPr lang="en-US" dirty="0"/>
              <a:t>2 FP</a:t>
            </a:r>
            <a:r>
              <a:rPr lang="he-IL" dirty="0"/>
              <a:t> 	</a:t>
            </a:r>
            <a:r>
              <a:rPr lang="en-US" dirty="0" smtClean="0"/>
              <a:t>       </a:t>
            </a:r>
            <a:r>
              <a:rPr lang="he-IL" dirty="0"/>
              <a:t>	</a:t>
            </a:r>
            <a:r>
              <a:rPr lang="he-IL" sz="3600" dirty="0"/>
              <a:t>סוּסְכֶן</a:t>
            </a:r>
            <a:r>
              <a:rPr lang="he-IL" dirty="0"/>
              <a:t>	</a:t>
            </a:r>
            <a:r>
              <a:rPr lang="en-US" dirty="0"/>
              <a:t>your (f.) horse</a:t>
            </a:r>
            <a:r>
              <a:rPr lang="he-IL" dirty="0"/>
              <a:t>	</a:t>
            </a:r>
            <a:r>
              <a:rPr lang="en-US" dirty="0" smtClean="0"/>
              <a:t>       </a:t>
            </a:r>
            <a:r>
              <a:rPr lang="he-IL" dirty="0"/>
              <a:t>	</a:t>
            </a:r>
            <a:r>
              <a:rPr lang="he-IL" sz="3600" dirty="0"/>
              <a:t>סוּסֵיכֶן</a:t>
            </a:r>
            <a:r>
              <a:rPr lang="en-US" dirty="0"/>
              <a:t>  	your (f.) horses</a:t>
            </a:r>
          </a:p>
          <a:p>
            <a:r>
              <a:rPr lang="en-US" dirty="0"/>
              <a:t>3 MP</a:t>
            </a:r>
            <a:r>
              <a:rPr lang="he-IL" dirty="0"/>
              <a:t> 		</a:t>
            </a:r>
            <a:r>
              <a:rPr lang="he-IL" sz="3600" dirty="0"/>
              <a:t>סוּסָם</a:t>
            </a:r>
            <a:r>
              <a:rPr lang="he-IL" dirty="0"/>
              <a:t>		</a:t>
            </a:r>
            <a:r>
              <a:rPr lang="en-US" dirty="0"/>
              <a:t>their (m.) horse</a:t>
            </a:r>
            <a:r>
              <a:rPr lang="he-IL" dirty="0"/>
              <a:t>	</a:t>
            </a:r>
            <a:r>
              <a:rPr lang="he-IL" sz="3600" dirty="0" smtClean="0"/>
              <a:t>סוּסֵיהֶם</a:t>
            </a:r>
            <a:r>
              <a:rPr lang="he-IL" dirty="0" smtClean="0"/>
              <a:t> </a:t>
            </a:r>
            <a:r>
              <a:rPr lang="en-US" dirty="0"/>
              <a:t>	their (m.) horses</a:t>
            </a:r>
          </a:p>
          <a:p>
            <a:r>
              <a:rPr lang="en-US" dirty="0"/>
              <a:t>3 FP</a:t>
            </a:r>
            <a:r>
              <a:rPr lang="he-IL" dirty="0"/>
              <a:t> 		</a:t>
            </a:r>
            <a:r>
              <a:rPr lang="en-US" dirty="0" smtClean="0"/>
              <a:t>      </a:t>
            </a:r>
            <a:r>
              <a:rPr lang="he-IL" sz="3600" dirty="0" smtClean="0"/>
              <a:t>סוּסָן</a:t>
            </a:r>
            <a:r>
              <a:rPr lang="he-IL" dirty="0"/>
              <a:t>		</a:t>
            </a:r>
            <a:r>
              <a:rPr lang="en-US" dirty="0"/>
              <a:t>their (f.) horse</a:t>
            </a:r>
            <a:r>
              <a:rPr lang="he-IL" dirty="0"/>
              <a:t>		</a:t>
            </a:r>
            <a:r>
              <a:rPr lang="he-IL" sz="3600" dirty="0"/>
              <a:t>סוּסֵיהֶן</a:t>
            </a:r>
            <a:r>
              <a:rPr lang="he-IL" dirty="0"/>
              <a:t> </a:t>
            </a:r>
            <a:r>
              <a:rPr lang="en-US" dirty="0"/>
              <a:t>	their (f.) horses</a:t>
            </a:r>
          </a:p>
        </p:txBody>
      </p:sp>
    </p:spTree>
    <p:extLst>
      <p:ext uri="{BB962C8B-B14F-4D97-AF65-F5344CB8AC3E}">
        <p14:creationId xmlns:p14="http://schemas.microsoft.com/office/powerpoint/2010/main" val="2767342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75488"/>
          </a:xfrm>
        </p:spPr>
        <p:txBody>
          <a:bodyPr/>
          <a:lstStyle/>
          <a:p>
            <a:r>
              <a:rPr lang="en-US" dirty="0"/>
              <a:t>3. Translate the </a:t>
            </a:r>
            <a:r>
              <a:rPr lang="en-US" dirty="0" smtClean="0"/>
              <a:t>following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515292"/>
            <a:ext cx="8946541" cy="503355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he-IL" sz="3600" dirty="0"/>
              <a:t>כָּכֶן</a:t>
            </a:r>
            <a:r>
              <a:rPr lang="he-IL" dirty="0"/>
              <a:t> 	</a:t>
            </a:r>
            <a:r>
              <a:rPr lang="en-US" dirty="0" smtClean="0"/>
              <a:t>	</a:t>
            </a:r>
          </a:p>
          <a:p>
            <a:r>
              <a:rPr lang="en-US" dirty="0" smtClean="0"/>
              <a:t>	like </a:t>
            </a:r>
            <a:r>
              <a:rPr lang="en-US" dirty="0"/>
              <a:t>you (f.)</a:t>
            </a:r>
          </a:p>
          <a:p>
            <a:r>
              <a:rPr lang="en-US" dirty="0"/>
              <a:t>2. </a:t>
            </a:r>
            <a:r>
              <a:rPr lang="he-IL" sz="3600" dirty="0"/>
              <a:t>אִתָּהּ</a:t>
            </a:r>
            <a:r>
              <a:rPr lang="en-US" dirty="0"/>
              <a:t> 			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her</a:t>
            </a:r>
          </a:p>
          <a:p>
            <a:r>
              <a:rPr lang="en-US" dirty="0"/>
              <a:t>3. </a:t>
            </a:r>
            <a:r>
              <a:rPr lang="he-IL" sz="3600" dirty="0"/>
              <a:t>מִמֶּנּוּ</a:t>
            </a:r>
            <a:r>
              <a:rPr lang="he-IL" dirty="0"/>
              <a:t> </a:t>
            </a:r>
            <a:r>
              <a:rPr lang="en-US" dirty="0"/>
              <a:t>		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us</a:t>
            </a:r>
            <a:r>
              <a:rPr lang="he-IL" dirty="0"/>
              <a:t> / </a:t>
            </a:r>
            <a:r>
              <a:rPr lang="en-US" dirty="0"/>
              <a:t>him</a:t>
            </a:r>
          </a:p>
          <a:p>
            <a:r>
              <a:rPr lang="en-US" dirty="0"/>
              <a:t>4. </a:t>
            </a:r>
            <a:r>
              <a:rPr lang="he-IL" sz="3600" dirty="0"/>
              <a:t>אֹתוֹ</a:t>
            </a:r>
            <a:r>
              <a:rPr lang="he-IL" dirty="0"/>
              <a:t> 	</a:t>
            </a:r>
            <a:r>
              <a:rPr lang="en-US" dirty="0"/>
              <a:t>		</a:t>
            </a:r>
            <a:endParaRPr lang="en-US" dirty="0" smtClean="0"/>
          </a:p>
          <a:p>
            <a:r>
              <a:rPr lang="en-US" dirty="0" smtClean="0"/>
              <a:t>him</a:t>
            </a:r>
            <a:endParaRPr lang="en-US" dirty="0"/>
          </a:p>
          <a:p>
            <a:r>
              <a:rPr lang="en-US" dirty="0"/>
              <a:t>5. </a:t>
            </a:r>
            <a:r>
              <a:rPr lang="he-IL" sz="3600" dirty="0"/>
              <a:t>אִתָּם</a:t>
            </a:r>
            <a:r>
              <a:rPr lang="en-US" dirty="0"/>
              <a:t> 		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them (m.)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290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49362"/>
          </a:xfrm>
        </p:spPr>
        <p:txBody>
          <a:bodyPr/>
          <a:lstStyle/>
          <a:p>
            <a:r>
              <a:rPr lang="en-US" dirty="0"/>
              <a:t>3. Translate the </a:t>
            </a:r>
            <a:r>
              <a:rPr lang="en-US" dirty="0" smtClean="0"/>
              <a:t>following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63040"/>
            <a:ext cx="8946541" cy="517289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6. </a:t>
            </a:r>
            <a:r>
              <a:rPr lang="he-IL" sz="3600" dirty="0"/>
              <a:t>כָּמוֹךָ</a:t>
            </a:r>
            <a:r>
              <a:rPr lang="he-IL" dirty="0"/>
              <a:t> </a:t>
            </a:r>
            <a:r>
              <a:rPr lang="en-US" dirty="0"/>
              <a:t>		</a:t>
            </a:r>
            <a:endParaRPr lang="en-US" dirty="0" smtClean="0"/>
          </a:p>
          <a:p>
            <a:r>
              <a:rPr lang="en-US" dirty="0" smtClean="0"/>
              <a:t>like </a:t>
            </a:r>
            <a:r>
              <a:rPr lang="en-US" dirty="0"/>
              <a:t>you (m.)</a:t>
            </a:r>
          </a:p>
          <a:p>
            <a:r>
              <a:rPr lang="en-US" dirty="0"/>
              <a:t>7. </a:t>
            </a:r>
            <a:r>
              <a:rPr lang="he-IL" sz="3600" dirty="0"/>
              <a:t>מֵהֵן</a:t>
            </a:r>
            <a:r>
              <a:rPr lang="he-IL" dirty="0"/>
              <a:t> </a:t>
            </a:r>
            <a:r>
              <a:rPr lang="en-US" dirty="0"/>
              <a:t>			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them</a:t>
            </a:r>
          </a:p>
          <a:p>
            <a:r>
              <a:rPr lang="en-US" dirty="0"/>
              <a:t>8. </a:t>
            </a:r>
            <a:r>
              <a:rPr lang="he-IL" sz="3600" dirty="0"/>
              <a:t>אֹתָךְ</a:t>
            </a:r>
            <a:r>
              <a:rPr lang="he-IL" dirty="0"/>
              <a:t>	</a:t>
            </a:r>
            <a:r>
              <a:rPr lang="en-US" dirty="0"/>
              <a:t>		</a:t>
            </a:r>
            <a:endParaRPr lang="en-US" dirty="0" smtClean="0"/>
          </a:p>
          <a:p>
            <a:r>
              <a:rPr lang="en-US" dirty="0" smtClean="0"/>
              <a:t>you </a:t>
            </a:r>
            <a:r>
              <a:rPr lang="en-US" dirty="0"/>
              <a:t>(f.)</a:t>
            </a:r>
          </a:p>
          <a:p>
            <a:r>
              <a:rPr lang="en-US" dirty="0"/>
              <a:t>9. </a:t>
            </a:r>
            <a:r>
              <a:rPr lang="he-IL" sz="3600" dirty="0"/>
              <a:t>אֹתָם</a:t>
            </a:r>
            <a:r>
              <a:rPr lang="he-IL" dirty="0"/>
              <a:t>	</a:t>
            </a:r>
            <a:r>
              <a:rPr lang="en-US" dirty="0"/>
              <a:t>		</a:t>
            </a:r>
            <a:endParaRPr lang="en-US" dirty="0" smtClean="0"/>
          </a:p>
          <a:p>
            <a:r>
              <a:rPr lang="en-US" dirty="0" smtClean="0"/>
              <a:t>them </a:t>
            </a:r>
            <a:r>
              <a:rPr lang="en-US" dirty="0"/>
              <a:t>(m.)</a:t>
            </a:r>
          </a:p>
          <a:p>
            <a:r>
              <a:rPr lang="en-US" dirty="0"/>
              <a:t>10. </a:t>
            </a:r>
            <a:r>
              <a:rPr lang="he-IL" sz="3600" dirty="0"/>
              <a:t>כָּמוֹהָ</a:t>
            </a:r>
            <a:r>
              <a:rPr lang="he-IL" dirty="0"/>
              <a:t> </a:t>
            </a:r>
            <a:r>
              <a:rPr lang="en-US" dirty="0"/>
              <a:t>		</a:t>
            </a:r>
            <a:endParaRPr lang="en-US" dirty="0" smtClean="0"/>
          </a:p>
          <a:p>
            <a:r>
              <a:rPr lang="en-US" dirty="0" smtClean="0"/>
              <a:t>like </a:t>
            </a:r>
            <a:r>
              <a:rPr lang="en-US" dirty="0"/>
              <a:t>her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179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05819"/>
          </a:xfrm>
        </p:spPr>
        <p:txBody>
          <a:bodyPr/>
          <a:lstStyle/>
          <a:p>
            <a:r>
              <a:rPr lang="en-US" dirty="0"/>
              <a:t>3. Translate the </a:t>
            </a:r>
            <a:r>
              <a:rPr lang="en-US" dirty="0" smtClean="0"/>
              <a:t>following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471749"/>
            <a:ext cx="8946541" cy="522514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11.  </a:t>
            </a:r>
            <a:r>
              <a:rPr lang="he-IL" sz="3600" dirty="0"/>
              <a:t>מִמֶּנִּי</a:t>
            </a:r>
            <a:r>
              <a:rPr lang="en-US" dirty="0"/>
              <a:t>	</a:t>
            </a:r>
            <a:r>
              <a:rPr lang="he-IL" dirty="0"/>
              <a:t>   </a:t>
            </a:r>
            <a:r>
              <a:rPr lang="en-US" dirty="0"/>
              <a:t>		</a:t>
            </a:r>
            <a:endParaRPr lang="en-US" dirty="0" smtClean="0"/>
          </a:p>
          <a:p>
            <a:r>
              <a:rPr lang="en-US" dirty="0" smtClean="0"/>
              <a:t>from </a:t>
            </a:r>
            <a:r>
              <a:rPr lang="en-US" dirty="0"/>
              <a:t>me</a:t>
            </a:r>
          </a:p>
          <a:p>
            <a:r>
              <a:rPr lang="en-US" dirty="0"/>
              <a:t>12. </a:t>
            </a:r>
            <a:r>
              <a:rPr lang="he-IL" sz="3600" dirty="0"/>
              <a:t>אִתָּךְ</a:t>
            </a:r>
            <a:r>
              <a:rPr lang="en-US" dirty="0"/>
              <a:t> 			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you (f.)</a:t>
            </a:r>
          </a:p>
          <a:p>
            <a:r>
              <a:rPr lang="en-US" dirty="0"/>
              <a:t>13. </a:t>
            </a:r>
            <a:r>
              <a:rPr lang="he-IL" sz="3600" dirty="0"/>
              <a:t>כָּמוֹהוּ</a:t>
            </a:r>
            <a:r>
              <a:rPr lang="he-IL" dirty="0"/>
              <a:t> </a:t>
            </a:r>
            <a:r>
              <a:rPr lang="en-US" dirty="0"/>
              <a:t>  		</a:t>
            </a:r>
            <a:endParaRPr lang="en-US" dirty="0" smtClean="0"/>
          </a:p>
          <a:p>
            <a:r>
              <a:rPr lang="en-US" dirty="0" smtClean="0"/>
              <a:t>like </a:t>
            </a:r>
            <a:r>
              <a:rPr lang="en-US" dirty="0"/>
              <a:t>him</a:t>
            </a:r>
          </a:p>
          <a:p>
            <a:r>
              <a:rPr lang="en-US" dirty="0"/>
              <a:t>14. </a:t>
            </a:r>
            <a:r>
              <a:rPr lang="he-IL" sz="3600" dirty="0"/>
              <a:t>אִתָּנוּ</a:t>
            </a:r>
            <a:r>
              <a:rPr lang="en-US" dirty="0"/>
              <a:t> 			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us</a:t>
            </a:r>
          </a:p>
          <a:p>
            <a:r>
              <a:rPr lang="en-US" dirty="0"/>
              <a:t>15. </a:t>
            </a:r>
            <a:r>
              <a:rPr lang="he-IL" sz="3600" dirty="0"/>
              <a:t>כָּמוֹנוּ</a:t>
            </a:r>
            <a:r>
              <a:rPr lang="he-IL" dirty="0"/>
              <a:t> </a:t>
            </a:r>
            <a:r>
              <a:rPr lang="en-US" dirty="0"/>
              <a:t>			</a:t>
            </a:r>
            <a:endParaRPr lang="en-US" dirty="0" smtClean="0"/>
          </a:p>
          <a:p>
            <a:r>
              <a:rPr lang="en-US" dirty="0" smtClean="0"/>
              <a:t>like </a:t>
            </a:r>
            <a:r>
              <a:rPr lang="en-US" dirty="0"/>
              <a:t>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51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174</TotalTime>
  <Words>302</Words>
  <Application>Microsoft Office PowerPoint</Application>
  <PresentationFormat>Widescreen</PresentationFormat>
  <Paragraphs>144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Times New Roman</vt:lpstr>
      <vt:lpstr>Wingdings 3</vt:lpstr>
      <vt:lpstr>Ion</vt:lpstr>
      <vt:lpstr>Chapter 6: Homework</vt:lpstr>
      <vt:lpstr>1. Translate the following </vt:lpstr>
      <vt:lpstr>1. Translate the following</vt:lpstr>
      <vt:lpstr>1. Translate the following</vt:lpstr>
      <vt:lpstr>2. Write out the Hebrew from the and translate it:   (סוּס)  </vt:lpstr>
      <vt:lpstr>2. Write out the Hebrew from the and translate it:   (סוּס)  </vt:lpstr>
      <vt:lpstr>3. Translate the following </vt:lpstr>
      <vt:lpstr>3. Translate the following </vt:lpstr>
      <vt:lpstr>3. Translate the following </vt:lpstr>
      <vt:lpstr>4. Write out the personal pronoun chant from memory:   </vt:lpstr>
      <vt:lpstr>5. Vocabulary Review:</vt:lpstr>
      <vt:lpstr>5. Vocabulary Review:</vt:lpstr>
      <vt:lpstr>5. Vocabulary Review:</vt:lpstr>
      <vt:lpstr>5. Vocabulary Review:</vt:lpstr>
      <vt:lpstr>6. Speak Hebrew for each line from memory and write out the Hebrew: </vt:lpstr>
      <vt:lpstr>7. Practice reading this text line A, B &amp;C: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6: Homework</dc:title>
  <dc:creator>Ted Hildebrandt</dc:creator>
  <cp:lastModifiedBy>Ted Hildebrandt</cp:lastModifiedBy>
  <cp:revision>6</cp:revision>
  <dcterms:created xsi:type="dcterms:W3CDTF">2018-09-26T13:34:26Z</dcterms:created>
  <dcterms:modified xsi:type="dcterms:W3CDTF">2018-09-28T17:47:07Z</dcterms:modified>
</cp:coreProperties>
</file>